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6"/>
  </p:notesMasterIdLst>
  <p:sldIdLst>
    <p:sldId id="282" r:id="rId2"/>
    <p:sldId id="261" r:id="rId3"/>
    <p:sldId id="267" r:id="rId4"/>
    <p:sldId id="304" r:id="rId5"/>
    <p:sldId id="291" r:id="rId6"/>
    <p:sldId id="287" r:id="rId7"/>
    <p:sldId id="258" r:id="rId8"/>
    <p:sldId id="293" r:id="rId9"/>
    <p:sldId id="266" r:id="rId10"/>
    <p:sldId id="305" r:id="rId11"/>
    <p:sldId id="297" r:id="rId12"/>
    <p:sldId id="269" r:id="rId13"/>
    <p:sldId id="298" r:id="rId14"/>
    <p:sldId id="270" r:id="rId15"/>
    <p:sldId id="286" r:id="rId16"/>
    <p:sldId id="306" r:id="rId17"/>
    <p:sldId id="307" r:id="rId18"/>
    <p:sldId id="308" r:id="rId19"/>
    <p:sldId id="309" r:id="rId20"/>
    <p:sldId id="280" r:id="rId21"/>
    <p:sldId id="310" r:id="rId22"/>
    <p:sldId id="311" r:id="rId23"/>
    <p:sldId id="302" r:id="rId24"/>
    <p:sldId id="30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FF"/>
    <a:srgbClr val="33CC33"/>
    <a:srgbClr val="FF0000"/>
    <a:srgbClr val="6600CC"/>
    <a:srgbClr val="FF33CC"/>
    <a:srgbClr val="0099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659" autoAdjust="0"/>
  </p:normalViewPr>
  <p:slideViewPr>
    <p:cSldViewPr>
      <p:cViewPr varScale="1">
        <p:scale>
          <a:sx n="59" d="100"/>
          <a:sy n="59" d="100"/>
        </p:scale>
        <p:origin x="-13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2A04E6-7D0F-46CF-A8B0-22A847F56DA9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86E607-05DB-4477-BA29-4D8C86271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772673-3C5D-4646-9876-8241489E8B88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EDDD-A46E-4B76-8889-AD1221A75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allAtOnce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5CFF-57AE-40AD-955B-9009D093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94DDE-77E2-4F11-9436-49D356BD8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8D91-2074-490F-96AF-EEBC86A8C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2C0E-A7F2-4374-87E9-19AD07C25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6FFED-F239-4333-9129-580FE2F31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3266-69E7-4A7A-AB64-71944EB46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4241-479A-4210-8270-E611E3633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7D13-597B-4DEE-B4FE-0041E5AC1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0AB3-44C5-4541-917D-7221D5FE7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1ECE2-93D9-42F6-BC9B-5C8D8DF62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3" grpId="0" build="allAtOnce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AFFF01B-A383-4433-B31E-D6092BE98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89" r:id="rId2"/>
    <p:sldLayoutId id="2147483998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9" r:id="rId9"/>
    <p:sldLayoutId id="2147483995" r:id="rId10"/>
    <p:sldLayoutId id="2147483996" r:id="rId11"/>
  </p:sldLayoutIdLst>
  <p:transition spd="slow" advClick="0" advTm="2000">
    <p:newsfla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fullsizeMedia" descr=" photo asd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smtClean="0">
                <a:solidFill>
                  <a:srgbClr val="9900CC"/>
                </a:solidFill>
              </a:rPr>
              <a:t> </a:t>
            </a:r>
            <a:endParaRPr lang="ru-RU" sz="2000" smtClean="0">
              <a:solidFill>
                <a:srgbClr val="9900CC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8640"/>
            <a:ext cx="8229600" cy="4389437"/>
          </a:xfrm>
        </p:spPr>
        <p:txBody>
          <a:bodyPr>
            <a:normAutofit/>
          </a:bodyPr>
          <a:lstStyle/>
          <a:p>
            <a:pPr marL="365125" indent="-255588" algn="ctr" eaLnBrk="1" hangingPunct="1">
              <a:buFontTx/>
              <a:buNone/>
            </a:pPr>
            <a:r>
              <a:rPr lang="ru-RU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</a:p>
          <a:p>
            <a:pPr marL="365125" indent="-255588" algn="ctr" eaLnBrk="1" hangingPunct="1">
              <a:buFontTx/>
              <a:buNone/>
            </a:pP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«Применение современных 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здоровьесберегающих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365125" indent="-255588" algn="ctr" eaLnBrk="1" hangingPunct="1">
              <a:buFontTx/>
              <a:buNone/>
            </a:pP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технологий в 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сооответствии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с ФГОС  ДО во 2й младшей группе «Берёзка»»</a:t>
            </a:r>
            <a:endParaRPr lang="ru-RU" sz="4000" b="1" i="1" dirty="0" smtClean="0">
              <a:solidFill>
                <a:srgbClr val="33CC33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23850" y="4581525"/>
            <a:ext cx="8496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ru-RU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Презентацию подготовила воспитатель:</a:t>
            </a:r>
          </a:p>
          <a:p>
            <a:pPr algn="r" eaLnBrk="1" hangingPunct="1"/>
            <a:r>
              <a:rPr lang="ru-RU" sz="32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Миспахова</a:t>
            </a:r>
            <a:r>
              <a:rPr lang="ru-RU" sz="32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Людмила </a:t>
            </a:r>
            <a:r>
              <a:rPr lang="ru-RU" sz="32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Камиловна</a:t>
            </a:r>
            <a:endParaRPr lang="ru-RU" sz="3200" b="1" i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1" name="Picture 15" descr="http://st3.flashrolls.net/wallpaper/9d6/e972c725c58b051fbfb7b5261903763b_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</a:rPr>
              <a:t>Утренняя гимнастика </a:t>
            </a:r>
            <a:b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4000" b="1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472" name="Rectangle 16"/>
          <p:cNvSpPr>
            <a:spLocks noGrp="1"/>
          </p:cNvSpPr>
          <p:nvPr>
            <p:ph sz="half" idx="4294967295"/>
          </p:nvPr>
        </p:nvSpPr>
        <p:spPr>
          <a:xfrm>
            <a:off x="0" y="1341438"/>
            <a:ext cx="5076825" cy="4964112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Постепенно вовлекает весь организм ребенка в деятельное состояние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Укрепляет дыхание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Усиливает кровообращение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Содействует обмену веществ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 Помогает развитию правильной осанки</a:t>
            </a:r>
          </a:p>
        </p:txBody>
      </p:sp>
      <p:pic>
        <p:nvPicPr>
          <p:cNvPr id="19482" name="Picture 26" descr="http://detsad199.ru/wp-content/uploads/51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692696"/>
            <a:ext cx="3960812" cy="2970609"/>
          </a:xfrm>
          <a:prstGeom prst="rect">
            <a:avLst/>
          </a:prstGeom>
          <a:noFill/>
        </p:spPr>
      </p:pic>
      <p:pic>
        <p:nvPicPr>
          <p:cNvPr id="7" name="Picture 26" descr="http://detsad199.ru/wp-content/uploads/51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3770759"/>
            <a:ext cx="3960812" cy="297060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player.myshared.ru/907614/data/images/img4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57349" name="Rectangle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4000" b="1" i="1" smtClean="0">
                <a:solidFill>
                  <a:srgbClr val="0000FF"/>
                </a:solidFill>
                <a:latin typeface="Times New Roman" pitchFamily="18" charset="0"/>
              </a:rPr>
              <a:t>Гимнастика пальчиковая</a:t>
            </a:r>
            <a:r>
              <a:rPr lang="ru-RU" sz="4000" b="1" i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4000" b="1" i="1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900" b="1" i="1" smtClean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57353" name="Rectangle 9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r>
              <a:rPr lang="ru-RU" sz="2400" b="1" i="1" smtClean="0">
                <a:solidFill>
                  <a:srgbClr val="FF33CC"/>
                </a:solidFill>
                <a:latin typeface="Times New Roman" pitchFamily="18" charset="0"/>
              </a:rPr>
              <a:t>Способствует овладению навыкам мелкой моторики</a:t>
            </a:r>
          </a:p>
          <a:p>
            <a:r>
              <a:rPr lang="ru-RU" sz="2400" b="1" i="1" smtClean="0">
                <a:solidFill>
                  <a:srgbClr val="FF33CC"/>
                </a:solidFill>
                <a:latin typeface="Times New Roman" pitchFamily="18" charset="0"/>
              </a:rPr>
              <a:t>Помогает развивать речь</a:t>
            </a:r>
          </a:p>
          <a:p>
            <a:r>
              <a:rPr lang="ru-RU" sz="2400" b="1" i="1" smtClean="0">
                <a:solidFill>
                  <a:srgbClr val="FF33CC"/>
                </a:solidFill>
                <a:latin typeface="Times New Roman" pitchFamily="18" charset="0"/>
              </a:rPr>
              <a:t>Повышает работоспособность коры головного мозга</a:t>
            </a:r>
          </a:p>
          <a:p>
            <a:r>
              <a:rPr lang="ru-RU" sz="2400" b="1" i="1" smtClean="0">
                <a:solidFill>
                  <a:srgbClr val="FF33CC"/>
                </a:solidFill>
                <a:latin typeface="Times New Roman" pitchFamily="18" charset="0"/>
              </a:rPr>
              <a:t>Развивает психические способности: мышление, память, воображение</a:t>
            </a:r>
          </a:p>
          <a:p>
            <a:r>
              <a:rPr lang="ru-RU" sz="2400" b="1" i="1" smtClean="0">
                <a:solidFill>
                  <a:srgbClr val="FF33CC"/>
                </a:solidFill>
                <a:latin typeface="Times New Roman" pitchFamily="18" charset="0"/>
              </a:rPr>
              <a:t>Снимает тревожность</a:t>
            </a:r>
          </a:p>
        </p:txBody>
      </p:sp>
      <p:pic>
        <p:nvPicPr>
          <p:cNvPr id="57355" name="Picture 11" descr="http://i48.fastpic.ru/big/2012/1202/ee/6daed3ba63b409ce3828678a912bdae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388" y="2528491"/>
            <a:ext cx="4321175" cy="32408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1" name="Picture 15" descr="http://st3.flashrolls.net/wallpaper/9d6/e972c725c58b051fbfb7b5261903763b_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</a:rPr>
              <a:t>Дыхательная гимнастика </a:t>
            </a:r>
            <a:b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4000" b="1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472" name="Rectangle 16"/>
          <p:cNvSpPr>
            <a:spLocks noGrp="1"/>
          </p:cNvSpPr>
          <p:nvPr>
            <p:ph sz="half" idx="4294967295"/>
          </p:nvPr>
        </p:nvSpPr>
        <p:spPr>
          <a:xfrm>
            <a:off x="0" y="1341438"/>
            <a:ext cx="5076825" cy="4964112"/>
          </a:xfrm>
        </p:spPr>
        <p:txBody>
          <a:bodyPr/>
          <a:lstStyle/>
          <a:p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Положительно влияет на обменные процессы, играющие важную роль в кровоснабжении, в том числе и легочной ткани</a:t>
            </a:r>
          </a:p>
          <a:p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 Улучшает дренажную функцию бронхов; - восстанавливает нарушенное носовое дыхание </a:t>
            </a:r>
          </a:p>
          <a:p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Способствует восстановлению нормального крово - и лимфоснабжения</a:t>
            </a:r>
          </a:p>
          <a:p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 Повышает общую сопротивляемость организма </a:t>
            </a:r>
          </a:p>
        </p:txBody>
      </p:sp>
      <p:pic>
        <p:nvPicPr>
          <p:cNvPr id="19482" name="Picture 26" descr="http://detsad199.ru/wp-content/uploads/51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692696"/>
            <a:ext cx="3960812" cy="2970609"/>
          </a:xfrm>
          <a:prstGeom prst="rect">
            <a:avLst/>
          </a:prstGeom>
          <a:noFill/>
        </p:spPr>
      </p:pic>
      <p:pic>
        <p:nvPicPr>
          <p:cNvPr id="7" name="Picture 26" descr="http://detsad199.ru/wp-content/uploads/51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3770759"/>
            <a:ext cx="3960812" cy="297060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http://www.fondolove.com/bulkupload/wall-infantles3/Infantiles/Peque%20Arcoiris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400" b="1" i="1" dirty="0" err="1" smtClean="0">
                <a:solidFill>
                  <a:srgbClr val="0000FF"/>
                </a:solidFill>
                <a:latin typeface="Times New Roman" pitchFamily="18" charset="0"/>
              </a:rPr>
              <a:t>Су-Джок</a:t>
            </a: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</a:rPr>
              <a:t> терапия</a:t>
            </a:r>
          </a:p>
        </p:txBody>
      </p:sp>
      <p:sp>
        <p:nvSpPr>
          <p:cNvPr id="62468" name="Rectangle 4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911725"/>
          </a:xfrm>
        </p:spPr>
        <p:txBody>
          <a:bodyPr/>
          <a:lstStyle/>
          <a:p>
            <a:r>
              <a:rPr lang="ru-RU" sz="2200" b="1" i="1" dirty="0" smtClean="0">
                <a:solidFill>
                  <a:srgbClr val="009900"/>
                </a:solidFill>
                <a:latin typeface="Times New Roman" pitchFamily="18" charset="0"/>
              </a:rPr>
              <a:t>Воздействует на биологически активные точки организма</a:t>
            </a:r>
          </a:p>
          <a:p>
            <a:r>
              <a:rPr lang="ru-RU" sz="2200" b="1" i="1" dirty="0" smtClean="0">
                <a:solidFill>
                  <a:srgbClr val="009900"/>
                </a:solidFill>
                <a:latin typeface="Times New Roman" pitchFamily="18" charset="0"/>
              </a:rPr>
              <a:t>Стимулирует речевые зоны коры головного мозга</a:t>
            </a:r>
          </a:p>
          <a:p>
            <a:r>
              <a:rPr lang="ru-RU" sz="2200" b="1" i="1" dirty="0" smtClean="0">
                <a:solidFill>
                  <a:srgbClr val="009900"/>
                </a:solidFill>
                <a:latin typeface="Times New Roman" pitchFamily="18" charset="0"/>
              </a:rPr>
              <a:t>Способствует лечению внутренних органов, нормализует работу организма в целом</a:t>
            </a:r>
          </a:p>
          <a:p>
            <a:r>
              <a:rPr lang="ru-RU" sz="2200" b="1" i="1" dirty="0" smtClean="0">
                <a:solidFill>
                  <a:srgbClr val="009900"/>
                </a:solidFill>
                <a:latin typeface="Times New Roman" pitchFamily="18" charset="0"/>
              </a:rPr>
              <a:t>Развивает мелкую моторику рук</a:t>
            </a:r>
          </a:p>
          <a:p>
            <a:r>
              <a:rPr lang="ru-RU" sz="2200" b="1" i="1" dirty="0" smtClean="0">
                <a:solidFill>
                  <a:srgbClr val="009900"/>
                </a:solidFill>
                <a:latin typeface="Times New Roman" pitchFamily="18" charset="0"/>
              </a:rPr>
              <a:t>Развивает память, внимание, связную речь </a:t>
            </a:r>
          </a:p>
        </p:txBody>
      </p:sp>
      <p:pic>
        <p:nvPicPr>
          <p:cNvPr id="62471" name="Picture 7" descr="http://www.ahtubinsk-today.ru/media/k2/items/cache/db3d107162b44c7db7083361a15a2f1d_X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7538" y="2268141"/>
            <a:ext cx="4537075" cy="34028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http://player.myshared.ru/97286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</a:rPr>
              <a:t>Точечный массаж и 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</a:rPr>
              <a:t>самомассаж</a:t>
            </a:r>
            <a:endParaRPr lang="ru-RU" sz="4000" b="1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486" name="Rectangle 6"/>
          <p:cNvSpPr>
            <a:spLocks noGrp="1"/>
          </p:cNvSpPr>
          <p:nvPr>
            <p:ph sz="half" idx="4294967295"/>
          </p:nvPr>
        </p:nvSpPr>
        <p:spPr>
          <a:xfrm>
            <a:off x="4932363" y="1700213"/>
            <a:ext cx="4103687" cy="4897437"/>
          </a:xfrm>
        </p:spPr>
        <p:txBody>
          <a:bodyPr/>
          <a:lstStyle/>
          <a:p>
            <a:r>
              <a:rPr lang="ru-RU" sz="2200" b="1" i="1" smtClean="0">
                <a:solidFill>
                  <a:srgbClr val="9900CC"/>
                </a:solidFill>
                <a:latin typeface="Times New Roman" pitchFamily="18" charset="0"/>
              </a:rPr>
              <a:t>Учит детей сознательно заботиться о своём здоровье </a:t>
            </a:r>
          </a:p>
          <a:p>
            <a:r>
              <a:rPr lang="ru-RU" sz="2200" b="1" i="1" smtClean="0">
                <a:solidFill>
                  <a:srgbClr val="9900CC"/>
                </a:solidFill>
                <a:latin typeface="Times New Roman" pitchFamily="18" charset="0"/>
              </a:rPr>
              <a:t> Является профилактикой простудных заболеваний</a:t>
            </a:r>
          </a:p>
          <a:p>
            <a:r>
              <a:rPr lang="ru-RU" sz="2200" b="1" i="1" smtClean="0">
                <a:solidFill>
                  <a:srgbClr val="9900CC"/>
                </a:solidFill>
                <a:latin typeface="Times New Roman" pitchFamily="18" charset="0"/>
              </a:rPr>
              <a:t>Повышает жизненный тонуса у детей</a:t>
            </a:r>
          </a:p>
          <a:p>
            <a:r>
              <a:rPr lang="ru-RU" sz="2200" b="1" i="1" smtClean="0">
                <a:solidFill>
                  <a:srgbClr val="9900CC"/>
                </a:solidFill>
                <a:latin typeface="Times New Roman" pitchFamily="18" charset="0"/>
              </a:rPr>
              <a:t>Прививает им чувство ответственности за своё здоровье, уверенность в том, что они сами могут помочь себе улучшить своё самочувствие. </a:t>
            </a:r>
          </a:p>
        </p:txBody>
      </p:sp>
      <p:pic>
        <p:nvPicPr>
          <p:cNvPr id="20489" name="Picture 9" descr="http://college.vzmakh.ru/lfk/2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1700808"/>
            <a:ext cx="3167906" cy="2375929"/>
          </a:xfrm>
          <a:prstGeom prst="rect">
            <a:avLst/>
          </a:prstGeom>
          <a:noFill/>
        </p:spPr>
      </p:pic>
      <p:pic>
        <p:nvPicPr>
          <p:cNvPr id="7" name="Picture 9" descr="http://college.vzmakh.ru/lfk/2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6022" y="4149080"/>
            <a:ext cx="3167905" cy="237592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http://img-fotki.yandex.ru/get/6421/87902893.16/0_13c4c3_36f4594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859712" cy="7191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4000" b="1" i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4000" b="1" i="1" smtClean="0">
                <a:solidFill>
                  <a:srgbClr val="0000FF"/>
                </a:solidFill>
                <a:latin typeface="Times New Roman" pitchFamily="18" charset="0"/>
              </a:rPr>
              <a:t>Гимнастика для глаз</a:t>
            </a:r>
          </a:p>
        </p:txBody>
      </p:sp>
      <p:sp>
        <p:nvSpPr>
          <p:cNvPr id="21511" name="Rectangle 7"/>
          <p:cNvSpPr>
            <a:spLocks noGrp="1"/>
          </p:cNvSpPr>
          <p:nvPr>
            <p:ph sz="half" idx="4294967295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r>
              <a:rPr lang="ru-RU" sz="2200" b="1" i="1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ru-RU" sz="2400" b="1" i="1" smtClean="0">
                <a:solidFill>
                  <a:srgbClr val="D60093"/>
                </a:solidFill>
                <a:latin typeface="Times New Roman" pitchFamily="18" charset="0"/>
              </a:rPr>
              <a:t>Улучшает циркуляцию крови и внутриглазной жидкости глаз</a:t>
            </a:r>
          </a:p>
          <a:p>
            <a:r>
              <a:rPr lang="ru-RU" sz="2400" b="1" i="1" smtClean="0">
                <a:solidFill>
                  <a:srgbClr val="D60093"/>
                </a:solidFill>
                <a:latin typeface="Times New Roman" pitchFamily="18" charset="0"/>
              </a:rPr>
              <a:t> Укрепляет мышцы глаз</a:t>
            </a:r>
          </a:p>
          <a:p>
            <a:r>
              <a:rPr lang="ru-RU" sz="2400" b="1" i="1" smtClean="0">
                <a:solidFill>
                  <a:srgbClr val="D60093"/>
                </a:solidFill>
                <a:latin typeface="Times New Roman" pitchFamily="18" charset="0"/>
              </a:rPr>
              <a:t> Улучшает аккомодацию (это способность глаза человека к хорошему качеству зрения на разных расстояниях) </a:t>
            </a:r>
          </a:p>
        </p:txBody>
      </p:sp>
      <p:pic>
        <p:nvPicPr>
          <p:cNvPr id="21513" name="Picture 9" descr="http://d.mujer.hvimg.com/imagenes/salud/201209021218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052736"/>
            <a:ext cx="3816424" cy="2862318"/>
          </a:xfrm>
          <a:prstGeom prst="rect">
            <a:avLst/>
          </a:prstGeom>
          <a:noFill/>
        </p:spPr>
      </p:pic>
      <p:pic>
        <p:nvPicPr>
          <p:cNvPr id="7" name="Picture 9" descr="http://d.mujer.hvimg.com/imagenes/salud/2012090212181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5928" y="3951058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1" name="Picture 15" descr="http://st3.flashrolls.net/wallpaper/9d6/e972c725c58b051fbfb7b5261903763b_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</a:rPr>
              <a:t>Подвижные и спортивные игры</a:t>
            </a:r>
            <a:b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4000" b="1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472" name="Rectangle 16"/>
          <p:cNvSpPr>
            <a:spLocks noGrp="1"/>
          </p:cNvSpPr>
          <p:nvPr>
            <p:ph sz="half" idx="4294967295"/>
          </p:nvPr>
        </p:nvSpPr>
        <p:spPr>
          <a:xfrm>
            <a:off x="0" y="1341438"/>
            <a:ext cx="5076825" cy="49641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    Развивают ловкость, быстроту, координацию движений и благоприятно влияют на эмоциональное состояние детей</a:t>
            </a:r>
          </a:p>
        </p:txBody>
      </p:sp>
      <p:pic>
        <p:nvPicPr>
          <p:cNvPr id="19482" name="Picture 26" descr="http://detsad199.ru/wp-content/uploads/51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692696"/>
            <a:ext cx="3960812" cy="2970609"/>
          </a:xfrm>
          <a:prstGeom prst="rect">
            <a:avLst/>
          </a:prstGeom>
          <a:noFill/>
        </p:spPr>
      </p:pic>
      <p:pic>
        <p:nvPicPr>
          <p:cNvPr id="7" name="Picture 26" descr="http://detsad199.ru/wp-content/uploads/51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3770759"/>
            <a:ext cx="3960812" cy="297060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http://www.fondolove.com/bulkupload/wall-infantles3/Infantiles/Peque%20Arcoiris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0"/>
            <a:ext cx="8229600" cy="63894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</a:rPr>
              <a:t>Гимнастика после сна</a:t>
            </a:r>
          </a:p>
        </p:txBody>
      </p:sp>
      <p:sp>
        <p:nvSpPr>
          <p:cNvPr id="62468" name="Rectangle 4"/>
          <p:cNvSpPr>
            <a:spLocks noGrp="1"/>
          </p:cNvSpPr>
          <p:nvPr>
            <p:ph sz="half" idx="1"/>
          </p:nvPr>
        </p:nvSpPr>
        <p:spPr>
          <a:xfrm>
            <a:off x="251520" y="1412875"/>
            <a:ext cx="4244280" cy="4911725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solidFill>
                  <a:srgbClr val="009900"/>
                </a:solidFill>
                <a:latin typeface="Times New Roman" pitchFamily="18" charset="0"/>
              </a:rPr>
              <a:t>    Помогает улучшить настроение детей, поднять мышечный тонус, способствует профилактике плоскостопия</a:t>
            </a:r>
          </a:p>
        </p:txBody>
      </p:sp>
      <p:pic>
        <p:nvPicPr>
          <p:cNvPr id="62471" name="Picture 7" descr="http://www.ahtubinsk-today.ru/media/k2/items/cache/db3d107162b44c7db7083361a15a2f1d_X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2" y="620688"/>
            <a:ext cx="4104454" cy="3078341"/>
          </a:xfrm>
          <a:prstGeom prst="rect">
            <a:avLst/>
          </a:prstGeom>
          <a:noFill/>
        </p:spPr>
      </p:pic>
      <p:pic>
        <p:nvPicPr>
          <p:cNvPr id="6" name="Picture 7" descr="http://www.ahtubinsk-today.ru/media/k2/items/cache/db3d107162b44c7db7083361a15a2f1d_XL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99992" y="3735034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http://player.myshared.ru/97286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56693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</a:rPr>
              <a:t>Закаливающие процедуры</a:t>
            </a:r>
          </a:p>
        </p:txBody>
      </p:sp>
      <p:sp>
        <p:nvSpPr>
          <p:cNvPr id="20486" name="Rectangle 6"/>
          <p:cNvSpPr>
            <a:spLocks noGrp="1"/>
          </p:cNvSpPr>
          <p:nvPr>
            <p:ph sz="half" idx="4294967295"/>
          </p:nvPr>
        </p:nvSpPr>
        <p:spPr>
          <a:xfrm>
            <a:off x="4932363" y="1700213"/>
            <a:ext cx="4103687" cy="4897437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solidFill>
                  <a:srgbClr val="9900CC"/>
                </a:solidFill>
                <a:latin typeface="Times New Roman" pitchFamily="18" charset="0"/>
              </a:rPr>
              <a:t>    Способствуют укреплению здоровья и снижению заболеваемости.</a:t>
            </a:r>
          </a:p>
        </p:txBody>
      </p:sp>
      <p:pic>
        <p:nvPicPr>
          <p:cNvPr id="20489" name="Picture 9" descr="http://college.vzmakh.ru/lfk/2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2420888"/>
            <a:ext cx="4992554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http://img-fotki.yandex.ru/get/6421/87902893.16/0_13c4c3_36f4594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859712" cy="7191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</a:rPr>
              <a:t>Массаж ног</a:t>
            </a:r>
          </a:p>
        </p:txBody>
      </p:sp>
      <p:sp>
        <p:nvSpPr>
          <p:cNvPr id="21511" name="Rectangle 7"/>
          <p:cNvSpPr>
            <a:spLocks noGrp="1"/>
          </p:cNvSpPr>
          <p:nvPr>
            <p:ph sz="half" idx="4294967295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solidFill>
                  <a:srgbClr val="D60093"/>
                </a:solidFill>
                <a:latin typeface="Times New Roman" pitchFamily="18" charset="0"/>
              </a:rPr>
              <a:t>   Чтобы предупредить плоскостопие, предлагаются упражнения для укрепления свода стопы</a:t>
            </a:r>
            <a:endParaRPr lang="ru-RU" sz="2400" b="1" i="1" dirty="0" smtClean="0">
              <a:solidFill>
                <a:srgbClr val="D60093"/>
              </a:solidFill>
              <a:latin typeface="Times New Roman" pitchFamily="18" charset="0"/>
            </a:endParaRPr>
          </a:p>
        </p:txBody>
      </p:sp>
      <p:pic>
        <p:nvPicPr>
          <p:cNvPr id="21513" name="Picture 9" descr="http://d.mujer.hvimg.com/imagenes/salud/201209021218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2438890"/>
            <a:ext cx="3816424" cy="2862318"/>
          </a:xfrm>
          <a:prstGeom prst="rect">
            <a:avLst/>
          </a:prstGeom>
          <a:noFill/>
        </p:spPr>
      </p:pic>
      <p:pic>
        <p:nvPicPr>
          <p:cNvPr id="7" name="Picture 9" descr="http://d.mujer.hvimg.com/imagenes/salud/2012090212181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48064" y="3573016"/>
            <a:ext cx="2146738" cy="28623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-fotki.yandex.ru/get/6421/87902893.16/0_13c4c3_36f4594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276872"/>
            <a:ext cx="7772400" cy="2088902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b="1" dirty="0" smtClean="0">
              <a:solidFill>
                <a:srgbClr val="9900CC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3600" b="1" i="1" dirty="0" smtClean="0">
                <a:solidFill>
                  <a:srgbClr val="FF33CC"/>
                </a:solidFill>
                <a:latin typeface="Times New Roman" pitchFamily="18" charset="0"/>
              </a:rPr>
              <a:t>Прежде чем сделать ребенка умным, сделай его здоровым и крепким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sz="3600" b="1" i="1" dirty="0" smtClean="0">
              <a:solidFill>
                <a:srgbClr val="FF33CC"/>
              </a:solidFill>
              <a:latin typeface="Times New Roman" pitchFamily="18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</a:rPr>
              <a:t>Жан-Жак Руссо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fullsizeMedia" descr=" photo asd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47050" cy="8651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4400" b="1" i="1" dirty="0" err="1" smtClean="0">
                <a:solidFill>
                  <a:srgbClr val="0000FF"/>
                </a:solidFill>
                <a:latin typeface="Times New Roman" pitchFamily="18" charset="0"/>
              </a:rPr>
              <a:t>Физминутки</a:t>
            </a:r>
            <a:endParaRPr lang="ru-RU" sz="4400" b="1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534" name="Rectangle 6"/>
          <p:cNvSpPr>
            <a:spLocks noGrp="1"/>
          </p:cNvSpPr>
          <p:nvPr>
            <p:ph sz="half" idx="4294967295"/>
          </p:nvPr>
        </p:nvSpPr>
        <p:spPr>
          <a:xfrm>
            <a:off x="323850" y="1628775"/>
            <a:ext cx="4248150" cy="475297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Снимают напряжение</a:t>
            </a:r>
          </a:p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Восстанавливают умственную </a:t>
            </a:r>
            <a:r>
              <a:rPr lang="ru-RU" sz="2800" b="1" i="1" dirty="0" err="1" smtClean="0">
                <a:solidFill>
                  <a:srgbClr val="9900CC"/>
                </a:solidFill>
                <a:latin typeface="Times New Roman" pitchFamily="18" charset="0"/>
              </a:rPr>
              <a:t>работоспособнось</a:t>
            </a:r>
            <a:endParaRPr lang="ru-RU" sz="2800" b="1" i="1" dirty="0" smtClean="0">
              <a:solidFill>
                <a:srgbClr val="9900CC"/>
              </a:solidFill>
              <a:latin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Помогают расслабиться</a:t>
            </a:r>
          </a:p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Снимают мышечную утомляемость</a:t>
            </a:r>
          </a:p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Успокаивают нервную систему</a:t>
            </a:r>
          </a:p>
          <a:p>
            <a:endParaRPr lang="ru-RU" sz="2800" b="1" i="1" dirty="0" smtClean="0">
              <a:solidFill>
                <a:srgbClr val="9900CC"/>
              </a:solidFill>
              <a:latin typeface="Times New Roman" pitchFamily="18" charset="0"/>
            </a:endParaRPr>
          </a:p>
          <a:p>
            <a:endParaRPr lang="ru-RU" sz="2800" b="1" i="1" dirty="0" smtClean="0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22539" name="Picture 11" descr="http://vmest.ru/nuda/doshkolenij-vozrast-schastlivaya-pora-eto-vozrast-kotorij-hara/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2384822"/>
            <a:ext cx="4321175" cy="32408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http://www.fondolove.com/bulkupload/wall-infantles3/Infantiles/Peque%20Arcoiris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0"/>
            <a:ext cx="8229600" cy="63894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</a:rPr>
              <a:t>Песочная терапия</a:t>
            </a:r>
          </a:p>
        </p:txBody>
      </p:sp>
      <p:sp>
        <p:nvSpPr>
          <p:cNvPr id="62468" name="Rectangle 4"/>
          <p:cNvSpPr>
            <a:spLocks noGrp="1"/>
          </p:cNvSpPr>
          <p:nvPr>
            <p:ph sz="half" idx="1"/>
          </p:nvPr>
        </p:nvSpPr>
        <p:spPr>
          <a:xfrm>
            <a:off x="251520" y="1412875"/>
            <a:ext cx="4244280" cy="4911725"/>
          </a:xfrm>
        </p:spPr>
        <p:txBody>
          <a:bodyPr/>
          <a:lstStyle/>
          <a:p>
            <a:r>
              <a:rPr lang="ru-RU" sz="2200" b="1" i="1" dirty="0" smtClean="0">
                <a:solidFill>
                  <a:srgbClr val="009900"/>
                </a:solidFill>
                <a:latin typeface="Times New Roman" pitchFamily="18" charset="0"/>
              </a:rPr>
              <a:t>Развивает фантазию ребенка</a:t>
            </a:r>
          </a:p>
          <a:p>
            <a:r>
              <a:rPr lang="ru-RU" sz="2200" b="1" i="1" dirty="0" smtClean="0">
                <a:solidFill>
                  <a:srgbClr val="009900"/>
                </a:solidFill>
                <a:latin typeface="Times New Roman" pitchFamily="18" charset="0"/>
              </a:rPr>
              <a:t>Нормализует </a:t>
            </a:r>
            <a:r>
              <a:rPr lang="ru-RU" sz="2200" b="1" i="1" dirty="0" err="1" smtClean="0">
                <a:solidFill>
                  <a:srgbClr val="009900"/>
                </a:solidFill>
                <a:latin typeface="Times New Roman" pitchFamily="18" charset="0"/>
              </a:rPr>
              <a:t>психо-эмоциональное</a:t>
            </a:r>
            <a:r>
              <a:rPr lang="ru-RU" sz="2200" b="1" i="1" dirty="0" smtClean="0">
                <a:solidFill>
                  <a:srgbClr val="009900"/>
                </a:solidFill>
                <a:latin typeface="Times New Roman" pitchFamily="18" charset="0"/>
              </a:rPr>
              <a:t> состояние</a:t>
            </a:r>
          </a:p>
          <a:p>
            <a:r>
              <a:rPr lang="ru-RU" sz="2200" b="1" i="1" dirty="0" smtClean="0">
                <a:solidFill>
                  <a:srgbClr val="009900"/>
                </a:solidFill>
                <a:latin typeface="Times New Roman" pitchFamily="18" charset="0"/>
              </a:rPr>
              <a:t>Активизирует адаптационные функции</a:t>
            </a:r>
          </a:p>
          <a:p>
            <a:endParaRPr lang="ru-RU" sz="2200" b="1" i="1" dirty="0" smtClean="0">
              <a:solidFill>
                <a:srgbClr val="009900"/>
              </a:solidFill>
              <a:latin typeface="Times New Roman" pitchFamily="18" charset="0"/>
            </a:endParaRPr>
          </a:p>
        </p:txBody>
      </p:sp>
      <p:pic>
        <p:nvPicPr>
          <p:cNvPr id="62471" name="Picture 7" descr="http://www.ahtubinsk-today.ru/media/k2/items/cache/db3d107162b44c7db7083361a15a2f1d_X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2" y="620688"/>
            <a:ext cx="4104454" cy="3078340"/>
          </a:xfrm>
          <a:prstGeom prst="rect">
            <a:avLst/>
          </a:prstGeom>
          <a:noFill/>
        </p:spPr>
      </p:pic>
      <p:pic>
        <p:nvPicPr>
          <p:cNvPr id="6" name="Picture 7" descr="http://www.ahtubinsk-today.ru/media/k2/items/cache/db3d107162b44c7db7083361a15a2f1d_XL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99992" y="3735034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http://player.myshared.ru/97286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56693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</a:rPr>
              <a:t>Сказкотерапия</a:t>
            </a:r>
            <a:endParaRPr lang="ru-RU" sz="4000" b="1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486" name="Rectangle 6"/>
          <p:cNvSpPr>
            <a:spLocks noGrp="1"/>
          </p:cNvSpPr>
          <p:nvPr>
            <p:ph sz="half" idx="4294967295"/>
          </p:nvPr>
        </p:nvSpPr>
        <p:spPr>
          <a:xfrm>
            <a:off x="4932363" y="1700213"/>
            <a:ext cx="4103687" cy="4897437"/>
          </a:xfrm>
        </p:spPr>
        <p:txBody>
          <a:bodyPr/>
          <a:lstStyle/>
          <a:p>
            <a:r>
              <a:rPr lang="ru-RU" sz="2200" b="1" i="1" dirty="0" smtClean="0">
                <a:solidFill>
                  <a:srgbClr val="9900CC"/>
                </a:solidFill>
                <a:latin typeface="Times New Roman" pitchFamily="18" charset="0"/>
              </a:rPr>
              <a:t>Развивает слуховое внимание и зрительную память, аналитические способности</a:t>
            </a:r>
          </a:p>
          <a:p>
            <a:r>
              <a:rPr lang="ru-RU" sz="2200" b="1" i="1" dirty="0" smtClean="0">
                <a:solidFill>
                  <a:srgbClr val="9900CC"/>
                </a:solidFill>
                <a:latin typeface="Times New Roman" pitchFamily="18" charset="0"/>
              </a:rPr>
              <a:t>Снимает эмоциональное и физическое напряжение</a:t>
            </a:r>
          </a:p>
          <a:p>
            <a:r>
              <a:rPr lang="ru-RU" sz="2200" b="1" i="1" dirty="0" smtClean="0">
                <a:solidFill>
                  <a:srgbClr val="9900CC"/>
                </a:solidFill>
                <a:latin typeface="Times New Roman" pitchFamily="18" charset="0"/>
              </a:rPr>
              <a:t>Развивает умение быстро переключаться с активной деятельности на пассивную</a:t>
            </a:r>
          </a:p>
          <a:p>
            <a:r>
              <a:rPr lang="ru-RU" sz="2200" b="1" i="1" dirty="0" smtClean="0">
                <a:solidFill>
                  <a:srgbClr val="9900CC"/>
                </a:solidFill>
                <a:latin typeface="Times New Roman" pitchFamily="18" charset="0"/>
              </a:rPr>
              <a:t>Способствует преодолению страхов, обретению уверенности в себе</a:t>
            </a:r>
          </a:p>
        </p:txBody>
      </p:sp>
      <p:pic>
        <p:nvPicPr>
          <p:cNvPr id="20489" name="Picture 9" descr="http://college.vzmakh.ru/lfk/2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2420888"/>
            <a:ext cx="4512501" cy="33843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http://img1.gtsstatic.com/wallpapers/645dd21fac99f63ddb5bffb37fbf4cc5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713"/>
            <a:ext cx="9251950" cy="760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6192838"/>
          </a:xfrm>
        </p:spPr>
        <p:txBody>
          <a:bodyPr/>
          <a:lstStyle/>
          <a:p>
            <a:pPr algn="ctr"/>
            <a:r>
              <a:rPr lang="ru-RU" sz="4000" b="1" i="1" smtClean="0">
                <a:solidFill>
                  <a:srgbClr val="D60093"/>
                </a:solidFill>
                <a:latin typeface="Times New Roman" pitchFamily="18" charset="0"/>
              </a:rPr>
              <a:t>Применение в работе ДОУ здоровьесберегающих технологий, повышает результативность воспитательно-образовательного процесса, формирует у педагогов и родителей ценностные ориентации, направленные на сохранение и укрепление здоровья воспитанников.</a:t>
            </a:r>
            <a:br>
              <a:rPr lang="ru-RU" sz="4000" b="1" i="1" smtClean="0">
                <a:solidFill>
                  <a:srgbClr val="D60093"/>
                </a:solidFill>
                <a:latin typeface="Times New Roman" pitchFamily="18" charset="0"/>
              </a:rPr>
            </a:br>
            <a:endParaRPr lang="ru-RU" sz="4000" b="1" i="1" smtClean="0">
              <a:solidFill>
                <a:srgbClr val="D6009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http://player.myshared.ru/450514/data/images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Rectangle 2"/>
          <p:cNvSpPr>
            <a:spLocks noGrp="1"/>
          </p:cNvSpPr>
          <p:nvPr>
            <p:ph type="title"/>
          </p:nvPr>
        </p:nvSpPr>
        <p:spPr>
          <a:xfrm>
            <a:off x="323850" y="549275"/>
            <a:ext cx="8362950" cy="4895850"/>
          </a:xfrm>
        </p:spPr>
        <p:txBody>
          <a:bodyPr/>
          <a:lstStyle/>
          <a:p>
            <a:pPr algn="ctr"/>
            <a:r>
              <a:rPr lang="ru-RU" sz="4000" b="1" i="1" smtClean="0">
                <a:solidFill>
                  <a:srgbClr val="FF33CC"/>
                </a:solidFill>
                <a:latin typeface="Times New Roman" pitchFamily="18" charset="0"/>
              </a:rPr>
              <a:t>Здоровье ребенка превыше всего,</a:t>
            </a:r>
            <a:br>
              <a:rPr lang="ru-RU" sz="4000" b="1" i="1" smtClean="0">
                <a:solidFill>
                  <a:srgbClr val="FF33CC"/>
                </a:solidFill>
                <a:latin typeface="Times New Roman" pitchFamily="18" charset="0"/>
              </a:rPr>
            </a:br>
            <a:r>
              <a:rPr lang="ru-RU" sz="4000" b="1" i="1" smtClean="0">
                <a:solidFill>
                  <a:srgbClr val="FF33CC"/>
                </a:solidFill>
                <a:latin typeface="Times New Roman" pitchFamily="18" charset="0"/>
              </a:rPr>
              <a:t>Богатство земли не заменит его.</a:t>
            </a:r>
            <a:br>
              <a:rPr lang="ru-RU" sz="4000" b="1" i="1" smtClean="0">
                <a:solidFill>
                  <a:srgbClr val="FF33CC"/>
                </a:solidFill>
                <a:latin typeface="Times New Roman" pitchFamily="18" charset="0"/>
              </a:rPr>
            </a:br>
            <a:r>
              <a:rPr lang="ru-RU" sz="4000" b="1" i="1" smtClean="0">
                <a:solidFill>
                  <a:srgbClr val="FF33CC"/>
                </a:solidFill>
                <a:latin typeface="Times New Roman" pitchFamily="18" charset="0"/>
              </a:rPr>
              <a:t>Здоровье не купишь, никто не продаст.</a:t>
            </a:r>
            <a:br>
              <a:rPr lang="ru-RU" sz="4000" b="1" i="1" smtClean="0">
                <a:solidFill>
                  <a:srgbClr val="FF33CC"/>
                </a:solidFill>
                <a:latin typeface="Times New Roman" pitchFamily="18" charset="0"/>
              </a:rPr>
            </a:br>
            <a:r>
              <a:rPr lang="ru-RU" sz="4000" b="1" i="1" smtClean="0">
                <a:solidFill>
                  <a:srgbClr val="FF33CC"/>
                </a:solidFill>
                <a:latin typeface="Times New Roman" pitchFamily="18" charset="0"/>
              </a:rPr>
              <a:t>Его берегите, как сердце, как глаз!!!</a:t>
            </a:r>
            <a:br>
              <a:rPr lang="ru-RU" sz="4000" b="1" i="1" smtClean="0">
                <a:solidFill>
                  <a:srgbClr val="FF33CC"/>
                </a:solidFill>
                <a:latin typeface="Times New Roman" pitchFamily="18" charset="0"/>
              </a:rPr>
            </a:br>
            <a:r>
              <a:rPr lang="ru-RU" sz="4000" b="1" i="1" smtClean="0"/>
              <a:t/>
            </a:r>
            <a:br>
              <a:rPr lang="ru-RU" sz="4000" b="1" i="1" smtClean="0"/>
            </a:br>
            <a:endParaRPr lang="ru-RU" sz="4000" b="1" i="1" smtClean="0"/>
          </a:p>
        </p:txBody>
      </p:sp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t3.flashrolls.net/wallpaper/9d6/e972c725c58b051fbfb7b5261903763b_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08050"/>
            <a:ext cx="7772400" cy="51879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rgbClr val="0000FF"/>
                </a:solidFill>
                <a:latin typeface="Times New Roman" pitchFamily="18" charset="0"/>
              </a:rPr>
              <a:t>Здоровье </a:t>
            </a:r>
            <a:r>
              <a:rPr lang="ru-RU" sz="3600" b="1" i="1" smtClean="0">
                <a:solidFill>
                  <a:srgbClr val="9900CC"/>
                </a:solidFill>
                <a:latin typeface="Times New Roman" pitchFamily="18" charset="0"/>
              </a:rPr>
              <a:t>- это состояние полного физического, психического 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rgbClr val="9900CC"/>
                </a:solidFill>
                <a:latin typeface="Times New Roman" pitchFamily="18" charset="0"/>
              </a:rPr>
              <a:t>и социального благополучия, а не просто отсутствие болезней или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rgbClr val="9900CC"/>
                </a:solidFill>
                <a:latin typeface="Times New Roman" pitchFamily="18" charset="0"/>
              </a:rPr>
              <a:t> физических дефектов. 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rgbClr val="0000FF"/>
                </a:solidFill>
                <a:latin typeface="Times New Roman" pitchFamily="18" charset="0"/>
              </a:rPr>
              <a:t>(Всемирная организация здравоохранения)</a:t>
            </a:r>
          </a:p>
        </p:txBody>
      </p:sp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-fotki.yandex.ru/get/6421/87902893.16/0_13c4c3_36f4594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08050"/>
            <a:ext cx="7772400" cy="518795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b="1" smtClean="0">
              <a:solidFill>
                <a:srgbClr val="9900CC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3600" b="1" i="1" smtClean="0">
                <a:solidFill>
                  <a:srgbClr val="FF33CC"/>
                </a:solidFill>
                <a:latin typeface="Times New Roman" pitchFamily="18" charset="0"/>
              </a:rPr>
              <a:t>Здоровьесберегающая технология</a:t>
            </a:r>
            <a:r>
              <a:rPr lang="ru-RU" sz="3600" b="1" i="1" smtClean="0">
                <a:solidFill>
                  <a:srgbClr val="9900CC"/>
                </a:solidFill>
                <a:latin typeface="Times New Roman" pitchFamily="18" charset="0"/>
              </a:rPr>
              <a:t> - </a:t>
            </a:r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</a:rPr>
              <a:t>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</a:p>
        </p:txBody>
      </p:sp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st3.flashrolls.net/wallpaper/9d6/e972c725c58b051fbfb7b5261903763b_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000" b="1" i="1" smtClean="0">
                <a:solidFill>
                  <a:srgbClr val="FF0066"/>
                </a:solidFill>
                <a:latin typeface="Times New Roman" pitchFamily="18" charset="0"/>
              </a:rPr>
              <a:t>Задачи здоровьесбережения</a:t>
            </a:r>
            <a:r>
              <a:rPr lang="ru-RU" sz="3600" smtClean="0">
                <a:solidFill>
                  <a:srgbClr val="3333FF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solidFill>
                  <a:srgbClr val="6600CC"/>
                </a:solidFill>
                <a:latin typeface="Times New Roman" pitchFamily="18" charset="0"/>
              </a:rPr>
              <a:t>сохранение здоровья детей и повышение двигательной активности и умственной работоспособности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solidFill>
                  <a:srgbClr val="6600CC"/>
                </a:solidFill>
                <a:latin typeface="Times New Roman" pitchFamily="18" charset="0"/>
              </a:rPr>
              <a:t>создание адекватных условий для развития, обучения, оздоровления детей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solidFill>
                  <a:srgbClr val="6600CC"/>
                </a:solidFill>
                <a:latin typeface="Times New Roman" pitchFamily="18" charset="0"/>
              </a:rPr>
              <a:t>создание положительного эмоционального настроя и снятие психоэмоционального напряжения</a:t>
            </a:r>
          </a:p>
        </p:txBody>
      </p:sp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img1.gtsstatic.com/wallpapers/645dd21fac99f63ddb5bffb37fbf4cc5_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549275"/>
            <a:ext cx="8229600" cy="5775325"/>
          </a:xfrm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3600" i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ru-RU" sz="3600" b="1" i="1" smtClean="0">
                <a:solidFill>
                  <a:srgbClr val="6600CC"/>
                </a:solidFill>
                <a:latin typeface="Times New Roman" pitchFamily="18" charset="0"/>
              </a:rPr>
              <a:t>Здоровьесберегающие образовательные технологии делятся на </a:t>
            </a:r>
            <a:r>
              <a:rPr lang="ru-RU" sz="3600" b="1" i="1" u="sng" smtClean="0">
                <a:solidFill>
                  <a:srgbClr val="6600CC"/>
                </a:solidFill>
                <a:latin typeface="Times New Roman" pitchFamily="18" charset="0"/>
              </a:rPr>
              <a:t>три группы:</a:t>
            </a:r>
          </a:p>
          <a:p>
            <a:pPr marL="495300" indent="-495300"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3600" b="1" i="1" smtClean="0">
              <a:solidFill>
                <a:srgbClr val="6600CC"/>
              </a:solidFill>
              <a:latin typeface="Times New Roman" pitchFamily="18" charset="0"/>
            </a:endParaRPr>
          </a:p>
          <a:p>
            <a:pPr marL="495300" indent="-4953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600" b="1" i="1" smtClean="0">
                <a:solidFill>
                  <a:srgbClr val="D60093"/>
                </a:solidFill>
                <a:latin typeface="Times New Roman" pitchFamily="18" charset="0"/>
              </a:rPr>
              <a:t>1. Технологии сохранения и стимулирования здоровья</a:t>
            </a:r>
          </a:p>
          <a:p>
            <a:pPr marL="495300" indent="-4953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3600" b="1" i="1" smtClean="0">
              <a:solidFill>
                <a:srgbClr val="D60093"/>
              </a:solidFill>
              <a:latin typeface="Times New Roman" pitchFamily="18" charset="0"/>
            </a:endParaRPr>
          </a:p>
          <a:p>
            <a:pPr marL="495300" indent="-4953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600" b="1" i="1" smtClean="0">
                <a:solidFill>
                  <a:srgbClr val="D60093"/>
                </a:solidFill>
                <a:latin typeface="Times New Roman" pitchFamily="18" charset="0"/>
              </a:rPr>
              <a:t>2. Технологии обучения здоровому образу жизни</a:t>
            </a:r>
          </a:p>
          <a:p>
            <a:pPr marL="495300" indent="-4953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3600" b="1" i="1" smtClean="0">
              <a:solidFill>
                <a:srgbClr val="D60093"/>
              </a:solidFill>
              <a:latin typeface="Times New Roman" pitchFamily="18" charset="0"/>
            </a:endParaRPr>
          </a:p>
          <a:p>
            <a:pPr marL="495300" indent="-4953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600" b="1" i="1" smtClean="0">
                <a:solidFill>
                  <a:srgbClr val="D60093"/>
                </a:solidFill>
                <a:latin typeface="Times New Roman" pitchFamily="18" charset="0"/>
              </a:rPr>
              <a:t>3. Коррекционные технологии.</a:t>
            </a:r>
          </a:p>
          <a:p>
            <a:pPr marL="495300" indent="-495300"/>
            <a:endParaRPr lang="ru-RU" sz="3600" b="1" i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knu.znate.ru/pars_docs/refs/533/532694/532694_html_m63213b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458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u="sng" smtClean="0">
                <a:solidFill>
                  <a:srgbClr val="0000FF"/>
                </a:solidFill>
                <a:latin typeface="Times New Roman" pitchFamily="18" charset="0"/>
              </a:rPr>
              <a:t>Технологии сохранения и стимулирования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295275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</a:rPr>
              <a:t>Динамические паузы</a:t>
            </a:r>
            <a:r>
              <a:rPr lang="ru-RU" sz="3600" b="1" i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</a:rPr>
              <a:t>Подвижные и спортивные игры</a:t>
            </a:r>
            <a:r>
              <a:rPr lang="ru-RU" sz="3600" b="1" i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</a:rPr>
              <a:t>Релаксация</a:t>
            </a:r>
            <a:r>
              <a:rPr lang="ru-RU" sz="3600" b="1" i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</a:rPr>
              <a:t>Гимнастика пальчиковая</a:t>
            </a:r>
            <a:r>
              <a:rPr lang="ru-RU" sz="3600" b="1" i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</a:rPr>
              <a:t>Гимнастика для глаз</a:t>
            </a:r>
            <a:r>
              <a:rPr lang="ru-RU" sz="3600" b="1" i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</a:rPr>
              <a:t>Гимнастика дыхательная</a:t>
            </a:r>
            <a:r>
              <a:rPr lang="ru-RU" sz="3600" b="1" i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</a:rPr>
              <a:t>Динамическая гимнастика</a:t>
            </a:r>
            <a:endParaRPr lang="ru-RU" sz="3600" b="1" i="1" smtClean="0">
              <a:solidFill>
                <a:srgbClr val="9900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2000" b="1" i="1" smtClean="0">
              <a:solidFill>
                <a:srgbClr val="99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://st3.flashrolls.net/wallpaper/9d6/e972c725c58b051fbfb7b5261903763b_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643812" cy="1511300"/>
          </a:xfrm>
        </p:spPr>
        <p:txBody>
          <a:bodyPr/>
          <a:lstStyle/>
          <a:p>
            <a:pPr algn="ctr" eaLnBrk="1" hangingPunct="1"/>
            <a:r>
              <a:rPr lang="ru-RU" sz="4000" b="1" i="1" u="sng" smtClean="0">
                <a:solidFill>
                  <a:srgbClr val="0000FF"/>
                </a:solidFill>
                <a:latin typeface="Times New Roman" pitchFamily="18" charset="0"/>
              </a:rPr>
              <a:t>Технологии обучения здоровому образу жизни</a:t>
            </a:r>
            <a:br>
              <a:rPr lang="ru-RU" sz="4000" b="1" i="1" u="sng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4000" b="1" i="1" u="sng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276475"/>
            <a:ext cx="8075612" cy="4032250"/>
          </a:xfrm>
        </p:spPr>
        <p:txBody>
          <a:bodyPr/>
          <a:lstStyle/>
          <a:p>
            <a:r>
              <a:rPr lang="ru-RU" sz="3600" b="1" i="1" smtClean="0">
                <a:solidFill>
                  <a:srgbClr val="FF33CC"/>
                </a:solidFill>
                <a:latin typeface="Times New Roman" pitchFamily="18" charset="0"/>
              </a:rPr>
              <a:t>Физкультурные занятия</a:t>
            </a:r>
          </a:p>
          <a:p>
            <a:r>
              <a:rPr lang="ru-RU" sz="3600" b="1" i="1" smtClean="0">
                <a:solidFill>
                  <a:srgbClr val="FF33CC"/>
                </a:solidFill>
                <a:latin typeface="Times New Roman" pitchFamily="18" charset="0"/>
              </a:rPr>
              <a:t>Точечный массаж</a:t>
            </a:r>
          </a:p>
          <a:p>
            <a:r>
              <a:rPr lang="ru-RU" sz="3600" b="1" i="1" smtClean="0">
                <a:solidFill>
                  <a:srgbClr val="FF33CC"/>
                </a:solidFill>
                <a:latin typeface="Times New Roman" pitchFamily="18" charset="0"/>
              </a:rPr>
              <a:t>Занятия в бассейне</a:t>
            </a:r>
          </a:p>
          <a:p>
            <a:r>
              <a:rPr lang="ru-RU" sz="3600" b="1" i="1" smtClean="0">
                <a:solidFill>
                  <a:srgbClr val="FF33CC"/>
                </a:solidFill>
                <a:latin typeface="Times New Roman" pitchFamily="18" charset="0"/>
              </a:rPr>
              <a:t>Проблемно – игровые и коммуникативные игры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b="1" i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fullsizeMedia" descr=" photo asd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8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301038" cy="863600"/>
          </a:xfrm>
        </p:spPr>
        <p:txBody>
          <a:bodyPr/>
          <a:lstStyle/>
          <a:p>
            <a:pPr algn="ctr"/>
            <a:r>
              <a:rPr lang="ru-RU" sz="4400" b="1" i="1" u="sng" smtClean="0">
                <a:solidFill>
                  <a:srgbClr val="0000FF"/>
                </a:solidFill>
                <a:latin typeface="Times New Roman" pitchFamily="18" charset="0"/>
              </a:rPr>
              <a:t>Коррекционные технологии</a:t>
            </a:r>
          </a:p>
        </p:txBody>
      </p:sp>
      <p:sp>
        <p:nvSpPr>
          <p:cNvPr id="16393" name="Rectangle 9"/>
          <p:cNvSpPr>
            <a:spLocks noGrp="1"/>
          </p:cNvSpPr>
          <p:nvPr>
            <p:ph idx="4294967295"/>
          </p:nvPr>
        </p:nvSpPr>
        <p:spPr>
          <a:xfrm>
            <a:off x="468313" y="1844675"/>
            <a:ext cx="8218487" cy="4479925"/>
          </a:xfrm>
        </p:spPr>
        <p:txBody>
          <a:bodyPr/>
          <a:lstStyle/>
          <a:p>
            <a:r>
              <a:rPr lang="ru-RU" sz="3600" b="1" i="1" dirty="0" err="1" smtClean="0">
                <a:solidFill>
                  <a:srgbClr val="FF33CC"/>
                </a:solidFill>
                <a:latin typeface="Times New Roman" pitchFamily="18" charset="0"/>
              </a:rPr>
              <a:t>Сказкотерапия</a:t>
            </a:r>
            <a:endParaRPr lang="ru-RU" sz="3600" b="1" i="1" dirty="0" smtClean="0">
              <a:solidFill>
                <a:srgbClr val="FF33CC"/>
              </a:solidFill>
              <a:latin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FF33CC"/>
                </a:solidFill>
                <a:latin typeface="Times New Roman" pitchFamily="18" charset="0"/>
              </a:rPr>
              <a:t>Песочная терапия</a:t>
            </a:r>
          </a:p>
          <a:p>
            <a:r>
              <a:rPr lang="ru-RU" sz="3600" b="1" i="1" dirty="0" err="1" smtClean="0">
                <a:solidFill>
                  <a:srgbClr val="FF33CC"/>
                </a:solidFill>
                <a:latin typeface="Times New Roman" pitchFamily="18" charset="0"/>
              </a:rPr>
              <a:t>Арт</a:t>
            </a:r>
            <a:r>
              <a:rPr lang="ru-RU" sz="3600" b="1" i="1" dirty="0" smtClean="0">
                <a:solidFill>
                  <a:srgbClr val="FF33CC"/>
                </a:solidFill>
                <a:latin typeface="Times New Roman" pitchFamily="18" charset="0"/>
              </a:rPr>
              <a:t> –терапия</a:t>
            </a:r>
          </a:p>
          <a:p>
            <a:r>
              <a:rPr lang="ru-RU" sz="3600" b="1" i="1" dirty="0" err="1" smtClean="0">
                <a:solidFill>
                  <a:srgbClr val="FF33CC"/>
                </a:solidFill>
                <a:latin typeface="Times New Roman" pitchFamily="18" charset="0"/>
              </a:rPr>
              <a:t>Су-Джок</a:t>
            </a:r>
            <a:r>
              <a:rPr lang="ru-RU" sz="3600" b="1" i="1" dirty="0" smtClean="0">
                <a:solidFill>
                  <a:srgbClr val="FF33CC"/>
                </a:solidFill>
                <a:latin typeface="Times New Roman" pitchFamily="18" charset="0"/>
              </a:rPr>
              <a:t> терапия</a:t>
            </a:r>
          </a:p>
          <a:p>
            <a:r>
              <a:rPr lang="ru-RU" sz="3600" b="1" i="1" dirty="0" err="1" smtClean="0">
                <a:solidFill>
                  <a:srgbClr val="FF33CC"/>
                </a:solidFill>
                <a:latin typeface="Times New Roman" pitchFamily="18" charset="0"/>
              </a:rPr>
              <a:t>Музыкортерапия</a:t>
            </a:r>
            <a:endParaRPr lang="ru-RU" sz="3600" b="1" i="1" dirty="0" smtClean="0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84213" y="620713"/>
            <a:ext cx="7427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4000" b="1" i="1" u="sng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1050</TotalTime>
  <Words>545</Words>
  <Application>Microsoft Office PowerPoint</Application>
  <PresentationFormat>Экран (4:3)</PresentationFormat>
  <Paragraphs>105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</vt:lpstr>
      <vt:lpstr>Слайд 2</vt:lpstr>
      <vt:lpstr>Слайд 3</vt:lpstr>
      <vt:lpstr>Слайд 4</vt:lpstr>
      <vt:lpstr>Задачи здоровьесбережения </vt:lpstr>
      <vt:lpstr>Слайд 6</vt:lpstr>
      <vt:lpstr>Технологии сохранения и стимулирования</vt:lpstr>
      <vt:lpstr>Технологии обучения здоровому образу жизни </vt:lpstr>
      <vt:lpstr>Коррекционные технологии</vt:lpstr>
      <vt:lpstr>Утренняя гимнастика  </vt:lpstr>
      <vt:lpstr>Гимнастика пальчиковая </vt:lpstr>
      <vt:lpstr>Дыхательная гимнастика  </vt:lpstr>
      <vt:lpstr>Су-Джок терапия</vt:lpstr>
      <vt:lpstr>Точечный массаж и самомассаж</vt:lpstr>
      <vt:lpstr> Гимнастика для глаз</vt:lpstr>
      <vt:lpstr>Подвижные и спортивные игры </vt:lpstr>
      <vt:lpstr>Гимнастика после сна</vt:lpstr>
      <vt:lpstr>Закаливающие процедуры</vt:lpstr>
      <vt:lpstr> Массаж ног</vt:lpstr>
      <vt:lpstr>    Физминутки</vt:lpstr>
      <vt:lpstr>Песочная терапия</vt:lpstr>
      <vt:lpstr>Сказкотерапия</vt:lpstr>
      <vt:lpstr>Применение в работе ДОУ здоровьесберегающих технологий, повышает результативность воспитательно-образовательного процесса, формирует у педагогов и родителей ценностные ориентации, направленные на сохранение и укрепление здоровья воспитанников. </vt:lpstr>
      <vt:lpstr>Здоровье ребенка превыше всего, Богатство земли не заменит его. Здоровье не купишь, никто не продаст. Его берегите, как сердце, как глаз!!!  </vt:lpstr>
    </vt:vector>
  </TitlesOfParts>
  <Company>boy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side</dc:creator>
  <cp:lastModifiedBy>RePack by SPecialiST</cp:lastModifiedBy>
  <cp:revision>64</cp:revision>
  <dcterms:created xsi:type="dcterms:W3CDTF">2008-05-28T10:20:44Z</dcterms:created>
  <dcterms:modified xsi:type="dcterms:W3CDTF">2018-12-01T20:19:01Z</dcterms:modified>
</cp:coreProperties>
</file>