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6" r:id="rId3"/>
    <p:sldId id="274" r:id="rId4"/>
    <p:sldId id="258" r:id="rId5"/>
    <p:sldId id="279" r:id="rId6"/>
    <p:sldId id="280" r:id="rId7"/>
    <p:sldId id="285" r:id="rId8"/>
    <p:sldId id="286" r:id="rId9"/>
    <p:sldId id="287" r:id="rId10"/>
    <p:sldId id="276" r:id="rId11"/>
    <p:sldId id="259" r:id="rId12"/>
    <p:sldId id="257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9" r:id="rId21"/>
    <p:sldId id="281" r:id="rId22"/>
    <p:sldId id="289" r:id="rId23"/>
    <p:sldId id="291" r:id="rId24"/>
    <p:sldId id="290" r:id="rId25"/>
    <p:sldId id="284" r:id="rId26"/>
  </p:sldIdLst>
  <p:sldSz cx="9144000" cy="6858000" type="screen4x3"/>
  <p:notesSz cx="6858000" cy="9144000"/>
  <p:embeddedFontLst>
    <p:embeddedFont>
      <p:font typeface="Arial Unicode MS" pitchFamily="34" charset="-128"/>
      <p:regular r:id="rId27"/>
    </p:embeddedFont>
    <p:embeddedFont>
      <p:font typeface="Monotype Corsiva" pitchFamily="66" charset="0"/>
      <p: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0000"/>
    <a:srgbClr val="CC0066"/>
    <a:srgbClr val="A42320"/>
    <a:srgbClr val="C42A26"/>
    <a:srgbClr val="8D1E1B"/>
    <a:srgbClr val="820041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ibkdc.ru/img/bac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500043"/>
            <a:ext cx="5857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Презентация по опыту работы :</a:t>
            </a:r>
          </a:p>
          <a:p>
            <a:pPr algn="ctr"/>
            <a:r>
              <a:rPr lang="ru-RU" sz="36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« Развитие творческих способностей детей дошкольного возраста</a:t>
            </a:r>
          </a:p>
          <a:p>
            <a:pPr algn="ctr"/>
            <a:r>
              <a:rPr lang="ru-RU" sz="36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в театрализованной деятельности» </a:t>
            </a:r>
            <a:r>
              <a:rPr lang="ru-RU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5400" b="1" u="sng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54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детский сад\Desktop\театр\20191112_160409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624954" cy="221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onotype Corsiva" pitchFamily="66" charset="0"/>
              </a:rPr>
              <a:t>Я хочу представить вашему вниманию театральный уголок в своей группе </a:t>
            </a:r>
            <a:r>
              <a:rPr lang="ru-RU" sz="2000" dirty="0" smtClean="0">
                <a:latin typeface="Monotype Corsiva" pitchFamily="66" charset="0"/>
              </a:rPr>
              <a:t>.  В </a:t>
            </a:r>
            <a:r>
              <a:rPr lang="ru-RU" sz="2000" dirty="0">
                <a:latin typeface="Monotype Corsiva" pitchFamily="66" charset="0"/>
              </a:rPr>
              <a:t>театральном уголке собраны разнообразные виды кукол. Здесь есть пальчиковый </a:t>
            </a:r>
            <a:r>
              <a:rPr lang="ru-RU" sz="2000" dirty="0" smtClean="0">
                <a:latin typeface="Monotype Corsiva" pitchFamily="66" charset="0"/>
              </a:rPr>
              <a:t>театр; </a:t>
            </a:r>
            <a:r>
              <a:rPr lang="ru-RU" sz="2000" dirty="0">
                <a:latin typeface="Monotype Corsiva" pitchFamily="66" charset="0"/>
              </a:rPr>
              <a:t>резиновые </a:t>
            </a:r>
            <a:r>
              <a:rPr lang="ru-RU" sz="2000" dirty="0" smtClean="0">
                <a:latin typeface="Monotype Corsiva" pitchFamily="66" charset="0"/>
              </a:rPr>
              <a:t>игрушки; </a:t>
            </a:r>
            <a:r>
              <a:rPr lang="ru-RU" sz="2000" dirty="0">
                <a:latin typeface="Monotype Corsiva" pitchFamily="66" charset="0"/>
              </a:rPr>
              <a:t>настольный </a:t>
            </a:r>
            <a:r>
              <a:rPr lang="ru-RU" sz="2000" dirty="0" smtClean="0">
                <a:latin typeface="Monotype Corsiva" pitchFamily="66" charset="0"/>
              </a:rPr>
              <a:t>театр, куклы </a:t>
            </a:r>
            <a:r>
              <a:rPr lang="ru-RU" sz="2000" dirty="0" err="1" smtClean="0">
                <a:latin typeface="Monotype Corsiva" pitchFamily="66" charset="0"/>
              </a:rPr>
              <a:t>би-ба-бо</a:t>
            </a:r>
            <a:r>
              <a:rPr lang="ru-RU" sz="2000" dirty="0" smtClean="0">
                <a:latin typeface="Monotype Corsiva" pitchFamily="66" charset="0"/>
              </a:rPr>
              <a:t>; </a:t>
            </a:r>
            <a:r>
              <a:rPr lang="ru-RU" sz="2000" dirty="0">
                <a:latin typeface="Monotype Corsiva" pitchFamily="66" charset="0"/>
              </a:rPr>
              <a:t>конусный </a:t>
            </a:r>
            <a:r>
              <a:rPr lang="ru-RU" sz="2000" dirty="0" smtClean="0">
                <a:latin typeface="Monotype Corsiva" pitchFamily="66" charset="0"/>
              </a:rPr>
              <a:t>театр, а </a:t>
            </a:r>
            <a:r>
              <a:rPr lang="ru-RU" sz="2000" dirty="0">
                <a:latin typeface="Monotype Corsiva" pitchFamily="66" charset="0"/>
              </a:rPr>
              <a:t>также некоторые атрибуты сказки, например: избушки, лес, домики и др., Также в театральном уголке у нас есть театр масок и </a:t>
            </a:r>
            <a:r>
              <a:rPr lang="ru-RU" sz="2000" dirty="0" smtClean="0">
                <a:latin typeface="Monotype Corsiva" pitchFamily="66" charset="0"/>
              </a:rPr>
              <a:t>уголок ряженья.  </a:t>
            </a:r>
            <a:r>
              <a:rPr lang="ru-RU" sz="2000" dirty="0">
                <a:latin typeface="Monotype Corsiva" pitchFamily="66" charset="0"/>
              </a:rPr>
              <a:t>Ну и конечно же ширма, которая позволяет сделать кукольный спектакль более интересным.</a:t>
            </a:r>
          </a:p>
        </p:txBody>
      </p:sp>
      <p:pic>
        <p:nvPicPr>
          <p:cNvPr id="18433" name="Picture 1" descr="C:\Users\детский сад\Desktop\театр\20191112_16033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3116"/>
            <a:ext cx="267033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детский сад\Desktop\театр\20191112_16034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07183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детский сад\Desktop\педсовет\разв среда\IMG_01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90384" y="3567609"/>
            <a:ext cx="2985156" cy="313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73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388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настольного театра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8" name="Содержимое 5" descr="C:\Users\детский сад\Desktop\театр\20191113_101843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00504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детский сад\Desktop\педсовет\разв среда\IMG_0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26859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детский сад\Desktop\театр\20191113_10433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1357298"/>
            <a:ext cx="27146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етский сад\Desktop\светлячок октябрь конкурс\папа карло\jpg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929066"/>
            <a:ext cx="3465239" cy="259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детский сад\Desktop\театр\20191113_1043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7154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61293"/>
            <a:ext cx="5328592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Театр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на фланелеграфе</a:t>
            </a:r>
            <a:endParaRPr lang="ru-RU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82" y="1183342"/>
            <a:ext cx="865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dirty="0"/>
          </a:p>
        </p:txBody>
      </p:sp>
      <p:pic>
        <p:nvPicPr>
          <p:cNvPr id="5" name="Рисунок 4" descr="C:\Users\детский сад\Desktop\педсовет\разв среда\IMG_02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4536281" y="2035959"/>
            <a:ext cx="4714908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ropodelki.ru/images/o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421484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4290"/>
            <a:ext cx="6845333" cy="785818"/>
          </a:xfrm>
        </p:spPr>
        <p:txBody>
          <a:bodyPr>
            <a:normAutofit/>
          </a:bodyPr>
          <a:lstStyle/>
          <a:p>
            <a:r>
              <a:rPr lang="ru-RU" b="1" u="sng" dirty="0" err="1">
                <a:solidFill>
                  <a:srgbClr val="C00000"/>
                </a:solidFill>
                <a:latin typeface="Monotype Corsiva" pitchFamily="66" charset="0"/>
              </a:rPr>
              <a:t>Варежковый</a:t>
            </a:r>
            <a:r>
              <a:rPr lang="ru-RU" b="1" u="sng" dirty="0">
                <a:solidFill>
                  <a:srgbClr val="C00000"/>
                </a:solidFill>
                <a:latin typeface="Monotype Corsiva" pitchFamily="66" charset="0"/>
              </a:rPr>
              <a:t> театр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28670"/>
            <a:ext cx="8928992" cy="192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/>
              <a:t>Варежковые</a:t>
            </a:r>
            <a:r>
              <a:rPr lang="ru-RU" sz="2200" dirty="0" smtClean="0"/>
              <a:t> </a:t>
            </a:r>
            <a:r>
              <a:rPr lang="ru-RU" sz="2200" dirty="0"/>
              <a:t>куклы надеваются на кисть руки, как варежка. Эти куклы развивают гибкость и подвижность </a:t>
            </a:r>
            <a:r>
              <a:rPr lang="ru-RU" sz="2200" dirty="0" smtClean="0"/>
              <a:t>рук. Управление </a:t>
            </a:r>
            <a:r>
              <a:rPr lang="ru-RU" sz="2200" dirty="0"/>
              <a:t>этими куклами способствует развитию плавности, выразительности и чёткости речи. Они помогают детям фантазировать и импровизировать.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" t="18823" r="4119" b="9804"/>
          <a:stretch/>
        </p:blipFill>
        <p:spPr>
          <a:xfrm>
            <a:off x="1285852" y="2428868"/>
            <a:ext cx="735811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7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9" t="9150" r="20785"/>
          <a:stretch/>
        </p:blipFill>
        <p:spPr>
          <a:xfrm>
            <a:off x="7005715" y="1957520"/>
            <a:ext cx="1878960" cy="268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82" y="44624"/>
            <a:ext cx="6984776" cy="77809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Пальчиковый театр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25" y="764704"/>
            <a:ext cx="8700647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Работа с </a:t>
            </a:r>
            <a:r>
              <a:rPr lang="ru-RU" sz="2400" dirty="0" smtClean="0"/>
              <a:t>пальчиковыми куклами  </a:t>
            </a:r>
            <a:r>
              <a:rPr lang="ru-RU" sz="2400" dirty="0"/>
              <a:t>способствует укреплению мышц пальцев рук, развитию мелкой моторики, помогает в координации движений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1" r="14524" b="24920"/>
          <a:stretch/>
        </p:blipFill>
        <p:spPr>
          <a:xfrm>
            <a:off x="3934483" y="1957520"/>
            <a:ext cx="3042767" cy="266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49" b="34907"/>
          <a:stretch/>
        </p:blipFill>
        <p:spPr>
          <a:xfrm>
            <a:off x="222225" y="4685820"/>
            <a:ext cx="4496681" cy="204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" t="4762" r="4077" b="14603"/>
          <a:stretch/>
        </p:blipFill>
        <p:spPr>
          <a:xfrm>
            <a:off x="218100" y="1957521"/>
            <a:ext cx="3823179" cy="263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7" r="2262" b="32699"/>
          <a:stretch/>
        </p:blipFill>
        <p:spPr>
          <a:xfrm>
            <a:off x="4718906" y="4648956"/>
            <a:ext cx="4186999" cy="211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30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Виды кукольного театра – куклы Бибабо.</a:t>
            </a:r>
            <a:b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C:\Users\детский сад\Desktop\театр\20191113_1043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4000528" cy="375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детский сад\Desktop\театр\20191113_104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286280" cy="316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8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85728"/>
            <a:ext cx="5688632" cy="78581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Театр </a:t>
            </a:r>
            <a:r>
              <a:rPr lang="ru-RU" sz="4000" b="1" u="sng" dirty="0">
                <a:solidFill>
                  <a:srgbClr val="C00000"/>
                </a:solidFill>
                <a:latin typeface="Monotype Corsiva" pitchFamily="66" charset="0"/>
              </a:rPr>
              <a:t>масок</a:t>
            </a:r>
          </a:p>
        </p:txBody>
      </p:sp>
      <p:pic>
        <p:nvPicPr>
          <p:cNvPr id="11265" name="Picture 1" descr="C:\Users\детский сад\Desktop\театр\20191113_10473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1736" y="-857279"/>
            <a:ext cx="4214842" cy="792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71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83746"/>
            <a:ext cx="7704856" cy="95948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Конусный театр по </a:t>
            </a:r>
            <a:r>
              <a:rPr lang="ru-RU" sz="4000" b="1" u="sng" dirty="0">
                <a:solidFill>
                  <a:srgbClr val="C00000"/>
                </a:solidFill>
                <a:latin typeface="Monotype Corsiva" pitchFamily="66" charset="0"/>
              </a:rPr>
              <a:t>русским </a:t>
            </a: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народным сказкам.</a:t>
            </a: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071546"/>
            <a:ext cx="3461378" cy="295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3786190"/>
            <a:ext cx="3429024" cy="288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0" r="18317"/>
          <a:stretch/>
        </p:blipFill>
        <p:spPr>
          <a:xfrm rot="5400000">
            <a:off x="922565" y="863329"/>
            <a:ext cx="301259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02" t="2091" r="5294"/>
          <a:stretch/>
        </p:blipFill>
        <p:spPr>
          <a:xfrm rot="5400000">
            <a:off x="1717742" y="3640052"/>
            <a:ext cx="2874937" cy="302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0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2" y="44624"/>
            <a:ext cx="8951845" cy="12241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</a:t>
            </a:r>
            <a:br>
              <a:rPr lang="ru-RU" sz="4000" dirty="0" smtClean="0"/>
            </a:br>
            <a:r>
              <a:rPr lang="ru-RU" sz="4000" dirty="0" smtClean="0"/>
              <a:t>Магнитный театр. </a:t>
            </a:r>
            <a:br>
              <a:rPr lang="ru-RU" sz="4000" dirty="0" smtClean="0"/>
            </a:br>
            <a:r>
              <a:rPr lang="ru-RU" sz="2700" dirty="0" smtClean="0"/>
              <a:t>Для его создания использовались старые книги, картон, скотч и магнитная лента.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743654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3" t="12698" r="35238" b="13334"/>
          <a:stretch/>
        </p:blipFill>
        <p:spPr>
          <a:xfrm>
            <a:off x="303783" y="1073121"/>
            <a:ext cx="2814391" cy="270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3" t="29075" r="29415" b="16328"/>
          <a:stretch/>
        </p:blipFill>
        <p:spPr>
          <a:xfrm rot="5400000">
            <a:off x="5946989" y="1138292"/>
            <a:ext cx="2820045" cy="268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74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96974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Сценарии для театрализованной деятельности, для обыгрывания стихов, сказок , потешек.</a:t>
            </a: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1" descr="C:\Users\детский сад\Desktop\театр\20191112_15145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7286676" cy="426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97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628800"/>
            <a:ext cx="4968552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b="1" u="sng" dirty="0" smtClean="0">
                <a:ln w="11430"/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ru-RU" sz="3200" b="1" u="sng" dirty="0">
              <a:ln w="11430"/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4176464" cy="122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i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>
              <a:spcBef>
                <a:spcPts val="0"/>
              </a:spcBef>
            </a:pPr>
            <a:r>
              <a:rPr lang="ru-RU" sz="2200" i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Филиппова Галина Викторовна</a:t>
            </a:r>
            <a:endParaRPr lang="ru-RU" sz="2200" i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0466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 казенное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 1 п. Теплое «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071547"/>
            <a:ext cx="4643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Презентация по опыту работы :</a:t>
            </a:r>
          </a:p>
          <a:p>
            <a:pPr algn="ctr"/>
            <a:r>
              <a:rPr lang="ru-RU" sz="28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« Развитие творческих способностей детей дошкольного возраста</a:t>
            </a:r>
          </a:p>
          <a:p>
            <a:pPr algn="ctr"/>
            <a:r>
              <a:rPr lang="ru-RU" sz="28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  <a:t>в театрализованной деятельности» </a:t>
            </a:r>
            <a:br>
              <a:rPr lang="ru-RU" sz="2800" b="1" u="sng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ea typeface="Arial Unicode MS" pitchFamily="34" charset="-128"/>
                <a:cs typeface="Arial Unicode MS" pitchFamily="34" charset="-128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11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 будущем мы планируем изготовление  таких игрушек как марионетки, тростевые куклы, платковые куклы и ростовые. 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детский сад\Desktop\печать\IMG-20191113-WA0000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64320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детский сад\Desktop\печать\IMG-20191113-WA0012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250033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детский сад\Desktop\печать\IMG-20191113-WA0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2"/>
            <a:ext cx="3000396" cy="412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81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детский сад\Desktop\печать\IMG-20191113-WA000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42889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детский сад\Desktop\печать\IMG-20191112-WA0044-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5778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етский сад\Desktop\печать\IMG-20191112-WA0043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25717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детский сад\Desktop\печать\IMG-20191113-WA0001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000504"/>
            <a:ext cx="1928826" cy="244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97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929090" cy="304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97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728" y="3643314"/>
            <a:ext cx="3812226" cy="277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5786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Театрализация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особое направление образовательной программы для дошкольных учреждений, потому что даёт детям возможность не только исследовать окружающий мир, но и учиться жить с ним в согласии.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Кроме того, театрализация помогает ребятишкам стать более уверенными в себе, что немаловажно и для их личностного роста — а значит, без театрального уголка детскому саду нельзя.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ibkdc.ru/img/bac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Спасибо </a:t>
            </a:r>
            <a:endParaRPr lang="ru-RU" sz="8000" b="1" dirty="0" smtClean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Monotype Corsiva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за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внимание</a:t>
            </a:r>
            <a:r>
              <a:rPr lang="ru-RU" sz="8000" b="1" dirty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!</a:t>
            </a:r>
          </a:p>
          <a:p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5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145441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728"/>
            <a:ext cx="8219256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Театрализация </a:t>
            </a:r>
            <a:r>
              <a:rPr lang="ru-RU" sz="2400" dirty="0" smtClean="0"/>
              <a:t>— это разновидность игровой деятельности, которая используется для раскрытия творческого потенциала детей с помощью приёмов драматизации, то есть сюжетно-ролевого отыгрыша по заранее оговорённому сценарию, а также различных упражнений, направленных на освоение актёрских навыков.</a:t>
            </a:r>
          </a:p>
          <a:p>
            <a:pPr>
              <a:buNone/>
            </a:pPr>
            <a:r>
              <a:rPr lang="ru-RU" sz="2400" dirty="0" smtClean="0"/>
              <a:t>     Театрализация ценна тем, что включает работу по развитию монологической и диалогической речи, и это повышает коммуникативные навыки малышей.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Театрализация  предполагает: 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    работу над выразительностью реплик персонажей;</a:t>
            </a:r>
          </a:p>
          <a:p>
            <a:pPr>
              <a:buNone/>
            </a:pPr>
            <a:r>
              <a:rPr lang="ru-RU" sz="2400" dirty="0" smtClean="0"/>
              <a:t>    расширение активного и пассивного словаря ребёнка; </a:t>
            </a:r>
          </a:p>
          <a:p>
            <a:pPr>
              <a:buNone/>
            </a:pPr>
            <a:r>
              <a:rPr lang="ru-RU" sz="2400" dirty="0" smtClean="0"/>
              <a:t>    совершенствование произношения звуков речи, а также интонационного строя.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87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492922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	</a:t>
            </a:r>
            <a:r>
              <a:rPr lang="ru-RU" sz="2400" b="1" u="sng" dirty="0" smtClean="0">
                <a:solidFill>
                  <a:srgbClr val="C00000"/>
                </a:solidFill>
              </a:rPr>
              <a:t>Кроме того, целями театрализации являются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/>
              <a:t>.всестороннее знакомство с различными проявлениями действительности (с профессиями, животными, явлениями природы);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/>
              <a:t>.стимуляция творческого потенциала ребёнка (через песни и музыку, танцы, игру);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/>
              <a:t>.развитие эмоциональной сферы малыша за счёт глубоких переживаний в процессе игры;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/>
              <a:t>.формирование социальных навыков поведения; </a:t>
            </a: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/>
              <a:t>.приобщениедошкольников к чтению;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6.</a:t>
            </a:r>
            <a:r>
              <a:rPr lang="ru-RU" sz="2400" dirty="0" smtClean="0"/>
              <a:t>развитие режиссёрских навыков;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ru-RU" sz="2400" dirty="0" smtClean="0"/>
              <a:t>.воплощение в творческом порыве настроения, характера и процесса развития характера персонажа.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668112"/>
          </a:xfrm>
        </p:spPr>
        <p:txBody>
          <a:bodyPr>
            <a:noAutofit/>
          </a:bodyPr>
          <a:lstStyle/>
          <a:p>
            <a:pPr algn="l"/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0179" y="357166"/>
            <a:ext cx="8408101" cy="532453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В стандартный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(то есть для общеобразовательных групп) театральный уголок включаются: картинки, в том числе объёмные для конусного театра; </a:t>
            </a:r>
            <a:br>
              <a:rPr lang="ru-RU" sz="1800" dirty="0" smtClean="0"/>
            </a:br>
            <a:r>
              <a:rPr lang="ru-RU" sz="1800" dirty="0" smtClean="0"/>
              <a:t>игрушки для театра теней, пальчикового, бибабо, куклы на прищепках, фетровые персонажи для </a:t>
            </a:r>
            <a:r>
              <a:rPr lang="ru-RU" sz="1800" dirty="0" err="1" smtClean="0"/>
              <a:t>фланелеграфа</a:t>
            </a:r>
            <a:r>
              <a:rPr lang="ru-RU" sz="1800" dirty="0" smtClean="0"/>
              <a:t>; </a:t>
            </a:r>
            <a:br>
              <a:rPr lang="ru-RU" sz="1800" dirty="0" smtClean="0"/>
            </a:br>
            <a:r>
              <a:rPr lang="ru-RU" sz="1800" dirty="0" smtClean="0"/>
              <a:t>ширма (в детских садах обычно используется универсальная ширма, которая выступает и декорацией-фоном, и занавесом); </a:t>
            </a:r>
            <a:br>
              <a:rPr lang="ru-RU" sz="1800" dirty="0" smtClean="0"/>
            </a:br>
            <a:r>
              <a:rPr lang="ru-RU" sz="1800" dirty="0" smtClean="0"/>
              <a:t>реквизит (мягкие игрушки, машинки и пр.); </a:t>
            </a:r>
            <a:br>
              <a:rPr lang="ru-RU" sz="1800" dirty="0" smtClean="0"/>
            </a:br>
            <a:r>
              <a:rPr lang="ru-RU" sz="1800" dirty="0" smtClean="0"/>
              <a:t>материалы для изготовления элементов образов, декораций (кусочки ткани, картона, бумаги и т. д.); </a:t>
            </a:r>
            <a:br>
              <a:rPr lang="ru-RU" sz="1800" dirty="0" smtClean="0"/>
            </a:br>
            <a:r>
              <a:rPr lang="ru-RU" sz="1800" dirty="0" smtClean="0"/>
              <a:t>маски; </a:t>
            </a:r>
            <a:br>
              <a:rPr lang="ru-RU" sz="1800" dirty="0" smtClean="0"/>
            </a:br>
            <a:r>
              <a:rPr lang="ru-RU" sz="1800" dirty="0" smtClean="0"/>
              <a:t>костюмы; </a:t>
            </a:r>
            <a:br>
              <a:rPr lang="ru-RU" sz="1800" dirty="0" smtClean="0"/>
            </a:br>
            <a:r>
              <a:rPr lang="ru-RU" sz="1800" dirty="0" smtClean="0"/>
              <a:t>книги; </a:t>
            </a:r>
            <a:br>
              <a:rPr lang="ru-RU" sz="1800" dirty="0" smtClean="0"/>
            </a:br>
            <a:r>
              <a:rPr lang="ru-RU" sz="1800" dirty="0" smtClean="0"/>
              <a:t>фонотека; </a:t>
            </a:r>
            <a:br>
              <a:rPr lang="ru-RU" sz="1800" dirty="0" smtClean="0"/>
            </a:br>
            <a:r>
              <a:rPr lang="ru-RU" sz="1800" dirty="0" smtClean="0"/>
              <a:t>стенд с афишами и результатами работы (рисунками, поделками и пр.). Назначение театрального уголка — обеспечить условия для полноценной работы, связанной с театрализацией.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Театрализованная деятельность  позволяет решать многие актуальные проблемы педагогики и психологии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640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04" y="3280420"/>
            <a:ext cx="26701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31" y="4598558"/>
            <a:ext cx="2609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060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357" y="2793958"/>
            <a:ext cx="21764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357" y="4008690"/>
            <a:ext cx="2060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26841"/>
            <a:ext cx="2060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020" y="5268483"/>
            <a:ext cx="21701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694203" y="1726886"/>
            <a:ext cx="0" cy="61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131840" y="1628800"/>
            <a:ext cx="742180" cy="306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11760" y="1628800"/>
            <a:ext cx="1800200" cy="1591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34" idx="0"/>
          </p:cNvCxnSpPr>
          <p:nvPr/>
        </p:nvCxnSpPr>
        <p:spPr>
          <a:xfrm>
            <a:off x="4959076" y="4888360"/>
            <a:ext cx="1" cy="380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68144" y="1628800"/>
            <a:ext cx="936104" cy="61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43808" y="1628800"/>
            <a:ext cx="1368152" cy="2969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9506" y="1628800"/>
            <a:ext cx="1916400" cy="120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59076" y="1628800"/>
            <a:ext cx="2349228" cy="2379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94203" y="1627320"/>
            <a:ext cx="2441703" cy="330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884" y="2339079"/>
            <a:ext cx="2937708" cy="24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7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Где разместить театральный уголок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условиях современных детских садов, где пространство довольно ограничено, выделить отдельные места для уголков (театра, окружающего мира и т. д.) бывает довольно сложно.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Поэтому воспитатель может объединить образовательные центры в комплекс.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Например, для направлений театра, изобразительной деятельности и музыки можно организовать единый художественно-творческий уголок. При этом нельзя забывать о том, что предметное наполнение должно соответствовать ряду принципов: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мобильности (материалы для музыкальных занятий могут быть иллюстрирующими и для театрализации);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сменяемости (содержание уголка должно меняться в зависимости от целей учебно-воспитательной работы в тот или иной месяц, направления специализации группы, времени года, интересов детей, степени изношенности материалов);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доступности (все дети имеют одинаковые права и обязанности, связанные с использованием атрибутов театрального уголка);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эстетичности (сам центр и все его составляющие должны красиво выглядеть, быть чистыми и опрятными).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Очень удобно будет, если в театральном уголке разместить стол или шкафчик с полками, на которых можно располагать материалы и кукол.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85728"/>
            <a:ext cx="835824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оформить театральный уголок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 продумать не только содержательную сторону наполнения (какие куклы, маски и приспособления будут в уголке), но и то, из чего и как все эти элементы могут быть изготовлены.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Многое можно купить в готовом виде, но что-то проще и полезнее сделать самостоятельно. К изготовлению некоторых предметов стоит привлечь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Работа в театральном уголке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Деятельность, связанная с театрализацией, в детском саду реализуется несколькими видами игровой активности: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1.Режиссёрские игры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 них ребёнок лишь ведёт куклу, передавая образ персонажа интонацией и некоторыми другими приёмами.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Возможности пантомимы здесь тоже очень ограничены, потому что игрушка практически статична (куклы на трости, марионетки).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2.Драматизации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Малыш сам играет роль, не прибегая к посредничеству кукол. Юный актёр способен активно использовать интонацию, мимику, движения и жесты для вхождения в образ героя.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3.Драматизации с бибабо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пальчиковыми, напольными или платковыми куклами. Малыш действует за персонажа, наделяя его своим голосом. Работа ведётся из-за ширмы или с персонажем в руках.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4.Импровизация.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Дети разыгрывают темы, а не сюжеты.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Такая театрализованная деятельность почти не требует подготовительной работы, но является самой сложной разновидностью игры.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Для импровизации может быть использован различный театральный реквизит.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Театральный уголок, в котором есть всё необходимое для соответствующей деятельности, позволяет создать в группе комфортную среду для развития творческих способностей воспитанников.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701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Arial Unicode MS</vt:lpstr>
      <vt:lpstr>Monotype Corsiva</vt:lpstr>
      <vt:lpstr>Calibri</vt:lpstr>
      <vt:lpstr>Тема Office</vt:lpstr>
      <vt:lpstr>Слайд 1</vt:lpstr>
      <vt:lpstr> </vt:lpstr>
      <vt:lpstr>   </vt:lpstr>
      <vt:lpstr> Кроме того, целями театрализации являются:  1.всестороннее знакомство с различными проявлениями действительности (с профессиями, животными, явлениями природы);  2.стимуляция творческого потенциала ребёнка (через песни и музыку, танцы, игру);  3.развитие эмоциональной сферы малыша за счёт глубоких переживаний в процессе игры;  4.формирование социальных навыков поведения; 5.приобщениедошкольников к чтению;  6.развитие режиссёрских навыков;  7.воплощение в творческом порыве настроения, характера и процесса развития характера персонажа. </vt:lpstr>
      <vt:lpstr>Слайд 5</vt:lpstr>
      <vt:lpstr>Слайд 6</vt:lpstr>
      <vt:lpstr>Слайд 7</vt:lpstr>
      <vt:lpstr>Слайд 8</vt:lpstr>
      <vt:lpstr>Слайд 9</vt:lpstr>
      <vt:lpstr>Слайд 10</vt:lpstr>
      <vt:lpstr>Виды настольного театра</vt:lpstr>
      <vt:lpstr>Слайд 12</vt:lpstr>
      <vt:lpstr>Варежковый театр </vt:lpstr>
      <vt:lpstr>Пальчиковый театр</vt:lpstr>
      <vt:lpstr> Виды кукольного театра – куклы Бибабо. </vt:lpstr>
      <vt:lpstr>Театр масок</vt:lpstr>
      <vt:lpstr>Конусный театр по русским народным сказкам.</vt:lpstr>
      <vt:lpstr>      Магнитный театр.  Для его создания использовались старые книги, картон, скотч и магнитная лента.  </vt:lpstr>
      <vt:lpstr>Сценарии для театрализованной деятельности, для обыгрывания стихов, сказок , потешек.</vt:lpstr>
      <vt:lpstr>В будущем мы планируем изготовление  таких игрушек как марионетки, тростевые куклы, платковые куклы и ростовые. </vt:lpstr>
      <vt:lpstr>Слайд 21</vt:lpstr>
      <vt:lpstr>Слайд 22</vt:lpstr>
      <vt:lpstr>Слайд 23</vt:lpstr>
      <vt:lpstr>Слайд 24</vt:lpstr>
      <vt:lpstr>Слайд 25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детский сад</cp:lastModifiedBy>
  <cp:revision>126</cp:revision>
  <dcterms:created xsi:type="dcterms:W3CDTF">2015-04-19T15:51:03Z</dcterms:created>
  <dcterms:modified xsi:type="dcterms:W3CDTF">2020-01-16T10:00:33Z</dcterms:modified>
</cp:coreProperties>
</file>