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3" r:id="rId7"/>
    <p:sldId id="267" r:id="rId8"/>
    <p:sldId id="265" r:id="rId9"/>
    <p:sldId id="268" r:id="rId10"/>
    <p:sldId id="261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8" r:id="rId20"/>
    <p:sldId id="279" r:id="rId21"/>
    <p:sldId id="277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E:\НОВЙ ГОД\1314722300_igrushki660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E:\НОВЙ ГОД\56f2eea0d88c4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E:\ПРЕЗЕНТ,\SAM_210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3071810"/>
            <a:ext cx="3643338" cy="3563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E:\ПРЕЗЕНТ,\SAM_212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2285992"/>
            <a:ext cx="3643338" cy="3848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 descr="E:\ПРЕЗЕНТ,\DSCN229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14678" y="642918"/>
            <a:ext cx="3929090" cy="3571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E:\НОВЙ ГОД\1300822670_0lik.ru_solnechnoe-leto-kopiya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E:\ПРЕЗЕНТ,\SAM_211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928670"/>
            <a:ext cx="3643338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E:\ПРЕЗЕНТ,\SAM_211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2714620"/>
            <a:ext cx="3071141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E:\НОВЙ ГОД\$_12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29256" y="857232"/>
            <a:ext cx="2071702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E:\НОВЙ ГОД\i (8)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388" y="274638"/>
            <a:ext cx="2257412" cy="1368412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Мы играем , мы играем</a:t>
            </a:r>
            <a:b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наши ручки развиваем…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E:\ПРЕЗЕНТ,\DSCN229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0364" y="214290"/>
            <a:ext cx="3429024" cy="3143272"/>
          </a:xfrm>
          <a:prstGeom prst="rect">
            <a:avLst/>
          </a:prstGeom>
          <a:noFill/>
        </p:spPr>
      </p:pic>
      <p:pic>
        <p:nvPicPr>
          <p:cNvPr id="6" name="Рисунок 5" descr="E:\ПРЕЗЕНТ,\SAM_216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29256" y="3214686"/>
            <a:ext cx="2928958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E:\НОВЙ ГОД\2037-1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43702" y="1857364"/>
            <a:ext cx="1643074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E:\НОВЙ ГОД\i (3).jp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14744" y="3500438"/>
            <a:ext cx="1571636" cy="1603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E:\НОВЙ ГОД\1300822670_0lik.ru_solnechnoe-leto-kopiya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2786082" cy="2143140"/>
          </a:xfrm>
        </p:spPr>
        <p:txBody>
          <a:bodyPr>
            <a:normAutofit fontScale="90000"/>
          </a:bodyPr>
          <a:lstStyle/>
          <a:p>
            <a:r>
              <a:rPr lang="ru-RU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Весело в саду у нас,</a:t>
            </a:r>
            <a:br>
              <a:rPr lang="ru-RU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Здесь проводим время класс!</a:t>
            </a:r>
            <a:br>
              <a:rPr lang="ru-RU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Здесь с друзьями мы играем,</a:t>
            </a:r>
            <a:br>
              <a:rPr lang="ru-RU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Веселимся и гуляем.</a:t>
            </a:r>
            <a:br>
              <a:rPr lang="ru-RU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E:\ПРЕЗЕНТ,\SAM_227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5074" y="1428736"/>
            <a:ext cx="2928926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E:\ПРЕЗЕНТ,\SAM_227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86116" y="428604"/>
            <a:ext cx="3214710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E:\ПРЕЗЕНТ,\SAM_2285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28992" y="3500438"/>
            <a:ext cx="3714776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E:\НОВЙ ГОД\item_4635_1_7092905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57356" y="2285992"/>
            <a:ext cx="1428760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E:\НОВЙ ГОД\i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3857628"/>
            <a:ext cx="3786214" cy="107157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Развиваем память, мелкую моторику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E:\ПРЕЗЕНТ,\SAM_213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1285860"/>
            <a:ext cx="3643338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E:\ПРЕЗЕНТ,\SAM_2139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7686" y="785794"/>
            <a:ext cx="3857652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E:\ПРЕЗЕНТ,\SAM_2102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628" y="3143248"/>
            <a:ext cx="3383886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E:\НОВЙ ГОД\thumbnail.php.jpe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00430" y="4786322"/>
            <a:ext cx="1571636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E:\НОВЙ ГОД\56f2eea0d88c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14942" y="285728"/>
            <a:ext cx="3643338" cy="2214578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Театральная студия «ТЕРЕМОК», постановка сказки «Колобок»… 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E:\ПРЕЗЕНТ,\SAM_213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357298"/>
            <a:ext cx="5000660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E:\НОВЙ ГОД\i (6)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8" y="3071810"/>
            <a:ext cx="3038476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E:\НОВЙ ГОД\56f2eea0d88c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…и знакомство с разными видами кукольного театра.</a:t>
            </a:r>
            <a:endParaRPr lang="ru-RU" dirty="0"/>
          </a:p>
        </p:txBody>
      </p:sp>
      <p:pic>
        <p:nvPicPr>
          <p:cNvPr id="6" name="Рисунок 5" descr="E:\НОВЙ ГОД\teremokRS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2786058"/>
            <a:ext cx="4143404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E:\ПРЕЗЕНТ,\SAM_221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7686" y="1571612"/>
            <a:ext cx="4500594" cy="38576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E:\НОВЙ ГОД\maxresdefault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388" y="274638"/>
            <a:ext cx="2714612" cy="1868478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Приобщение детей к истокам русской народной культуры.</a:t>
            </a:r>
            <a:endParaRPr lang="ru-RU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E:\ПРЕЗЕНТ,\SAM_221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8860" y="1214422"/>
            <a:ext cx="4357718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E:\НОВЙ ГОД\maxresdefault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детский сад\Desktop\ФОТО ФОТИК\SAM_205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5984" y="1928802"/>
            <a:ext cx="4429156" cy="4500594"/>
          </a:xfrm>
          <a:prstGeom prst="rect">
            <a:avLst/>
          </a:prstGeom>
          <a:noFill/>
        </p:spPr>
      </p:pic>
      <p:pic>
        <p:nvPicPr>
          <p:cNvPr id="6" name="Рисунок 5" descr="E:\НОВЙ ГОД\MT39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86182" y="357166"/>
            <a:ext cx="3143272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E:\НОВЙ ГОД\PSD.Sweet.Summer.Photo.Frame.3425x2574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971924" cy="243998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Мы играем через  образовательную деятельность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E:\ПРЕЗЕНТ,\SAM_223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500306"/>
            <a:ext cx="4214842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E:\ПРЕЗЕНТ,\SAM_230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28" y="500042"/>
            <a:ext cx="3786214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E:\НОВЙ ГОД\i (4)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72132" y="3786190"/>
            <a:ext cx="3015615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E:\НОВЙ ГОД\i (10)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85794"/>
            <a:ext cx="7329510" cy="5072098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</a:rPr>
              <a:t>МКДОУ»Детский сад №1п.Теплое»  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4800" b="1" dirty="0" smtClean="0">
                <a:solidFill>
                  <a:srgbClr val="00B050"/>
                </a:solidFill>
                <a:latin typeface="Monotype Corsiva" pitchFamily="66" charset="0"/>
              </a:rPr>
              <a:t>Проект</a:t>
            </a:r>
            <a:br>
              <a:rPr lang="ru-RU" sz="4800" b="1" dirty="0" smtClean="0">
                <a:solidFill>
                  <a:srgbClr val="00B050"/>
                </a:solidFill>
                <a:latin typeface="Monotype Corsiva" pitchFamily="66" charset="0"/>
              </a:rPr>
            </a:br>
            <a:r>
              <a:rPr lang="ru-RU" sz="5400" b="1" dirty="0" smtClean="0">
                <a:solidFill>
                  <a:srgbClr val="00B050"/>
                </a:solidFill>
                <a:latin typeface="Monotype Corsiva" pitchFamily="66" charset="0"/>
              </a:rPr>
              <a:t>«Вместе весело  играть»</a:t>
            </a:r>
            <a:br>
              <a:rPr lang="ru-RU" sz="5400" b="1" dirty="0" smtClean="0">
                <a:solidFill>
                  <a:srgbClr val="00B050"/>
                </a:solidFill>
                <a:latin typeface="Monotype Corsiva" pitchFamily="66" charset="0"/>
              </a:rPr>
            </a:br>
            <a:r>
              <a:rPr lang="ru-RU" sz="4800" b="1" dirty="0" smtClean="0">
                <a:solidFill>
                  <a:srgbClr val="00B050"/>
                </a:solidFill>
                <a:latin typeface="Monotype Corsiva" pitchFamily="66" charset="0"/>
              </a:rPr>
              <a:t/>
            </a:r>
            <a:br>
              <a:rPr lang="ru-RU" sz="4800" b="1" dirty="0" smtClean="0">
                <a:solidFill>
                  <a:srgbClr val="00B050"/>
                </a:solidFill>
                <a:latin typeface="Monotype Corsiva" pitchFamily="66" charset="0"/>
              </a:rPr>
            </a:br>
            <a:r>
              <a:rPr lang="ru-RU" sz="3100" b="1" dirty="0" smtClean="0">
                <a:solidFill>
                  <a:srgbClr val="0070C0"/>
                </a:solidFill>
                <a:latin typeface="Monotype Corsiva" pitchFamily="66" charset="0"/>
              </a:rPr>
              <a:t>Подготовила  воспитатель  :</a:t>
            </a:r>
            <a:br>
              <a:rPr lang="ru-RU" sz="3100" b="1" dirty="0" smtClean="0">
                <a:solidFill>
                  <a:srgbClr val="0070C0"/>
                </a:solidFill>
                <a:latin typeface="Monotype Corsiva" pitchFamily="66" charset="0"/>
              </a:rPr>
            </a:br>
            <a:r>
              <a:rPr lang="ru-RU" sz="3100" b="1" dirty="0" smtClean="0">
                <a:solidFill>
                  <a:srgbClr val="0070C0"/>
                </a:solidFill>
                <a:latin typeface="Monotype Corsiva" pitchFamily="66" charset="0"/>
              </a:rPr>
              <a:t>Калинина М.В  </a:t>
            </a:r>
            <a:br>
              <a:rPr lang="ru-RU" sz="3100" b="1" dirty="0" smtClean="0">
                <a:solidFill>
                  <a:srgbClr val="0070C0"/>
                </a:solidFill>
                <a:latin typeface="Monotype Corsiva" pitchFamily="66" charset="0"/>
              </a:rPr>
            </a:br>
            <a:r>
              <a:rPr lang="ru-RU" sz="3100" b="1" dirty="0" smtClean="0">
                <a:solidFill>
                  <a:srgbClr val="0070C0"/>
                </a:solidFill>
                <a:latin typeface="Monotype Corsiva" pitchFamily="66" charset="0"/>
              </a:rPr>
              <a:t>            </a:t>
            </a:r>
            <a:r>
              <a:rPr lang="ru-RU" b="1" dirty="0" smtClean="0">
                <a:solidFill>
                  <a:srgbClr val="00B050"/>
                </a:solidFill>
                <a:latin typeface="Monotype Corsiva" pitchFamily="66" charset="0"/>
              </a:rPr>
              <a:t/>
            </a:r>
            <a:br>
              <a:rPr lang="ru-RU" b="1" dirty="0" smtClean="0">
                <a:solidFill>
                  <a:srgbClr val="00B050"/>
                </a:solidFill>
                <a:latin typeface="Monotype Corsiva" pitchFamily="66" charset="0"/>
              </a:rPr>
            </a:b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первая младшая 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группа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п. Теплое 2016г.</a:t>
            </a:r>
            <a:endParaRPr lang="ru-RU" dirty="0"/>
          </a:p>
        </p:txBody>
      </p:sp>
      <p:pic>
        <p:nvPicPr>
          <p:cNvPr id="4" name="Рисунок 3" descr="http://d10168.edu35.ru/images/best-toys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4143380"/>
            <a:ext cx="2000264" cy="145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E:\НОВЙ ГОД\PSD.Sweet.Summer.Photo.Frame.3425x2574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357166"/>
            <a:ext cx="3500462" cy="4143404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solidFill>
                  <a:srgbClr val="002060"/>
                </a:solidFill>
              </a:rPr>
              <a:t>У сказки можно поучиться,</a:t>
            </a:r>
            <a:br>
              <a:rPr lang="ru-RU" sz="3100" b="1" dirty="0" smtClean="0">
                <a:solidFill>
                  <a:srgbClr val="002060"/>
                </a:solidFill>
              </a:rPr>
            </a:br>
            <a:r>
              <a:rPr lang="ru-RU" sz="3100" b="1" dirty="0" smtClean="0">
                <a:solidFill>
                  <a:srgbClr val="002060"/>
                </a:solidFill>
              </a:rPr>
              <a:t>Она ведь мудрости полна,</a:t>
            </a:r>
            <a:br>
              <a:rPr lang="ru-RU" sz="3100" b="1" dirty="0" smtClean="0">
                <a:solidFill>
                  <a:srgbClr val="002060"/>
                </a:solidFill>
              </a:rPr>
            </a:br>
            <a:r>
              <a:rPr lang="ru-RU" sz="3100" b="1" dirty="0" smtClean="0">
                <a:solidFill>
                  <a:srgbClr val="002060"/>
                </a:solidFill>
              </a:rPr>
              <a:t>Ее герои учат жизни,</a:t>
            </a:r>
            <a:br>
              <a:rPr lang="ru-RU" sz="3100" b="1" dirty="0" smtClean="0">
                <a:solidFill>
                  <a:srgbClr val="002060"/>
                </a:solidFill>
              </a:rPr>
            </a:br>
            <a:r>
              <a:rPr lang="ru-RU" sz="3100" b="1" dirty="0" smtClean="0">
                <a:solidFill>
                  <a:srgbClr val="002060"/>
                </a:solidFill>
              </a:rPr>
              <a:t>Их украшает доброта.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E:\ПРЕЗЕНТ,\SAM_221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3306" y="1285860"/>
            <a:ext cx="4214842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E:\НОВЙ ГОД\i (5)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71670" y="3286124"/>
            <a:ext cx="1513205" cy="2046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E:\НОВЙ ГОД\image013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E:\ПРЕЗЕНТ,\спасибо за внимание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09" y="2000241"/>
            <a:ext cx="5357850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E:\НОВЙ ГОД\i (7)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1071546"/>
            <a:ext cx="7215238" cy="4714908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</a:rPr>
              <a:t>Социально-коммуникативное развитие</a:t>
            </a:r>
            <a:r>
              <a:rPr lang="ru-RU" sz="2800" dirty="0" smtClean="0">
                <a:solidFill>
                  <a:srgbClr val="FF0000"/>
                </a:solidFill>
                <a:latin typeface="Monotype Corsiva" pitchFamily="66" charset="0"/>
              </a:rPr>
              <a:t/>
            </a:r>
            <a:br>
              <a:rPr lang="ru-RU" sz="2800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</a:rPr>
              <a:t>детей третьего года жизни</a:t>
            </a:r>
            <a:r>
              <a:rPr lang="ru-RU" sz="2800" dirty="0" smtClean="0">
                <a:solidFill>
                  <a:srgbClr val="FF0000"/>
                </a:solidFill>
                <a:latin typeface="Monotype Corsiva" pitchFamily="66" charset="0"/>
              </a:rPr>
              <a:t/>
            </a:r>
            <a:br>
              <a:rPr lang="ru-RU" sz="2800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</a:rPr>
              <a:t>через игровую деятельность.</a:t>
            </a:r>
            <a:r>
              <a:rPr lang="ru-RU" sz="2800" dirty="0" smtClean="0">
                <a:solidFill>
                  <a:srgbClr val="FF0000"/>
                </a:solidFill>
                <a:latin typeface="Monotype Corsiva" pitchFamily="66" charset="0"/>
              </a:rPr>
              <a:t/>
            </a:r>
            <a:br>
              <a:rPr lang="ru-RU" sz="2800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2800" dirty="0" smtClean="0">
                <a:solidFill>
                  <a:srgbClr val="FF0000"/>
                </a:solidFill>
                <a:latin typeface="Monotype Corsiva" pitchFamily="66" charset="0"/>
              </a:rPr>
              <a:t>«Вместе весело играть»</a:t>
            </a:r>
            <a:br>
              <a:rPr lang="ru-RU" sz="2800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</a:rPr>
              <a:t>Вид проекта</a:t>
            </a:r>
            <a:r>
              <a:rPr lang="ru-RU" sz="2800" dirty="0" smtClean="0">
                <a:solidFill>
                  <a:srgbClr val="FF0000"/>
                </a:solidFill>
                <a:latin typeface="Monotype Corsiva" pitchFamily="66" charset="0"/>
              </a:rPr>
              <a:t>: познавательно - игровой.</a:t>
            </a:r>
            <a:br>
              <a:rPr lang="ru-RU" sz="2800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</a:rPr>
              <a:t>Тип проекта</a:t>
            </a:r>
            <a:r>
              <a:rPr lang="ru-RU" sz="2800" dirty="0" smtClean="0">
                <a:solidFill>
                  <a:srgbClr val="FF0000"/>
                </a:solidFill>
                <a:latin typeface="Monotype Corsiva" pitchFamily="66" charset="0"/>
              </a:rPr>
              <a:t>: краткосрочный.</a:t>
            </a:r>
            <a:br>
              <a:rPr lang="ru-RU" sz="2800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2800" dirty="0" smtClean="0">
                <a:solidFill>
                  <a:srgbClr val="FF0000"/>
                </a:solidFill>
                <a:latin typeface="Monotype Corsiva" pitchFamily="66" charset="0"/>
              </a:rPr>
              <a:t>Направление образовательной деятельности: социально - коммуникативное.</a:t>
            </a:r>
            <a:br>
              <a:rPr lang="ru-RU" sz="2800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</a:rPr>
              <a:t>Срок реализации</a:t>
            </a:r>
            <a:r>
              <a:rPr lang="ru-RU" sz="2800" dirty="0" smtClean="0">
                <a:solidFill>
                  <a:srgbClr val="FF0000"/>
                </a:solidFill>
                <a:latin typeface="Monotype Corsiva" pitchFamily="66" charset="0"/>
              </a:rPr>
              <a:t>: 1 месяц.</a:t>
            </a:r>
            <a:br>
              <a:rPr lang="ru-RU" sz="2800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</a:rPr>
              <a:t>Участники проекта</a:t>
            </a:r>
            <a:r>
              <a:rPr lang="ru-RU" sz="2800" dirty="0" smtClean="0">
                <a:solidFill>
                  <a:srgbClr val="FF0000"/>
                </a:solidFill>
                <a:latin typeface="Monotype Corsiva" pitchFamily="66" charset="0"/>
              </a:rPr>
              <a:t>: дети первой младшей группы.</a:t>
            </a:r>
            <a:br>
              <a:rPr lang="ru-RU" sz="2800" dirty="0" smtClean="0">
                <a:solidFill>
                  <a:srgbClr val="FF0000"/>
                </a:solidFill>
                <a:latin typeface="Monotype Corsiva" pitchFamily="66" charset="0"/>
              </a:rPr>
            </a:br>
            <a:endParaRPr lang="ru-RU" sz="2800" b="1" dirty="0">
              <a:solidFill>
                <a:srgbClr val="FF0000"/>
              </a:solidFill>
              <a:latin typeface="Monotype Corsiva" pitchFamily="66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E:\НОВЙ ГОД\i (7)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857232"/>
            <a:ext cx="7286676" cy="4857784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Monotype Corsiva" pitchFamily="66" charset="0"/>
              </a:rPr>
              <a:t>Проблема:</a:t>
            </a:r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</a:rPr>
              <a:t> С  поступлением  ребенка в образовательное учреждения, в его жизни происходит множество изменений: распланированный режим дня ; отсутствие родителей в течение дня несколько часов; новые требования к поведению; постоянный контакт со сверстниками и малознакомыми ему взрослыми; новое помещение; совершенно другой стиль общения.</a:t>
            </a:r>
            <a:b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</a:rPr>
              <a:t>Все эти изменения обрушиваются на ребенка внезапно и одновременно, создавая для него стрессовую ситуацию. Это и послужило причиной тому, что проблема привыкания ребенка к группе раннего развития стала очень актуальной.</a:t>
            </a:r>
            <a:b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</a:rPr>
            </a:br>
            <a:endParaRPr lang="ru-RU" sz="24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wipe dir="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E:\НОВЙ ГОД\i (7)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642918"/>
            <a:ext cx="7572428" cy="5500726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Введение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</a:rPr>
              <a:t>В раннем возрасте основой становления личности ребёнка является предметно-игровая деятельность. Миновав её, невозможно рассчитывать на полноценное взросление человека.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Игра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/>
              <a:t>– </a:t>
            </a:r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</a:rPr>
              <a:t>один из тех видов деятельности, которые используются взрослыми в целях воспитания дошкольников, обучения их различным действиям, способам и средствам общения. В игре у ребёнка формируются те стороны психики, от которых зависит, насколько впоследствии он будет преуспевать в учёбе, работе, как сложатся его отношения с другими людьми; в игре же происходят существенные преобразования в интеллектуальной сфере, являющейся фундаментом развития личности.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</p:spTree>
  </p:cSld>
  <p:clrMapOvr>
    <a:masterClrMapping/>
  </p:clrMapOvr>
  <p:transition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E:\НОВЙ ГОД\i (7)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785794"/>
            <a:ext cx="7429552" cy="5429288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Создание условий для активизации работы по игровой деятельности, развитие творческой активности и нравственных качеств дошкольников в игровой деятельности</a:t>
            </a:r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.</a:t>
            </a:r>
            <a:r>
              <a:rPr lang="ru-RU" sz="2400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  <a:r>
              <a:rPr lang="ru-RU" sz="2400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• Сформировать умение детей играть в коллективе.</a:t>
            </a:r>
            <a:br>
              <a:rPr lang="ru-RU" sz="2000" b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• Познакомить детей младшего дошкольного возраста с новыми играми.</a:t>
            </a:r>
            <a:br>
              <a:rPr lang="ru-RU" sz="2000" b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• Воспитывать доброжелательное отношение, чувство коллективизма, товарищества.</a:t>
            </a:r>
            <a:br>
              <a:rPr lang="ru-RU" sz="2000" b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Ожидаемые результаты:</a:t>
            </a:r>
            <a:r>
              <a:rPr lang="ru-RU" sz="2000" b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1. В ходе игр раскрываются творческие способности детей через разнообразные виды деятельности;</a:t>
            </a:r>
            <a:br>
              <a:rPr lang="ru-RU" sz="2000" b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2. Развивается мышление, эмоциональная сфера дошкольников;</a:t>
            </a:r>
            <a:br>
              <a:rPr lang="ru-RU" sz="2000" b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3. Дети проявляют доброту, заботу, уважительное отношение к сверстникам.</a:t>
            </a:r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</a:br>
            <a:endParaRPr lang="ru-RU" sz="2400" b="1" dirty="0">
              <a:solidFill>
                <a:srgbClr val="FF0000"/>
              </a:solidFill>
              <a:latin typeface="Monotype Corsiva" pitchFamily="66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E:\НОВЙ ГОД\PSD.Sweet.Summer.Photo.Frame.3425x2574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329114" cy="2511420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Свежий воздух малышам</a:t>
            </a:r>
            <a:br>
              <a:rPr lang="ru-RU" sz="3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Нужен и полезен!</a:t>
            </a:r>
            <a:br>
              <a:rPr lang="ru-RU" sz="3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Очень весело гулять нам!</a:t>
            </a:r>
            <a:br>
              <a:rPr lang="ru-RU" sz="3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 никаких болезней!...</a:t>
            </a:r>
            <a:endParaRPr lang="ru-RU" sz="31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E:\ПРЕЗЕНТ,\DSCN04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1142984"/>
            <a:ext cx="4040188" cy="3451035"/>
          </a:xfrm>
          <a:prstGeom prst="rect">
            <a:avLst/>
          </a:prstGeom>
          <a:noFill/>
        </p:spPr>
      </p:pic>
      <p:pic>
        <p:nvPicPr>
          <p:cNvPr id="5" name="Picture 3" descr="E:\ПРЕЗЕНТ,\DSCN043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1538" y="2571744"/>
            <a:ext cx="4041775" cy="352306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E:\НОВЙ ГОД\i (9)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E:\ПРЕЗЕНТ,\DSCN04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42" y="357166"/>
            <a:ext cx="4143404" cy="3071834"/>
          </a:xfrm>
          <a:prstGeom prst="rect">
            <a:avLst/>
          </a:prstGeom>
          <a:noFill/>
        </p:spPr>
      </p:pic>
      <p:pic>
        <p:nvPicPr>
          <p:cNvPr id="6" name="Рисунок 5" descr="E:\НОВЙ ГОД\76e8fb49bbb65236296b41b8ea8ae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8" y="2357430"/>
            <a:ext cx="3143272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E:\НОВЙ ГОД\43834368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928670"/>
            <a:ext cx="3000396" cy="2000264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Спорт – это здоровье,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Спорт – это успех,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Спорт – это прикольно,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Спорт – это для всех!  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074" name="Picture 2" descr="E:\ПРЕЗЕНТ,\DSCN227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0" y="928670"/>
            <a:ext cx="3929090" cy="4461848"/>
          </a:xfrm>
          <a:prstGeom prst="rect">
            <a:avLst/>
          </a:prstGeom>
          <a:noFill/>
        </p:spPr>
      </p:pic>
      <p:pic>
        <p:nvPicPr>
          <p:cNvPr id="5" name="Рисунок 4" descr="E:\НОВЙ ГОД\855019_b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00166" y="2571744"/>
            <a:ext cx="2500330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u"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</TotalTime>
  <Words>141</Words>
  <PresentationFormat>Экран (4:3)</PresentationFormat>
  <Paragraphs>15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Слайд 1</vt:lpstr>
      <vt:lpstr>МКДОУ»Детский сад №1п.Теплое»    Проект «Вместе весело  играть»  Подготовила  воспитатель  : Калинина М.В                первая младшая группа п. Теплое 2016г.</vt:lpstr>
      <vt:lpstr>Социально-коммуникативное развитие детей третьего года жизни через игровую деятельность. «Вместе весело играть» Вид проекта: познавательно - игровой. Тип проекта: краткосрочный. Направление образовательной деятельности: социально - коммуникативное. Срок реализации: 1 месяц. Участники проекта: дети первой младшей группы. </vt:lpstr>
      <vt:lpstr>Проблема: С  поступлением  ребенка в образовательное учреждения, в его жизни происходит множество изменений: распланированный режим дня ; отсутствие родителей в течение дня несколько часов; новые требования к поведению; постоянный контакт со сверстниками и малознакомыми ему взрослыми; новое помещение; совершенно другой стиль общения. Все эти изменения обрушиваются на ребенка внезапно и одновременно, создавая для него стрессовую ситуацию. Это и послужило причиной тому, что проблема привыкания ребенка к группе раннего развития стала очень актуальной. </vt:lpstr>
      <vt:lpstr>Введение В раннем возрасте основой становления личности ребёнка является предметно-игровая деятельность. Миновав её, невозможно рассчитывать на полноценное взросление человека. Игра – один из тех видов деятельности, которые используются взрослыми в целях воспитания дошкольников, обучения их различным действиям, способам и средствам общения. В игре у ребёнка формируются те стороны психики, от которых зависит, насколько впоследствии он будет преуспевать в учёбе, работе, как сложатся его отношения с другими людьми; в игре же происходят существенные преобразования в интеллектуальной сфере, являющейся фундаментом развития личности. </vt:lpstr>
      <vt:lpstr>Цель: Создание условий для активизации работы по игровой деятельности, развитие творческой активности и нравственных качеств дошкольников в игровой деятельности. Задачи: • Сформировать умение детей играть в коллективе. • Познакомить детей младшего дошкольного возраста с новыми играми. • Воспитывать доброжелательное отношение, чувство коллективизма, товарищества. Ожидаемые результаты: 1. В ходе игр раскрываются творческие способности детей через разнообразные виды деятельности; 2. Развивается мышление, эмоциональная сфера дошкольников; 3. Дети проявляют доброту, заботу, уважительное отношение к сверстникам. </vt:lpstr>
      <vt:lpstr>Свежий воздух малышам Нужен и полезен! Очень весело гулять нам! И никаких болезней!...</vt:lpstr>
      <vt:lpstr>Слайд 8</vt:lpstr>
      <vt:lpstr>Спорт – это здоровье, Спорт – это успех, Спорт – это прикольно, Спорт – это для всех!    </vt:lpstr>
      <vt:lpstr>Слайд 10</vt:lpstr>
      <vt:lpstr>Слайд 11</vt:lpstr>
      <vt:lpstr>Мы играем , мы играем наши ручки развиваем…</vt:lpstr>
      <vt:lpstr>Весело в саду у нас, Здесь проводим время класс! Здесь с друзьями мы играем, Веселимся и гуляем.   </vt:lpstr>
      <vt:lpstr>Развиваем память, мелкую моторику</vt:lpstr>
      <vt:lpstr>Театральная студия «ТЕРЕМОК», постановка сказки «Колобок»… </vt:lpstr>
      <vt:lpstr>…и знакомство с разными видами кукольного театра.</vt:lpstr>
      <vt:lpstr>Приобщение детей к истокам русской народной культуры.</vt:lpstr>
      <vt:lpstr>Слайд 18</vt:lpstr>
      <vt:lpstr>Мы играем через  образовательную деятельность</vt:lpstr>
      <vt:lpstr>У сказки можно поучиться, Она ведь мудрости полна, Ее герои учат жизни, Их украшает доброта.  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детский сад</dc:creator>
  <cp:lastModifiedBy>детский сад</cp:lastModifiedBy>
  <cp:revision>41</cp:revision>
  <dcterms:created xsi:type="dcterms:W3CDTF">2016-11-12T05:27:01Z</dcterms:created>
  <dcterms:modified xsi:type="dcterms:W3CDTF">2016-11-12T09:44:55Z</dcterms:modified>
</cp:coreProperties>
</file>