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60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1628800"/>
            <a:ext cx="7174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Консультация для родителей на тему: </a:t>
            </a:r>
            <a:r>
              <a:rPr lang="ru-RU" sz="3600" b="1" i="1" dirty="0" smtClean="0">
                <a:solidFill>
                  <a:srgbClr val="FF0000"/>
                </a:solidFill>
              </a:rPr>
              <a:t>«Инновационный подход к созданию предметно-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развивающей среды в ДОУ»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(средняя группа « Солнышко»)</a:t>
            </a:r>
            <a:endParaRPr lang="ru-RU" sz="2800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5357826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Выполнила: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Воспитатель МКДОУ «Детский сад №1 п.Теплое»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Прохорова Ирина Юрьевна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572596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332656"/>
            <a:ext cx="6072230" cy="115212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Центр – «Сюжетно – ролевые игры»</a:t>
            </a:r>
          </a:p>
        </p:txBody>
      </p:sp>
      <p:pic>
        <p:nvPicPr>
          <p:cNvPr id="9" name="Рисунок 8" descr="DSCN1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320480" cy="3672408"/>
          </a:xfrm>
          <a:prstGeom prst="rect">
            <a:avLst/>
          </a:prstGeom>
        </p:spPr>
      </p:pic>
      <p:pic>
        <p:nvPicPr>
          <p:cNvPr id="10" name="Рисунок 9" descr="DSCN1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4932040" y="2564904"/>
            <a:ext cx="421196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214290"/>
            <a:ext cx="5429288" cy="300039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Парикмахерская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Дайте ножницы , расческу . он вам сделает прическу .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Парикмахер непременно  подстрижет вас современно.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DSC01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380630" cy="3863328"/>
          </a:xfrm>
          <a:prstGeom prst="rect">
            <a:avLst/>
          </a:prstGeom>
        </p:spPr>
      </p:pic>
      <p:pic>
        <p:nvPicPr>
          <p:cNvPr id="7" name="Рисунок 6" descr="DSC01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928934"/>
            <a:ext cx="414340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14290"/>
            <a:ext cx="6707216" cy="2786082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        </a:t>
            </a:r>
            <a:r>
              <a:rPr lang="ru-RU" sz="6000" b="1" i="1" dirty="0" smtClean="0">
                <a:solidFill>
                  <a:srgbClr val="FF0000"/>
                </a:solidFill>
              </a:rPr>
              <a:t>Магазин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В магазине возле касс продавец встречает нас :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То пакетами шуршит , то бумагой шелестит.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На весах живая стрелка , и она быстра , как белка.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Очень точные весы мы купили колбасы 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DSC01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4142264" cy="3357562"/>
          </a:xfrm>
          <a:prstGeom prst="rect">
            <a:avLst/>
          </a:prstGeom>
        </p:spPr>
      </p:pic>
      <p:pic>
        <p:nvPicPr>
          <p:cNvPr id="7" name="Рисунок 6" descr="IMG_0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348880"/>
            <a:ext cx="4071966" cy="365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0"/>
            <a:ext cx="5992836" cy="1714488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      </a:t>
            </a:r>
            <a:r>
              <a:rPr lang="ru-RU" sz="4800" b="1" i="1" dirty="0" smtClean="0">
                <a:solidFill>
                  <a:srgbClr val="FF0000"/>
                </a:solidFill>
              </a:rPr>
              <a:t>Больница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DSCN1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3672408" cy="3240360"/>
          </a:xfrm>
          <a:prstGeom prst="rect">
            <a:avLst/>
          </a:prstGeom>
        </p:spPr>
      </p:pic>
      <p:pic>
        <p:nvPicPr>
          <p:cNvPr id="11" name="Рисунок 10" descr="DSCN1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">
            <a:off x="1681637" y="3429790"/>
            <a:ext cx="3312368" cy="3111964"/>
          </a:xfrm>
          <a:prstGeom prst="rect">
            <a:avLst/>
          </a:prstGeom>
        </p:spPr>
      </p:pic>
      <p:pic>
        <p:nvPicPr>
          <p:cNvPr id="12" name="Рисунок 11" descr="DSCN18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780928"/>
            <a:ext cx="374441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0"/>
            <a:ext cx="6072230" cy="221455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 В игре детей есть часто                          смысл глубокий.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01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4143372" cy="2837924"/>
          </a:xfrm>
          <a:prstGeom prst="rect">
            <a:avLst/>
          </a:prstGeom>
        </p:spPr>
      </p:pic>
      <p:pic>
        <p:nvPicPr>
          <p:cNvPr id="7" name="Рисунок 6" descr="DSC01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500306"/>
            <a:ext cx="4214810" cy="3161108"/>
          </a:xfrm>
          <a:prstGeom prst="rect">
            <a:avLst/>
          </a:prstGeom>
        </p:spPr>
      </p:pic>
      <p:pic>
        <p:nvPicPr>
          <p:cNvPr id="8" name="Рисунок 7" descr="DSC018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156884"/>
            <a:ext cx="4119559" cy="2486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0"/>
            <a:ext cx="6278588" cy="114298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Настольные игры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01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42918"/>
            <a:ext cx="5357850" cy="3143248"/>
          </a:xfrm>
          <a:prstGeom prst="rect">
            <a:avLst/>
          </a:prstGeom>
        </p:spPr>
      </p:pic>
      <p:pic>
        <p:nvPicPr>
          <p:cNvPr id="9" name="Рисунок 8" descr="DSCN1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84984"/>
            <a:ext cx="4320480" cy="3312368"/>
          </a:xfrm>
          <a:prstGeom prst="rect">
            <a:avLst/>
          </a:prstGeom>
        </p:spPr>
      </p:pic>
      <p:pic>
        <p:nvPicPr>
          <p:cNvPr id="10" name="Рисунок 9" descr="DSCN17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852936"/>
            <a:ext cx="403244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14338"/>
            <a:ext cx="9144000" cy="70723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0"/>
            <a:ext cx="6019056" cy="107154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Центр – «Безопасность»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02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7232"/>
            <a:ext cx="4786346" cy="3234018"/>
          </a:xfrm>
          <a:prstGeom prst="rect">
            <a:avLst/>
          </a:prstGeom>
        </p:spPr>
      </p:pic>
      <p:pic>
        <p:nvPicPr>
          <p:cNvPr id="7" name="Рисунок 6" descr="DSC02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286124"/>
            <a:ext cx="471487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0"/>
            <a:ext cx="6850092" cy="421481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Сенсорное развитие и формирование элементарных математических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представлений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01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71810"/>
            <a:ext cx="4929222" cy="3318684"/>
          </a:xfrm>
          <a:prstGeom prst="rect">
            <a:avLst/>
          </a:prstGeom>
        </p:spPr>
      </p:pic>
      <p:pic>
        <p:nvPicPr>
          <p:cNvPr id="7" name="Рисунок 6" descr="DSC01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4357686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0"/>
            <a:ext cx="5486400" cy="61722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Центр – «Экология»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01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64704"/>
            <a:ext cx="4069686" cy="3240360"/>
          </a:xfrm>
          <a:prstGeom prst="rect">
            <a:avLst/>
          </a:prstGeom>
        </p:spPr>
      </p:pic>
      <p:pic>
        <p:nvPicPr>
          <p:cNvPr id="9" name="Рисунок 8" descr="DSCN1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780928"/>
            <a:ext cx="500404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SC01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9551" y="2571744"/>
            <a:ext cx="4664449" cy="3214686"/>
          </a:xfrm>
          <a:prstGeom prst="rect">
            <a:avLst/>
          </a:prstGeom>
        </p:spPr>
      </p:pic>
      <p:pic>
        <p:nvPicPr>
          <p:cNvPr id="8" name="Рисунок 7" descr="DSC01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4534224" cy="3240360"/>
          </a:xfrm>
          <a:prstGeom prst="rect">
            <a:avLst/>
          </a:prstGeom>
        </p:spPr>
      </p:pic>
      <p:pic>
        <p:nvPicPr>
          <p:cNvPr id="9" name="Рисунок 8" descr="DSC01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88640"/>
            <a:ext cx="4176464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2214554"/>
            <a:ext cx="8001056" cy="385765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Дети должны жить в мире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красоты , игры , сказки ,музыки ,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рисунка , фантазии ,творчества.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        Сухомлинский В.А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0"/>
            <a:ext cx="5486400" cy="61722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Центр – «Мы рисуем»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01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785794"/>
            <a:ext cx="5143536" cy="3357586"/>
          </a:xfrm>
          <a:prstGeom prst="rect">
            <a:avLst/>
          </a:prstGeom>
        </p:spPr>
      </p:pic>
      <p:pic>
        <p:nvPicPr>
          <p:cNvPr id="7" name="Рисунок 6" descr="DSC02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214686"/>
            <a:ext cx="585791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6921530" cy="407194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Центр – «Конструирование»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01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20688"/>
            <a:ext cx="4381499" cy="3165478"/>
          </a:xfrm>
          <a:prstGeom prst="rect">
            <a:avLst/>
          </a:prstGeom>
        </p:spPr>
      </p:pic>
      <p:pic>
        <p:nvPicPr>
          <p:cNvPr id="8" name="Рисунок 7" descr="DSC018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857628"/>
            <a:ext cx="4524373" cy="2786082"/>
          </a:xfrm>
          <a:prstGeom prst="rect">
            <a:avLst/>
          </a:prstGeom>
        </p:spPr>
      </p:pic>
      <p:pic>
        <p:nvPicPr>
          <p:cNvPr id="9" name="Рисунок 8" descr="DSCN1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564904"/>
            <a:ext cx="410445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88640"/>
            <a:ext cx="5486400" cy="595791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Центр – «Музыкальный»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01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171280"/>
            <a:ext cx="4572000" cy="3472405"/>
          </a:xfrm>
          <a:prstGeom prst="rect">
            <a:avLst/>
          </a:prstGeom>
        </p:spPr>
      </p:pic>
      <p:pic>
        <p:nvPicPr>
          <p:cNvPr id="8" name="Рисунок 7" descr="DSC01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57232"/>
            <a:ext cx="514353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14290"/>
            <a:ext cx="7248298" cy="114300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Центр – «Театральный»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01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86124"/>
            <a:ext cx="4429124" cy="3321843"/>
          </a:xfrm>
          <a:prstGeom prst="rect">
            <a:avLst/>
          </a:prstGeom>
        </p:spPr>
      </p:pic>
      <p:pic>
        <p:nvPicPr>
          <p:cNvPr id="8" name="Рисунок 7" descr="DSC01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3905278" cy="2928958"/>
          </a:xfrm>
          <a:prstGeom prst="rect">
            <a:avLst/>
          </a:prstGeom>
        </p:spPr>
      </p:pic>
      <p:pic>
        <p:nvPicPr>
          <p:cNvPr id="9" name="Рисунок 8" descr="DSC018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857232"/>
            <a:ext cx="4429156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188640"/>
            <a:ext cx="6207150" cy="159728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Центр – «Библиотека»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N1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357570" y="1238738"/>
            <a:ext cx="4032448" cy="3470505"/>
          </a:xfrm>
          <a:prstGeom prst="rect">
            <a:avLst/>
          </a:prstGeom>
        </p:spPr>
      </p:pic>
      <p:pic>
        <p:nvPicPr>
          <p:cNvPr id="6" name="Рисунок 5" descr="DSCN1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564904"/>
            <a:ext cx="489654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3512" cy="6857999"/>
          </a:xfrm>
        </p:spPr>
      </p:pic>
      <p:sp>
        <p:nvSpPr>
          <p:cNvPr id="8" name="TextBox 7"/>
          <p:cNvSpPr txBox="1"/>
          <p:nvPr/>
        </p:nvSpPr>
        <p:spPr>
          <a:xfrm>
            <a:off x="642910" y="2857496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      Спасибо за внимание!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5689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Дошкольное детство </a:t>
            </a:r>
            <a:r>
              <a:rPr lang="ru-RU" sz="2000" dirty="0" smtClean="0">
                <a:solidFill>
                  <a:srgbClr val="C00000"/>
                </a:solidFill>
              </a:rPr>
              <a:t>– короткий, но важный, уникальный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период жизни человека. Человечество лишь постепенно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пришло к осознанию </a:t>
            </a:r>
            <a:r>
              <a:rPr lang="ru-RU" sz="2000" dirty="0" err="1" smtClean="0">
                <a:solidFill>
                  <a:srgbClr val="C00000"/>
                </a:solidFill>
              </a:rPr>
              <a:t>самоценности</a:t>
            </a:r>
            <a:r>
              <a:rPr lang="ru-RU" sz="2000" dirty="0" smtClean="0">
                <a:solidFill>
                  <a:srgbClr val="C00000"/>
                </a:solidFill>
              </a:rPr>
              <a:t> детства.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В эти годы ребенок приобретает первоначальные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знания об окружающей жизни, у него начинает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формироваться определенное отношение к людям,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к труду, вырабатываются навыки и привычки правильного поведения, складывается характер.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Реальная действительность, в условиях которой происходит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развитие человека</a:t>
            </a:r>
            <a:r>
              <a:rPr lang="ru-RU" sz="2000" dirty="0" smtClean="0">
                <a:solidFill>
                  <a:srgbClr val="C00000"/>
                </a:solidFill>
              </a:rPr>
              <a:t>, называется </a:t>
            </a:r>
            <a:r>
              <a:rPr lang="ru-RU" sz="2000" b="1" dirty="0" smtClean="0">
                <a:solidFill>
                  <a:srgbClr val="C00000"/>
                </a:solidFill>
              </a:rPr>
              <a:t>средой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Среда развития</a:t>
            </a:r>
            <a:r>
              <a:rPr lang="ru-RU" sz="2000" dirty="0" smtClean="0">
                <a:solidFill>
                  <a:srgbClr val="C00000"/>
                </a:solidFill>
              </a:rPr>
              <a:t> ребенка – это пространство его жизнедеятельности. Это те условия, в которых протекает его жизнь в дошкольном учреждении.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Направление деятельности и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развитие</a:t>
            </a:r>
            <a:r>
              <a:rPr lang="ru-RU" sz="2000" dirty="0" smtClean="0">
                <a:solidFill>
                  <a:srgbClr val="C00000"/>
                </a:solidFill>
              </a:rPr>
              <a:t> ребенка во многом зависит от нас, взрослых – от того, как устроена предметно-пространственная организация их жизни, из каких игрушек и дидактических пособий она состоит, каков их </a:t>
            </a:r>
            <a:r>
              <a:rPr lang="ru-RU" sz="2000" b="1" dirty="0" smtClean="0">
                <a:solidFill>
                  <a:srgbClr val="C00000"/>
                </a:solidFill>
              </a:rPr>
              <a:t>развивающий</a:t>
            </a:r>
            <a:r>
              <a:rPr lang="ru-RU" sz="2000" dirty="0" smtClean="0">
                <a:solidFill>
                  <a:srgbClr val="C00000"/>
                </a:solidFill>
              </a:rPr>
              <a:t> потенциал и даже от того, как они расположены. Все, что окружает ребенка, формирует его психику, является источником его знаний и социального опыта. Поэтому, именно мы, взрослые, берем на себя ответственность </a:t>
            </a:r>
            <a:r>
              <a:rPr lang="ru-RU" sz="2000" b="1" dirty="0" smtClean="0">
                <a:solidFill>
                  <a:srgbClr val="C00000"/>
                </a:solidFill>
              </a:rPr>
              <a:t>создать такие условия</a:t>
            </a:r>
            <a:r>
              <a:rPr lang="ru-RU" sz="2000" dirty="0" smtClean="0">
                <a:solidFill>
                  <a:srgbClr val="C00000"/>
                </a:solidFill>
              </a:rPr>
              <a:t>, которые способствовали бы наиболее полной реализации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развития детей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374473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условиях реформирования системы дошкольного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образования одним из путей обновления содержания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воспитания и обучения дошкольников является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переход на личностно ориентированное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взаимоотношение педагога с детьми.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Ведущими способами общения становятся понимание,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признание личности малыша, основанное на умении взрослых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занять позиция ребёнка.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Воспитатель учитывает в своей работе индивидуальные, возрастные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особенности каждого ребёнка, его интересы и способности.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Построение предметно-</a:t>
            </a:r>
            <a:r>
              <a:rPr lang="ru-RU" sz="2000" b="1" dirty="0" smtClean="0">
                <a:solidFill>
                  <a:srgbClr val="C00000"/>
                </a:solidFill>
              </a:rPr>
              <a:t>развивающей среды</a:t>
            </a:r>
            <a:r>
              <a:rPr lang="ru-RU" sz="2000" dirty="0" smtClean="0">
                <a:solidFill>
                  <a:srgbClr val="C00000"/>
                </a:solidFill>
              </a:rPr>
              <a:t> взрослыми позволяет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организовать как совместную, так и самостоятельную деятельность детей,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направленную на его </a:t>
            </a:r>
            <a:r>
              <a:rPr lang="ru-RU" sz="2000" b="1" dirty="0" smtClean="0">
                <a:solidFill>
                  <a:srgbClr val="C00000"/>
                </a:solidFill>
              </a:rPr>
              <a:t>саморазвитие</a:t>
            </a:r>
            <a:r>
              <a:rPr lang="ru-RU" sz="2000" dirty="0" smtClean="0">
                <a:solidFill>
                  <a:srgbClr val="C00000"/>
                </a:solidFill>
              </a:rPr>
              <a:t> под наблюдением и при поддержке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взрослого. В этом случае </a:t>
            </a:r>
            <a:r>
              <a:rPr lang="ru-RU" sz="2000" b="1" dirty="0" smtClean="0">
                <a:solidFill>
                  <a:srgbClr val="C00000"/>
                </a:solidFill>
              </a:rPr>
              <a:t>среда</a:t>
            </a:r>
            <a:r>
              <a:rPr lang="ru-RU" sz="2000" dirty="0" smtClean="0">
                <a:solidFill>
                  <a:srgbClr val="C00000"/>
                </a:solidFill>
              </a:rPr>
              <a:t> выполняет образовательную, </a:t>
            </a:r>
            <a:r>
              <a:rPr lang="ru-RU" sz="2000" b="1" dirty="0" smtClean="0">
                <a:solidFill>
                  <a:srgbClr val="C00000"/>
                </a:solidFill>
              </a:rPr>
              <a:t>развивающую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воспитывающую, стимулирующую, организационную, коммуникативную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функции.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Но самое главное - она работает на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развитие</a:t>
            </a:r>
            <a:r>
              <a:rPr lang="ru-RU" sz="2000" dirty="0" smtClean="0">
                <a:solidFill>
                  <a:srgbClr val="C00000"/>
                </a:solidFill>
              </a:rPr>
              <a:t> самостоятельности и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самодеятельности ребенка.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86844" cy="69651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64704"/>
            <a:ext cx="8929718" cy="609329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Инновационный подход</a:t>
            </a:r>
            <a:r>
              <a:rPr lang="ru-RU" sz="2400" u="sng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заключается в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индивидуализации </a:t>
            </a:r>
            <a:r>
              <a:rPr lang="ru-RU" sz="2400" b="1" dirty="0" smtClean="0">
                <a:solidFill>
                  <a:srgbClr val="C00000"/>
                </a:solidFill>
              </a:rPr>
              <a:t>среды</a:t>
            </a:r>
            <a:r>
              <a:rPr lang="ru-RU" sz="2400" dirty="0" smtClean="0">
                <a:solidFill>
                  <a:srgbClr val="C00000"/>
                </a:solidFill>
              </a:rPr>
              <a:t>, отражающей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приоритетные направления работы каждого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учреждения и включающей региональный аспект.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Можно сказать, что </a:t>
            </a:r>
            <a:r>
              <a:rPr lang="ru-RU" sz="2400" b="1" dirty="0" smtClean="0">
                <a:solidFill>
                  <a:srgbClr val="C00000"/>
                </a:solidFill>
              </a:rPr>
              <a:t>создание развивающей среды - это стержень</a:t>
            </a:r>
            <a:r>
              <a:rPr lang="ru-RU" sz="2400" dirty="0" smtClean="0">
                <a:solidFill>
                  <a:srgbClr val="C00000"/>
                </a:solidFill>
              </a:rPr>
              <a:t>, на который педагоги могут </a:t>
            </a:r>
            <a:r>
              <a:rPr lang="ru-RU" sz="2400" i="1" dirty="0" smtClean="0">
                <a:solidFill>
                  <a:srgbClr val="C00000"/>
                </a:solidFill>
              </a:rPr>
              <a:t>«нанизывать»</a:t>
            </a:r>
            <a:r>
              <a:rPr lang="ru-RU" sz="2400" dirty="0" smtClean="0">
                <a:solidFill>
                  <a:srgbClr val="C00000"/>
                </a:solidFill>
              </a:rPr>
              <a:t> отдельные образовательные блоки. Каждая группа индивидуальна и своеобразна. Педагог наполняет ее на основе </a:t>
            </a:r>
            <a:r>
              <a:rPr lang="ru-RU" sz="2400" dirty="0" err="1" smtClean="0">
                <a:solidFill>
                  <a:srgbClr val="C00000"/>
                </a:solidFill>
              </a:rPr>
              <a:t>гендерного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подхода</a:t>
            </a:r>
            <a:r>
              <a:rPr lang="ru-RU" sz="2400" dirty="0" smtClean="0">
                <a:solidFill>
                  <a:srgbClr val="C00000"/>
                </a:solidFill>
              </a:rPr>
              <a:t>, ориентируясь  на индивидуальные особенности каждого ребенка и коллектива в целом.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Правильно организованная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предметно- развивающая среда является одним из самых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важных условий воспитательно-образовательной работы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 дошкольном учреждении.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011"/>
            <a:ext cx="9144000" cy="68640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857364"/>
            <a:ext cx="8286808" cy="471490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Приглашаю вас познакомиться , как организованна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предметно – развивающая среда в средней группе  «Солнышко».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Наша модель оформления группы создана на следующей  идее.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Детский сад – второй дом для детей , в котором им должно быть уютно и комфортно ,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где ребенок мог получить полноценное и разностороннее  развитие.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В группе все доступно каждому ребенку , соответствует возрасту и учитывает индивидуальные особенности  и возможности развития каждого ребенка.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02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840000">
            <a:off x="323528" y="404664"/>
            <a:ext cx="3312368" cy="2736304"/>
          </a:xfrm>
          <a:prstGeom prst="rect">
            <a:avLst/>
          </a:prstGeom>
        </p:spPr>
      </p:pic>
      <p:pic>
        <p:nvPicPr>
          <p:cNvPr id="7" name="Рисунок 6" descr="DSC02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140968"/>
            <a:ext cx="3600400" cy="3240360"/>
          </a:xfrm>
          <a:prstGeom prst="rect">
            <a:avLst/>
          </a:prstGeom>
        </p:spPr>
      </p:pic>
      <p:pic>
        <p:nvPicPr>
          <p:cNvPr id="8" name="Рисунок 7" descr="DSC02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20000">
            <a:off x="5174239" y="2544624"/>
            <a:ext cx="3420270" cy="329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53" y="0"/>
            <a:ext cx="914455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836712"/>
            <a:ext cx="6143668" cy="2377974"/>
          </a:xfrm>
        </p:spPr>
        <p:txBody>
          <a:bodyPr/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   </a:t>
            </a:r>
            <a:r>
              <a:rPr lang="ru-RU" sz="4000" b="1" i="1" dirty="0" smtClean="0">
                <a:solidFill>
                  <a:srgbClr val="FF0000"/>
                </a:solidFill>
              </a:rPr>
              <a:t>Центр «Спортивный»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Кто любит спорт , тот здоров и бодр!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DSC01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996952"/>
            <a:ext cx="4000496" cy="3646734"/>
          </a:xfrm>
          <a:prstGeom prst="rect">
            <a:avLst/>
          </a:prstGeom>
        </p:spPr>
      </p:pic>
      <p:pic>
        <p:nvPicPr>
          <p:cNvPr id="7" name="Рисунок 6" descr="C:\Users\Ирина\Desktop\DSCN17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464347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60648"/>
            <a:ext cx="6858048" cy="509717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Центр  игровой деятельности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N1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60000">
            <a:off x="323528" y="980728"/>
            <a:ext cx="4176464" cy="3744416"/>
          </a:xfrm>
          <a:prstGeom prst="rect">
            <a:avLst/>
          </a:prstGeom>
        </p:spPr>
      </p:pic>
      <p:pic>
        <p:nvPicPr>
          <p:cNvPr id="9" name="Рисунок 8" descr="DSCN1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000">
            <a:off x="4572000" y="2852936"/>
            <a:ext cx="439248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654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58</cp:revision>
  <dcterms:created xsi:type="dcterms:W3CDTF">2016-05-08T12:52:05Z</dcterms:created>
  <dcterms:modified xsi:type="dcterms:W3CDTF">2020-03-16T17:35:21Z</dcterms:modified>
</cp:coreProperties>
</file>