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61" r:id="rId9"/>
    <p:sldId id="262" r:id="rId10"/>
    <p:sldId id="263" r:id="rId11"/>
    <p:sldId id="264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79" r:id="rId22"/>
    <p:sldId id="280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llpaper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3851920" y="779526"/>
            <a:ext cx="4873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Исследовательский проект в средней группе «Солнышко»-         </a:t>
            </a:r>
            <a:r>
              <a:rPr lang="ru-RU" sz="4800" b="1" dirty="0" smtClean="0">
                <a:solidFill>
                  <a:srgbClr val="0070C0"/>
                </a:solidFill>
              </a:rPr>
              <a:t>«</a:t>
            </a:r>
            <a:r>
              <a:rPr lang="ru-RU" sz="4800" b="1" i="1" u="sng" dirty="0" smtClean="0">
                <a:solidFill>
                  <a:srgbClr val="0070C0"/>
                </a:solidFill>
              </a:rPr>
              <a:t>Волшебные     краски</a:t>
            </a:r>
            <a:r>
              <a:rPr lang="ru-RU" sz="4800" b="1" dirty="0" smtClean="0">
                <a:solidFill>
                  <a:srgbClr val="0070C0"/>
                </a:solidFill>
              </a:rPr>
              <a:t>»                 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949280"/>
            <a:ext cx="7176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Подготовила: Воспитатель МКДОУ «Детский сад №1      п.Теплое» Прохорова И.Ю.</a:t>
            </a:r>
          </a:p>
          <a:p>
            <a:r>
              <a:rPr lang="ru-RU" sz="2400" dirty="0" smtClean="0"/>
              <a:t>                                                                                  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sz="2400" i="1" dirty="0" smtClean="0"/>
              <a:t>3 – неделя</a:t>
            </a:r>
          </a:p>
          <a:p>
            <a:r>
              <a:rPr lang="ru-RU" dirty="0" smtClean="0"/>
              <a:t>                    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Понедельник</a:t>
            </a:r>
          </a:p>
          <a:p>
            <a:r>
              <a:rPr lang="ru-RU" sz="2000" dirty="0" smtClean="0"/>
              <a:t>              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«</a:t>
            </a:r>
            <a:r>
              <a:rPr lang="ru-RU" sz="2000" b="1" dirty="0" smtClean="0"/>
              <a:t>Осеннее дерево</a:t>
            </a:r>
            <a:r>
              <a:rPr lang="ru-RU" sz="2000" b="1" dirty="0" smtClean="0"/>
              <a:t>» (</a:t>
            </a:r>
            <a:r>
              <a:rPr lang="ru-RU" sz="2000" b="1" dirty="0" smtClean="0"/>
              <a:t>оттиск ластиком</a:t>
            </a:r>
            <a:r>
              <a:rPr lang="ru-RU" sz="2000" b="1" dirty="0" smtClean="0"/>
              <a:t>), </a:t>
            </a:r>
            <a:r>
              <a:rPr lang="ru-RU" sz="2000" b="1" dirty="0" smtClean="0"/>
              <a:t>Д/и «У кого такой же» (цвет),</a:t>
            </a:r>
          </a:p>
          <a:p>
            <a:r>
              <a:rPr lang="ru-RU" sz="2000" b="1" dirty="0" smtClean="0"/>
              <a:t>П/и «Прокати шарик в воротца», консультация для родителей по ИЗО</a:t>
            </a:r>
          </a:p>
          <a:p>
            <a:r>
              <a:rPr lang="ru-RU" sz="2000" b="1" dirty="0" smtClean="0"/>
              <a:t>«Рисуем - воображение развиваем»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Вторник</a:t>
            </a:r>
          </a:p>
          <a:p>
            <a:r>
              <a:rPr lang="ru-RU" sz="2000" b="1" dirty="0" smtClean="0"/>
              <a:t>Досуг: рассматривание дымковской игрушки , узоры , характерные цвета; Д/и « </a:t>
            </a:r>
            <a:r>
              <a:rPr lang="ru-RU" sz="2000" b="1" dirty="0" err="1" smtClean="0"/>
              <a:t>Матрешкин</a:t>
            </a:r>
            <a:r>
              <a:rPr lang="ru-RU" sz="2000" b="1" dirty="0" smtClean="0"/>
              <a:t> сарафан», П/и «Разноцветные платочки»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Среда</a:t>
            </a:r>
          </a:p>
          <a:p>
            <a:r>
              <a:rPr lang="ru-RU" sz="2000" b="1" dirty="0" smtClean="0"/>
              <a:t>НОД «Листопад», Д/и «Что бывает такого цвета?»,</a:t>
            </a:r>
          </a:p>
          <a:p>
            <a:r>
              <a:rPr lang="ru-RU" sz="2000" b="1" dirty="0" smtClean="0"/>
              <a:t>П/и «Кто быстрее передаст мячик»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Четверг</a:t>
            </a:r>
          </a:p>
          <a:p>
            <a:r>
              <a:rPr lang="ru-RU" sz="2000" b="1" dirty="0" smtClean="0"/>
              <a:t>Беседа: «Красный , желтый и зеленый в одном домике живут»</a:t>
            </a:r>
          </a:p>
          <a:p>
            <a:r>
              <a:rPr lang="ru-RU" sz="2000" b="1" dirty="0" smtClean="0"/>
              <a:t>Д/и «Дорисуй рисунок», П/и «Найди свой домик»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Пятница</a:t>
            </a:r>
          </a:p>
          <a:p>
            <a:r>
              <a:rPr lang="ru-RU" sz="2000" b="1" dirty="0" smtClean="0"/>
              <a:t>«Волшебные краски» (</a:t>
            </a:r>
            <a:r>
              <a:rPr lang="ru-RU" sz="2000" b="1" dirty="0" err="1" smtClean="0"/>
              <a:t>набрызг</a:t>
            </a:r>
            <a:r>
              <a:rPr lang="ru-RU" sz="2000" b="1" dirty="0" smtClean="0"/>
              <a:t>)</a:t>
            </a:r>
          </a:p>
          <a:p>
            <a:r>
              <a:rPr lang="ru-RU" sz="2000" b="1" dirty="0" smtClean="0"/>
              <a:t>Д/и «Петушок», П/и «Букет»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ntent_06005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5324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4  неделя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Понедельник</a:t>
            </a:r>
          </a:p>
          <a:p>
            <a:r>
              <a:rPr lang="ru-RU" sz="2000" b="1" dirty="0" smtClean="0"/>
              <a:t>Рассматривание сюжетных картинок, называние цветов;</a:t>
            </a:r>
          </a:p>
          <a:p>
            <a:r>
              <a:rPr lang="ru-RU" sz="2000" b="1" dirty="0" smtClean="0"/>
              <a:t>Д/и «Кому нужен желтый цвет»; П/и «Разноцветные платочки»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Вторник</a:t>
            </a:r>
          </a:p>
          <a:p>
            <a:r>
              <a:rPr lang="ru-RU" sz="2000" b="1" dirty="0" smtClean="0"/>
              <a:t>«Украсим кружечку для Кати» (оттиск картофелем)</a:t>
            </a:r>
          </a:p>
          <a:p>
            <a:r>
              <a:rPr lang="ru-RU" sz="2000" b="1" dirty="0" smtClean="0"/>
              <a:t>Д/и «Гусеница»; П/и «Найди свой домик»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Среда</a:t>
            </a:r>
          </a:p>
          <a:p>
            <a:r>
              <a:rPr lang="ru-RU" sz="2000" b="1" dirty="0" smtClean="0"/>
              <a:t>НОД «Деревья на нашем участке»;</a:t>
            </a:r>
          </a:p>
          <a:p>
            <a:r>
              <a:rPr lang="ru-RU" sz="2000" b="1" dirty="0" smtClean="0"/>
              <a:t>Д/и «С какого дерева листок»; П/и «Лягушки под дождем»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 Четверг</a:t>
            </a:r>
          </a:p>
          <a:p>
            <a:r>
              <a:rPr lang="ru-RU" sz="2000" b="1" dirty="0" smtClean="0"/>
              <a:t>               «Елочка» (рисование тычком); Д/и «Одень куклу»</a:t>
            </a:r>
          </a:p>
          <a:p>
            <a:r>
              <a:rPr lang="ru-RU" sz="2000" b="1" dirty="0" smtClean="0"/>
              <a:t>              П/и «Прокати шарик к своему флажку»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Пятница</a:t>
            </a:r>
          </a:p>
          <a:p>
            <a:endParaRPr lang="ru-RU" sz="2000" dirty="0" smtClean="0"/>
          </a:p>
          <a:p>
            <a:r>
              <a:rPr lang="ru-RU" sz="2000" b="1" dirty="0" smtClean="0"/>
              <a:t>Рассматривание выполненных работ за время проекта.</a:t>
            </a:r>
          </a:p>
          <a:p>
            <a:r>
              <a:rPr lang="ru-RU" sz="2000" b="1" dirty="0" smtClean="0"/>
              <a:t> Беседа.</a:t>
            </a:r>
          </a:p>
          <a:p>
            <a:r>
              <a:rPr lang="ru-RU" sz="2000" b="1" dirty="0" smtClean="0"/>
              <a:t>Д/и «Что бывает такого цвета?»</a:t>
            </a:r>
          </a:p>
          <a:p>
            <a:r>
              <a:rPr lang="ru-RU" sz="2000" b="1" dirty="0" smtClean="0"/>
              <a:t>П/и «Краски»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9208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  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Заключительный этап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Проект «Волшебные краски» направлен на развитие творческого                 воображения у детей дошкольного возраста посредством использования различных техник рисования. Изобразительная деятельность является едва ли не самым интересным видом деятельности дошкольников. Она позволяет ребенку выразить в своих рисунках свое впечатление об окружающем его мире. Вместе с тем, изобразительная деятельность имеет неоценимое значение для всестороннего развития детей, раскрытия и обогащения его</a:t>
            </a:r>
          </a:p>
          <a:p>
            <a:r>
              <a:rPr lang="ru-RU" sz="2000" dirty="0" smtClean="0"/>
              <a:t> творческих способностей. Возможность выполнять работу в различной технике рисования способствует развитию творческого потенциала дошкольников. Разнообразие методов каждый раз вызывает у детей огромное желание к творчеству, развивает воображение и мышление. </a:t>
            </a:r>
          </a:p>
          <a:p>
            <a:r>
              <a:rPr lang="ru-RU" sz="2000" dirty="0" smtClean="0"/>
              <a:t>В настоящее время ребята овладевают многими техниками: рисование ладошками, оттиск картофелем</a:t>
            </a:r>
            <a:r>
              <a:rPr lang="ru-RU" sz="2000" dirty="0" smtClean="0"/>
              <a:t>, </a:t>
            </a:r>
            <a:r>
              <a:rPr lang="ru-RU" sz="2000" dirty="0" smtClean="0"/>
              <a:t>печать листьями и т.д. Детям очень нравится разнообразие техник, детские работы стали более интересными и разнообразными.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ti_kreativ_kraska_cvety_yarkost_leto_trava_nebo_oblaka_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Дидактические игры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N1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4608512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 Петушок</a:t>
            </a:r>
            <a:endParaRPr lang="ru-RU" sz="2800" b="1" i="1" u="sng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DSCN1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420888"/>
            <a:ext cx="4392488" cy="424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3560" y="980728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 smtClean="0">
              <a:solidFill>
                <a:srgbClr val="FFFF00"/>
              </a:solidFill>
            </a:endParaRP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>Кораблик</a:t>
            </a:r>
          </a:p>
          <a:p>
            <a:r>
              <a:rPr lang="ru-RU" sz="2800" i="1" dirty="0" smtClean="0">
                <a:solidFill>
                  <a:srgbClr val="FFFF00"/>
                </a:solidFill>
              </a:rPr>
              <a:t>                          </a:t>
            </a:r>
            <a:r>
              <a:rPr lang="ru-RU" sz="2800" b="1" i="1" u="sng" dirty="0" smtClean="0">
                <a:solidFill>
                  <a:srgbClr val="FFFF00"/>
                </a:solidFill>
              </a:rPr>
              <a:t>Гусеница</a:t>
            </a:r>
            <a:endParaRPr lang="ru-RU" sz="2800" b="1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4824536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Одень куклу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1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708920"/>
            <a:ext cx="4608512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162880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  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Собери листочки</a:t>
            </a:r>
            <a:endParaRPr lang="ru-RU" sz="2800" b="1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60000">
            <a:off x="396807" y="1760000"/>
            <a:ext cx="3924922" cy="4248472"/>
          </a:xfrm>
          <a:prstGeom prst="rect">
            <a:avLst/>
          </a:prstGeom>
        </p:spPr>
      </p:pic>
      <p:pic>
        <p:nvPicPr>
          <p:cNvPr id="4" name="Рисунок 3" descr="DSCN1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0000">
            <a:off x="4598262" y="1624928"/>
            <a:ext cx="3999349" cy="4172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    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Тучки, капельки и зонтик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ntent_06005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5112568" cy="4248472"/>
          </a:xfrm>
          <a:prstGeom prst="rect">
            <a:avLst/>
          </a:prstGeom>
        </p:spPr>
      </p:pic>
      <p:pic>
        <p:nvPicPr>
          <p:cNvPr id="4" name="Рисунок 3" descr="DSCN17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204864"/>
            <a:ext cx="4032448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Найди пару</a:t>
            </a:r>
          </a:p>
          <a:p>
            <a:r>
              <a:rPr lang="ru-RU" sz="2400" i="1" u="sng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Цвета и формы</a:t>
            </a:r>
            <a:endParaRPr lang="ru-RU" sz="2800" b="1" i="1" u="sng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26876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Цветик -      </a:t>
            </a:r>
            <a:r>
              <a:rPr lang="ru-RU" sz="2800" b="1" i="1" u="sng" dirty="0" err="1" smtClean="0">
                <a:solidFill>
                  <a:srgbClr val="0070C0"/>
                </a:solidFill>
              </a:rPr>
              <a:t>семицветик</a:t>
            </a:r>
            <a:endParaRPr lang="ru-RU" sz="2800" b="1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ti_kreativ_kraska_cvety_yarkost_leto_trava_nebo_oblaka_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Подвижные игры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N1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4536504" cy="3744416"/>
          </a:xfrm>
          <a:prstGeom prst="rect">
            <a:avLst/>
          </a:prstGeom>
        </p:spPr>
      </p:pic>
      <p:pic>
        <p:nvPicPr>
          <p:cNvPr id="5" name="Рисунок 4" descr="DSCN1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80928"/>
            <a:ext cx="4536504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4868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ru-RU" sz="3600" b="1" i="1" u="sng" dirty="0" smtClean="0">
                <a:solidFill>
                  <a:srgbClr val="00B050"/>
                </a:solidFill>
              </a:rPr>
              <a:t>Букет</a:t>
            </a:r>
            <a:endParaRPr lang="ru-RU" sz="3600" b="1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4392488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i="1" u="sng" dirty="0" smtClean="0">
                <a:solidFill>
                  <a:srgbClr val="FF0000"/>
                </a:solidFill>
              </a:rPr>
              <a:t>Кто быстрее передаст мяч</a:t>
            </a:r>
            <a:r>
              <a:rPr lang="ru-RU" sz="2800" dirty="0" smtClean="0"/>
              <a:t> </a:t>
            </a:r>
            <a:endParaRPr lang="ru-RU" sz="2800" i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1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132856"/>
            <a:ext cx="4104456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48478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FFFF00"/>
                </a:solidFill>
              </a:rPr>
              <a:t>Прокати  шар в свои ворота</a:t>
            </a:r>
            <a:endParaRPr lang="ru-RU" sz="24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24744"/>
            <a:ext cx="4464496" cy="439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2020" y="47667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    Найди свой домик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104456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12474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FF00"/>
                </a:solidFill>
              </a:rPr>
              <a:t> Кегли</a:t>
            </a:r>
            <a:endParaRPr lang="ru-RU" sz="3200" b="1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5999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484784"/>
            <a:ext cx="7128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Проект «Волшебные краски»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Образовательные области (Познавательное развитие, Художественно-эстетическое развитие, Речевое развитие)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Проект групповой, информационно-исследовательский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  </a:t>
            </a:r>
            <a:r>
              <a:rPr lang="ru-RU" sz="2400" b="1" u="sng" dirty="0" smtClean="0">
                <a:solidFill>
                  <a:srgbClr val="FF0000"/>
                </a:solidFill>
              </a:rPr>
              <a:t>Цель :</a:t>
            </a:r>
          </a:p>
          <a:p>
            <a:pPr marL="342900" indent="-342900"/>
            <a:r>
              <a:rPr lang="ru-RU" sz="2000" dirty="0" smtClean="0"/>
              <a:t>       -  введение в практику разнообразных форм и методов работы с краской;</a:t>
            </a:r>
          </a:p>
          <a:p>
            <a:pPr marL="342900" indent="-342900"/>
            <a:r>
              <a:rPr lang="ru-RU" sz="2000" dirty="0" smtClean="0"/>
              <a:t>       - развитие художественно-творческих способностей детей дошкольного      возраста;</a:t>
            </a:r>
          </a:p>
          <a:p>
            <a:pPr marL="342900" indent="-342900"/>
            <a:r>
              <a:rPr lang="ru-RU" sz="2000" dirty="0" smtClean="0"/>
              <a:t>      -   выявить знания детей о цвете и форме;</a:t>
            </a:r>
          </a:p>
          <a:p>
            <a:pPr marL="342900" indent="-342900"/>
            <a:r>
              <a:rPr lang="ru-RU" sz="2000" dirty="0" smtClean="0"/>
              <a:t>      -   развитие свободной творческой личности ребенка, которое определяется задачами развития;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endParaRPr lang="ru-RU" sz="2000" dirty="0" smtClean="0"/>
          </a:p>
          <a:p>
            <a:pPr marL="457200" indent="-457200"/>
            <a:endParaRPr lang="ru-RU" sz="2000" u="sng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5" y="836712"/>
            <a:ext cx="4494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Паспорт проекта: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301207"/>
            <a:ext cx="66967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ru-RU" sz="2400" b="1" u="sng" dirty="0" smtClean="0">
                <a:solidFill>
                  <a:srgbClr val="FF0000"/>
                </a:solidFill>
              </a:rPr>
              <a:t>Задачи:</a:t>
            </a:r>
          </a:p>
          <a:p>
            <a:pPr marL="457200" indent="-457200"/>
            <a:r>
              <a:rPr lang="ru-RU" sz="2000" dirty="0" smtClean="0"/>
              <a:t>     - развивать интерес к предлагаемой деятельности, формировать представление о различных способах рисования;</a:t>
            </a:r>
          </a:p>
          <a:p>
            <a:pPr marL="457200" indent="-457200"/>
            <a:r>
              <a:rPr lang="ru-RU" dirty="0" smtClean="0"/>
              <a:t>-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03" y="0"/>
            <a:ext cx="919735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299724" y="1596876"/>
            <a:ext cx="4194212" cy="3825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4862589" y="1942995"/>
            <a:ext cx="3816424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3638" y="1043444"/>
            <a:ext cx="4094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      </a:t>
            </a:r>
            <a:r>
              <a:rPr lang="ru-RU" sz="3200" b="1" i="1" u="sng" dirty="0" smtClean="0">
                <a:solidFill>
                  <a:srgbClr val="C00000"/>
                </a:solidFill>
              </a:rPr>
              <a:t>Дорисуй рисунок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20833" y="764704"/>
            <a:ext cx="297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Раскраски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7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ntent_06005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480000">
            <a:off x="276228" y="1971224"/>
            <a:ext cx="4140968" cy="3645533"/>
          </a:xfrm>
          <a:prstGeom prst="rect">
            <a:avLst/>
          </a:prstGeom>
        </p:spPr>
      </p:pic>
      <p:pic>
        <p:nvPicPr>
          <p:cNvPr id="4" name="Рисунок 3" descr="DSCN1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92696"/>
            <a:ext cx="3744416" cy="3456384"/>
          </a:xfrm>
          <a:prstGeom prst="rect">
            <a:avLst/>
          </a:prstGeom>
        </p:spPr>
      </p:pic>
      <p:pic>
        <p:nvPicPr>
          <p:cNvPr id="5" name="Рисунок 4" descr="DSCN18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0000">
            <a:off x="3980278" y="3701255"/>
            <a:ext cx="4056372" cy="298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275" y="-1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</a:t>
            </a:r>
            <a:r>
              <a:rPr lang="ru-RU" sz="2800" b="1" u="sng" dirty="0" smtClean="0">
                <a:solidFill>
                  <a:srgbClr val="FF0000"/>
                </a:solidFill>
              </a:rPr>
              <a:t>Нетрадиционные техники рисования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Печатание листьями</a:t>
            </a:r>
          </a:p>
          <a:p>
            <a:r>
              <a:rPr lang="ru-RU" sz="2800" i="1" u="sng" dirty="0" smtClean="0">
                <a:solidFill>
                  <a:srgbClr val="002060"/>
                </a:solidFill>
              </a:rPr>
              <a:t> </a:t>
            </a:r>
            <a:r>
              <a:rPr lang="ru-RU" sz="2800" b="1" i="1" u="sng" dirty="0" smtClean="0">
                <a:solidFill>
                  <a:srgbClr val="FFC000"/>
                </a:solidFill>
              </a:rPr>
              <a:t>«Листопад»</a:t>
            </a:r>
            <a:endParaRPr lang="ru-RU" sz="2800" b="1" i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ti_kreativ_kraska_cvety_yarkost_leto_trava_nebo_oblaka_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358" y="-39595"/>
            <a:ext cx="9144000" cy="7029400"/>
          </a:xfrm>
          <a:prstGeom prst="rect">
            <a:avLst/>
          </a:prstGeom>
        </p:spPr>
      </p:pic>
      <p:pic>
        <p:nvPicPr>
          <p:cNvPr id="3" name="Рисунок 2" descr="DSCN1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3888432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«Синее море»</a:t>
            </a:r>
          </a:p>
          <a:p>
            <a:r>
              <a:rPr lang="ru-RU" dirty="0" smtClean="0"/>
              <a:t>                   </a:t>
            </a:r>
            <a:r>
              <a:rPr lang="ru-RU" b="1" dirty="0" smtClean="0">
                <a:solidFill>
                  <a:srgbClr val="00B050"/>
                </a:solidFill>
              </a:rPr>
              <a:t>(ватные палочки)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42" y="927304"/>
            <a:ext cx="4355976" cy="3005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3056"/>
            <a:ext cx="4608512" cy="2924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6064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            </a:t>
            </a:r>
          </a:p>
          <a:p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4442" y="18864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B050"/>
                </a:solidFill>
              </a:rPr>
              <a:t>          «Бабочка»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</a:rPr>
              <a:t>(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оттиск поролоном</a:t>
            </a:r>
            <a:r>
              <a:rPr lang="ru-RU" sz="2000" i="1" u="sng" dirty="0" smtClean="0">
                <a:solidFill>
                  <a:srgbClr val="FF0000"/>
                </a:solidFill>
              </a:rPr>
              <a:t>)</a:t>
            </a:r>
            <a:endParaRPr lang="ru-RU" sz="24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392488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032448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«Тюльпан для мамы»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(рисование ладошкой)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94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" y="620688"/>
            <a:ext cx="4536504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98" y="692696"/>
            <a:ext cx="4104456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77072"/>
            <a:ext cx="4176464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1663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«Веточка рябины»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(скатывание бумаги)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1698" y="11663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C000"/>
                </a:solidFill>
              </a:rPr>
              <a:t>«Деревья» </a:t>
            </a:r>
            <a:r>
              <a:rPr lang="ru-RU" sz="2000" b="1" i="1" dirty="0" smtClean="0">
                <a:solidFill>
                  <a:srgbClr val="00B050"/>
                </a:solidFill>
              </a:rPr>
              <a:t>(оттиск ластиком)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581128"/>
            <a:ext cx="2737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«Елочка»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(тычок жесткой кистью)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66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884118" cy="5760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5776" y="177041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Выставка рисунков</a:t>
            </a:r>
            <a:endParaRPr lang="ru-RU" sz="4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1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196752"/>
            <a:ext cx="4896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Оценка результатов</a:t>
            </a:r>
          </a:p>
          <a:p>
            <a:endParaRPr lang="ru-RU" b="1" u="sng" dirty="0">
              <a:solidFill>
                <a:srgbClr val="FF0000"/>
              </a:solidFill>
            </a:endParaRPr>
          </a:p>
          <a:p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47941" y="2132856"/>
            <a:ext cx="7180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 время проведения проекта «Волшебные краски» дети познакомились с различными видами рисования , закрепили знания цветов и форм, закрепили умения работы с кистью и правилами рисования. Нетрадиционные техники способствовали развитию творческого  потенциала и воображения детей. Работы стали более интересными и красочными. Полученные знания охотно применяют в своей самостоятельной творческой деятельности в детском саду и с родителями дома.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362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6"/>
            <a:ext cx="92981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2132856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</a:t>
            </a:r>
          </a:p>
          <a:p>
            <a:r>
              <a:rPr lang="ru-RU" sz="6000" b="1" i="1" dirty="0">
                <a:solidFill>
                  <a:srgbClr val="FF0000"/>
                </a:solidFill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       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1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5999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dirty="0" smtClean="0"/>
              <a:t>-обеспечение психологического благополучия и здоровья детей;</a:t>
            </a:r>
          </a:p>
          <a:p>
            <a:pPr marL="457200" indent="-457200"/>
            <a:r>
              <a:rPr lang="ru-RU" sz="2000" dirty="0" smtClean="0"/>
              <a:t>         - развитие познавательных способностей;</a:t>
            </a:r>
          </a:p>
          <a:p>
            <a:pPr marL="457200" indent="-457200"/>
            <a:r>
              <a:rPr lang="ru-RU" sz="2000" dirty="0" smtClean="0"/>
              <a:t>         - развитие творческого воображения; мышления;</a:t>
            </a:r>
          </a:p>
          <a:p>
            <a:pPr marL="457200" indent="-457200"/>
            <a:r>
              <a:rPr lang="ru-RU" sz="2000" dirty="0" smtClean="0"/>
              <a:t>         -развитие коммуникативных навыков;</a:t>
            </a:r>
          </a:p>
          <a:p>
            <a:pPr marL="457200" indent="-457200"/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92896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-учить изображать предметы индивидуально и в сотворчестве с воспитателем;</a:t>
            </a:r>
          </a:p>
          <a:p>
            <a:r>
              <a:rPr lang="ru-RU" sz="2000" dirty="0" smtClean="0"/>
              <a:t>-украшать элементарные силуэты;</a:t>
            </a:r>
          </a:p>
          <a:p>
            <a:r>
              <a:rPr lang="ru-RU" sz="2000" dirty="0" smtClean="0"/>
              <a:t>-учить «читать» свой рисунок, т.е. рассказывать, что на нем изображено;</a:t>
            </a:r>
          </a:p>
          <a:p>
            <a:r>
              <a:rPr lang="ru-RU" sz="2000" dirty="0" smtClean="0"/>
              <a:t>-познакомить с нетрадиционными техниками рисования.</a:t>
            </a:r>
          </a:p>
          <a:p>
            <a:r>
              <a:rPr lang="ru-RU" sz="2000" dirty="0" smtClean="0"/>
              <a:t>6. </a:t>
            </a:r>
            <a:r>
              <a:rPr lang="ru-RU" sz="2400" b="1" u="sng" dirty="0" smtClean="0">
                <a:solidFill>
                  <a:srgbClr val="FF0000"/>
                </a:solidFill>
              </a:rPr>
              <a:t>Место проведения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000" dirty="0" smtClean="0"/>
              <a:t>группа детского сада.</a:t>
            </a:r>
          </a:p>
          <a:p>
            <a:r>
              <a:rPr lang="ru-RU" sz="2000" dirty="0" smtClean="0"/>
              <a:t>7. </a:t>
            </a:r>
            <a:r>
              <a:rPr lang="ru-RU" sz="2400" b="1" u="sng" dirty="0" smtClean="0">
                <a:solidFill>
                  <a:srgbClr val="FF0000"/>
                </a:solidFill>
              </a:rPr>
              <a:t>Сроки проведения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000" dirty="0" smtClean="0"/>
              <a:t>с 1 октября по 1 ноября 2016 г.</a:t>
            </a:r>
          </a:p>
          <a:p>
            <a:r>
              <a:rPr lang="ru-RU" sz="2000" dirty="0" smtClean="0"/>
              <a:t>8. </a:t>
            </a:r>
            <a:r>
              <a:rPr lang="ru-RU" sz="2400" b="1" u="sng" dirty="0" smtClean="0">
                <a:solidFill>
                  <a:srgbClr val="FF0000"/>
                </a:solidFill>
              </a:rPr>
              <a:t>Участники проекта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000" dirty="0" smtClean="0"/>
              <a:t>Дети 4-5 лет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835696" y="5353980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9. </a:t>
            </a:r>
            <a:r>
              <a:rPr lang="ru-RU" sz="2400" b="1" u="sng" dirty="0" smtClean="0">
                <a:solidFill>
                  <a:srgbClr val="FF0000"/>
                </a:solidFill>
              </a:rPr>
              <a:t>Форма проведения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dirty="0" smtClean="0"/>
              <a:t>занятия, развлечения, совместная творческая деятельность, рассматривание картин и иллюстраций, </a:t>
            </a:r>
            <a:r>
              <a:rPr lang="ru-RU" sz="2000" dirty="0" err="1" smtClean="0"/>
              <a:t>д</a:t>
            </a:r>
            <a:r>
              <a:rPr lang="ru-RU" sz="2000" dirty="0" smtClean="0"/>
              <a:t>/и, </a:t>
            </a:r>
            <a:r>
              <a:rPr lang="ru-RU" sz="2000" dirty="0" err="1" smtClean="0"/>
              <a:t>п</a:t>
            </a:r>
            <a:r>
              <a:rPr lang="ru-RU" sz="2000" dirty="0" smtClean="0"/>
              <a:t>/и, пальчиковые игры, изготовление рисунков и поделок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5999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sz="2400" b="1" u="sng" dirty="0" smtClean="0">
                <a:solidFill>
                  <a:srgbClr val="FF0000"/>
                </a:solidFill>
              </a:rPr>
              <a:t>Материально-техническое обеспечение: </a:t>
            </a:r>
            <a:r>
              <a:rPr lang="ru-RU" sz="2000" dirty="0" smtClean="0"/>
              <a:t>бумага, краски акварель и гуашь,</a:t>
            </a:r>
          </a:p>
          <a:p>
            <a:r>
              <a:rPr lang="ru-RU" sz="2000" dirty="0" smtClean="0"/>
              <a:t>Кисти, </a:t>
            </a:r>
            <a:r>
              <a:rPr lang="ru-RU" sz="2000" dirty="0" smtClean="0"/>
              <a:t>ватные палочки, </a:t>
            </a:r>
            <a:r>
              <a:rPr lang="ru-RU" sz="2000" dirty="0" smtClean="0"/>
              <a:t>поролон</a:t>
            </a:r>
            <a:r>
              <a:rPr lang="ru-RU" sz="2000" dirty="0" smtClean="0"/>
              <a:t>, </a:t>
            </a:r>
            <a:r>
              <a:rPr lang="ru-RU" sz="2000" dirty="0" smtClean="0"/>
              <a:t>картины и иллюстрации.</a:t>
            </a:r>
          </a:p>
          <a:p>
            <a:r>
              <a:rPr lang="ru-RU" dirty="0" smtClean="0"/>
              <a:t>11. </a:t>
            </a:r>
            <a:r>
              <a:rPr lang="ru-RU" sz="2400" b="1" u="sng" dirty="0" smtClean="0">
                <a:solidFill>
                  <a:srgbClr val="FF0000"/>
                </a:solidFill>
              </a:rPr>
              <a:t>Ожидаемые результаты:</a:t>
            </a:r>
          </a:p>
          <a:p>
            <a:pPr>
              <a:buFontTx/>
              <a:buChar char="-"/>
            </a:pPr>
            <a:r>
              <a:rPr lang="ru-RU" sz="2000" dirty="0" smtClean="0"/>
              <a:t>наличие у детей дошкольного возраста знаний о способах рисования;     -владение простейшими техническими приемами работы с различными    изобразительными материалами;</a:t>
            </a:r>
          </a:p>
          <a:p>
            <a:r>
              <a:rPr lang="ru-RU" sz="2000" dirty="0" smtClean="0"/>
              <a:t>-умение воспитанников самостоятельно применять традиционные и нетрадиционные техники рисования;</a:t>
            </a:r>
          </a:p>
          <a:p>
            <a:r>
              <a:rPr lang="ru-RU" sz="2000" dirty="0" smtClean="0"/>
              <a:t>-повышение компетентности родителей воспитанников в вопросе значимости рисования в жизни ребенка.</a:t>
            </a:r>
          </a:p>
          <a:p>
            <a:r>
              <a:rPr lang="ru-RU" dirty="0" smtClean="0"/>
              <a:t>12. </a:t>
            </a:r>
            <a:r>
              <a:rPr lang="ru-RU" sz="2400" b="1" u="sng" dirty="0" smtClean="0">
                <a:solidFill>
                  <a:srgbClr val="FF0000"/>
                </a:solidFill>
              </a:rPr>
              <a:t>Итоговое мероприятие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000" dirty="0" smtClean="0"/>
              <a:t>выставка детских работ.</a:t>
            </a:r>
          </a:p>
          <a:p>
            <a:r>
              <a:rPr lang="ru-RU" sz="2000" dirty="0" smtClean="0"/>
              <a:t>                                 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Постановка проблемы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763688" y="5356809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Наблюдая за детьми, я обратила внимание на то, что они не проявляют интереса к изобразительной деятельности, рисунки пытаются сделать быстро без особого увлечения.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5999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052736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. А ведь рисование является одним из ярких и ведущих видов деятельности, который рано осваивается детьми. Художественная деятельность формирует и развивает человека разносторонне, влияет на его духовный мир в целом. Она развивает глаза и пальцы, углубляет и направляет эмоции, возбуждает фантазию, заставляет работать мысль, расширяет кругозор, формирует нравственные принципы. К тому же работа пальцами развивает координацию движений, речь. Рисуя, ребенок отражает и упорядочивает свои знания о мире, осознает себя в нем. Таким образом, рисовать ребенку так же необходимо, как и разговаривать. Мне захотелось показать насколько увлекательно и интересно рисовать, что краски могут быть волшебными, если проявить немного фантазии. Познакомить их с необычными способами рисования, способствовать созданию у детей радостного эмоционального настроя.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5999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764704"/>
            <a:ext cx="4481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Актуальность проекта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Каждый ребенок-творец . Но, как правило, его творческие способности находятся в скрытом состоянии и не всегда полностью реализуются. Я считаю, что одним из основных методов развития творческих способностей у детей является рисование. Изобразительная деятельность является едва ли не самым интересным видом деятельности дошкольников. Она позволяет ребенку выразить в своих рисунках впечатление об окружающем мире. Вместе с тем, изобразительная деятельность неоценимое значение для всестороннего развития детей , раскрытия и обогащения его творческих способностей. Изобразительное творчество взаимодействует со всеми сферами деятельности дошкольника.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5999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340768"/>
            <a:ext cx="51845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Этапы реализации проекта</a:t>
            </a:r>
            <a:r>
              <a:rPr lang="ru-RU" b="1" i="1" u="sng" dirty="0" smtClean="0">
                <a:solidFill>
                  <a:srgbClr val="FF0000"/>
                </a:solidFill>
              </a:rPr>
              <a:t>: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988840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Подготовительный этап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420888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1.Проведение педагогического мониторинга.</a:t>
            </a:r>
          </a:p>
          <a:p>
            <a:r>
              <a:rPr lang="ru-RU" sz="2400" dirty="0" smtClean="0"/>
              <a:t>2. Выяснить уровень развития творческих способностей детей.</a:t>
            </a:r>
          </a:p>
          <a:p>
            <a:r>
              <a:rPr lang="ru-RU" sz="2400" dirty="0" smtClean="0"/>
              <a:t>3.Выбор темы проекта, изучение методической</a:t>
            </a:r>
          </a:p>
          <a:p>
            <a:r>
              <a:rPr lang="ru-RU" sz="2400" dirty="0"/>
              <a:t>л</a:t>
            </a:r>
            <a:r>
              <a:rPr lang="ru-RU" sz="2400" dirty="0" smtClean="0"/>
              <a:t>итературы</a:t>
            </a:r>
            <a:r>
              <a:rPr lang="ru-RU" sz="2400" dirty="0" smtClean="0"/>
              <a:t>, публикации в журналах «Дошкольное воспитание» по теме проекта, посетить сайты.</a:t>
            </a:r>
          </a:p>
          <a:p>
            <a:r>
              <a:rPr lang="ru-RU" sz="2400" dirty="0" smtClean="0"/>
              <a:t>4.Проанализировать многообразие художественных техник рисования.</a:t>
            </a:r>
          </a:p>
          <a:p>
            <a:r>
              <a:rPr lang="ru-RU" sz="2400" dirty="0" smtClean="0"/>
              <a:t>5. Разработать перспективный план.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ti_kreativ_kraska_cvety_yarkost_leto_trava_nebo_oblaka_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6044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Основной этап</a:t>
            </a:r>
          </a:p>
          <a:p>
            <a:r>
              <a:rPr lang="ru-RU" sz="2400" i="1" dirty="0" smtClean="0"/>
              <a:t>1-я неделя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 Понедельник</a:t>
            </a:r>
          </a:p>
          <a:p>
            <a:r>
              <a:rPr lang="ru-RU" sz="2000" b="1" dirty="0" smtClean="0"/>
              <a:t>Д/и «Цветик- </a:t>
            </a:r>
            <a:r>
              <a:rPr lang="ru-RU" sz="2000" b="1" dirty="0" err="1" smtClean="0"/>
              <a:t>семицветик</a:t>
            </a:r>
            <a:r>
              <a:rPr lang="ru-RU" sz="2000" b="1" dirty="0" smtClean="0"/>
              <a:t>», П/и «Прокати шарик </a:t>
            </a:r>
            <a:r>
              <a:rPr lang="ru-RU" sz="2000" b="1" dirty="0" smtClean="0"/>
              <a:t>в свои ворота</a:t>
            </a:r>
            <a:r>
              <a:rPr lang="ru-RU" sz="2000" b="1" dirty="0" smtClean="0"/>
              <a:t>»</a:t>
            </a:r>
            <a:endParaRPr lang="ru-RU" sz="2000" b="1" dirty="0" smtClean="0"/>
          </a:p>
          <a:p>
            <a:r>
              <a:rPr lang="ru-RU" sz="2000" b="1" dirty="0" smtClean="0"/>
              <a:t>Консультация для родителей: «Рисование нетрадиционными способами» (Продолжать знакомить родителей с основами рисования нетрадиционными способами)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Вторник</a:t>
            </a:r>
            <a:endParaRPr lang="ru-RU" sz="2000" b="1" u="sng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sz="2000" b="1" dirty="0" smtClean="0"/>
              <a:t>Д/и «Собери листочки», П/и «Найди свой домик»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sz="2000" b="1" dirty="0" smtClean="0"/>
              <a:t>«Синее море» (нетрадиционное рисование)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 Среда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2000" b="1" dirty="0" smtClean="0"/>
              <a:t>«</a:t>
            </a:r>
            <a:r>
              <a:rPr lang="ru-RU" sz="2000" b="1" dirty="0" smtClean="0"/>
              <a:t>Листопад</a:t>
            </a:r>
            <a:r>
              <a:rPr lang="ru-RU" sz="2000" b="1" dirty="0" smtClean="0"/>
              <a:t>» </a:t>
            </a:r>
            <a:r>
              <a:rPr lang="ru-RU" sz="2000" b="1" dirty="0" smtClean="0"/>
              <a:t>(печатки листьев)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000" b="1" dirty="0" smtClean="0"/>
              <a:t>            Д/и «Цвета и формы», П/и «Букет»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Четверг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dirty="0" smtClean="0"/>
              <a:t>      </a:t>
            </a:r>
            <a:r>
              <a:rPr lang="ru-RU" sz="2000" b="1" dirty="0" smtClean="0"/>
              <a:t>Досуг- Раскраски (учить правильно закрашивать  </a:t>
            </a:r>
          </a:p>
          <a:p>
            <a:r>
              <a:rPr lang="ru-RU" sz="2000" b="1" dirty="0" smtClean="0"/>
              <a:t>                                       формы; Д/и «Дорисуй рисунок», П/и «Кто быстрее</a:t>
            </a:r>
          </a:p>
          <a:p>
            <a:r>
              <a:rPr lang="ru-RU" sz="2000" b="1" dirty="0" smtClean="0"/>
              <a:t>                                       передаст мячик?»</a:t>
            </a:r>
          </a:p>
          <a:p>
            <a:r>
              <a:rPr lang="ru-RU" sz="2000" b="1" dirty="0" smtClean="0"/>
              <a:t>                          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 Пятница          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dirty="0" smtClean="0"/>
              <a:t>        </a:t>
            </a:r>
            <a:r>
              <a:rPr lang="ru-RU" sz="2000" b="1" dirty="0" smtClean="0"/>
              <a:t>НОД «Нарисуй что хочешь красивое»</a:t>
            </a:r>
          </a:p>
          <a:p>
            <a:r>
              <a:rPr lang="ru-RU" sz="2000" b="1" dirty="0" smtClean="0"/>
              <a:t>                                    Д/и «Найди пару», П/и «Краски»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0891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i="1" dirty="0" smtClean="0"/>
              <a:t>2-я неделя</a:t>
            </a:r>
          </a:p>
          <a:p>
            <a:r>
              <a:rPr lang="ru-RU" b="1" dirty="0" smtClean="0"/>
              <a:t>               </a:t>
            </a:r>
            <a:r>
              <a:rPr lang="ru-RU" sz="2000" b="1" u="sng" dirty="0" smtClean="0"/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Понедельник</a:t>
            </a:r>
          </a:p>
          <a:p>
            <a:r>
              <a:rPr lang="ru-RU" b="1" dirty="0" smtClean="0"/>
              <a:t>                </a:t>
            </a:r>
            <a:r>
              <a:rPr lang="ru-RU" sz="2000" b="1" dirty="0" smtClean="0"/>
              <a:t>Экспериментальная деятельность (смешивание основных красок)</a:t>
            </a:r>
          </a:p>
          <a:p>
            <a:r>
              <a:rPr lang="ru-RU" sz="2000" b="1" dirty="0" smtClean="0"/>
              <a:t>               Д/и «Что бывает такого цвета?», П/и «Найди свой домик»</a:t>
            </a:r>
          </a:p>
          <a:p>
            <a:r>
              <a:rPr lang="ru-RU" sz="2000" b="1" dirty="0" smtClean="0"/>
              <a:t>               Папка ширма «Творческие игры по ИЗО»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  </a:t>
            </a:r>
            <a:r>
              <a:rPr lang="ru-RU" sz="2000" b="1" u="sng" dirty="0" smtClean="0">
                <a:solidFill>
                  <a:srgbClr val="FF0000"/>
                </a:solidFill>
              </a:rPr>
              <a:t>Вторник</a:t>
            </a:r>
          </a:p>
          <a:p>
            <a:r>
              <a:rPr lang="ru-RU" sz="2000" b="1" dirty="0" smtClean="0"/>
              <a:t>«</a:t>
            </a:r>
            <a:r>
              <a:rPr lang="ru-RU" sz="2000" b="1" dirty="0" smtClean="0"/>
              <a:t>Тюльпан для мамы</a:t>
            </a:r>
            <a:r>
              <a:rPr lang="ru-RU" sz="2000" b="1" dirty="0" smtClean="0"/>
              <a:t>» </a:t>
            </a:r>
            <a:r>
              <a:rPr lang="ru-RU" sz="2000" b="1" dirty="0" smtClean="0"/>
              <a:t>(рисование ладошкой)</a:t>
            </a:r>
          </a:p>
          <a:p>
            <a:r>
              <a:rPr lang="ru-RU" sz="2000" b="1" dirty="0" smtClean="0"/>
              <a:t>            Д/и </a:t>
            </a:r>
            <a:r>
              <a:rPr lang="ru-RU" sz="2000" b="1" dirty="0" smtClean="0"/>
              <a:t>«Тучки, капельки и зонтик», П/и «Букет»</a:t>
            </a:r>
          </a:p>
          <a:p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Среда</a:t>
            </a:r>
          </a:p>
          <a:p>
            <a:r>
              <a:rPr lang="ru-RU" sz="2000" dirty="0" smtClean="0"/>
              <a:t> «</a:t>
            </a:r>
            <a:r>
              <a:rPr lang="ru-RU" sz="2000" b="1" dirty="0" smtClean="0"/>
              <a:t>Веточка рябины</a:t>
            </a:r>
            <a:r>
              <a:rPr lang="ru-RU" sz="2000" b="1" dirty="0" smtClean="0"/>
              <a:t>» (</a:t>
            </a:r>
            <a:r>
              <a:rPr lang="ru-RU" sz="2000" b="1" dirty="0" smtClean="0"/>
              <a:t>скатывание бумаги</a:t>
            </a:r>
            <a:r>
              <a:rPr lang="ru-RU" sz="2000" b="1" dirty="0" smtClean="0"/>
              <a:t>)</a:t>
            </a:r>
            <a:endParaRPr lang="ru-RU" sz="2000" b="1" dirty="0" smtClean="0"/>
          </a:p>
          <a:p>
            <a:endParaRPr lang="ru-RU" dirty="0" smtClean="0"/>
          </a:p>
          <a:p>
            <a:r>
              <a:rPr lang="ru-RU" sz="2000" b="1" dirty="0" smtClean="0"/>
              <a:t>Д/и </a:t>
            </a:r>
            <a:r>
              <a:rPr lang="ru-RU" sz="2000" b="1" dirty="0" smtClean="0"/>
              <a:t>«Цветик – </a:t>
            </a:r>
            <a:r>
              <a:rPr lang="ru-RU" sz="2000" b="1" dirty="0" err="1" smtClean="0"/>
              <a:t>семицветик</a:t>
            </a:r>
            <a:r>
              <a:rPr lang="ru-RU" sz="2000" b="1" dirty="0" smtClean="0"/>
              <a:t>», П/и «Найди свой цвет»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Четверг</a:t>
            </a:r>
          </a:p>
          <a:p>
            <a:r>
              <a:rPr lang="ru-RU" sz="2000" b="1" dirty="0" smtClean="0"/>
              <a:t>Беседа:»Краски-хозяева» (закрепление знаний об основных цветах)</a:t>
            </a:r>
          </a:p>
          <a:p>
            <a:r>
              <a:rPr lang="ru-RU" sz="2000" b="1" dirty="0" smtClean="0"/>
              <a:t>Д/и «Цвета и формы», П/и «Кегли»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 Пятница</a:t>
            </a:r>
            <a:endParaRPr lang="ru-RU" sz="2000" b="1" u="sng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«Бабочка» </a:t>
            </a:r>
            <a:r>
              <a:rPr lang="ru-RU" sz="2000" b="1" dirty="0" smtClean="0"/>
              <a:t>(оттиск поролоном</a:t>
            </a:r>
            <a:r>
              <a:rPr lang="ru-RU" sz="2000" b="1" dirty="0" smtClean="0"/>
              <a:t>)</a:t>
            </a:r>
            <a:endParaRPr lang="ru-RU" sz="2000" b="1" dirty="0" smtClean="0"/>
          </a:p>
          <a:p>
            <a:r>
              <a:rPr lang="ru-RU" sz="2000" b="1" dirty="0" smtClean="0"/>
              <a:t>Д/и «Одень куклу», П/и «Прокати шарик к своему флажку»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1450</Words>
  <Application>Microsoft Office PowerPoint</Application>
  <PresentationFormat>Экран (4:3)</PresentationFormat>
  <Paragraphs>165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121</cp:revision>
  <dcterms:created xsi:type="dcterms:W3CDTF">2016-09-25T16:31:15Z</dcterms:created>
  <dcterms:modified xsi:type="dcterms:W3CDTF">2016-10-28T13:31:56Z</dcterms:modified>
</cp:coreProperties>
</file>