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4"/>
  </p:notesMasterIdLst>
  <p:sldIdLst>
    <p:sldId id="265" r:id="rId2"/>
    <p:sldId id="270" r:id="rId3"/>
    <p:sldId id="281" r:id="rId4"/>
    <p:sldId id="279" r:id="rId5"/>
    <p:sldId id="280" r:id="rId6"/>
    <p:sldId id="284" r:id="rId7"/>
    <p:sldId id="285" r:id="rId8"/>
    <p:sldId id="288" r:id="rId9"/>
    <p:sldId id="283" r:id="rId10"/>
    <p:sldId id="291" r:id="rId11"/>
    <p:sldId id="293" r:id="rId12"/>
    <p:sldId id="295" r:id="rId13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Раздел по умолчанию" id="{F00E29FA-52AD-4F76-8A0F-AFCDE92D63DC}">
          <p14:sldIdLst>
            <p14:sldId id="265"/>
            <p14:sldId id="270"/>
            <p14:sldId id="281"/>
            <p14:sldId id="279"/>
            <p14:sldId id="280"/>
            <p14:sldId id="284"/>
            <p14:sldId id="285"/>
            <p14:sldId id="288"/>
            <p14:sldId id="283"/>
            <p14:sldId id="291"/>
            <p14:sldId id="293"/>
            <p14:sldId id="295"/>
          </p14:sldIdLst>
        </p14:section>
        <p14:section name="Раздел без заголовка" id="{594D8627-4AB1-43CF-A643-E48C1BFFDE68}">
          <p14:sldIdLst/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 snapToGrid="0">
      <p:cViewPr varScale="1">
        <p:scale>
          <a:sx n="74" d="100"/>
          <a:sy n="74" d="100"/>
        </p:scale>
        <p:origin x="-336" y="-9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098DBC4-5EAE-477A-9EEB-D4017D36017E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A5DA17C-94AD-40FD-803E-C5144A4DB1EA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13585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A5DA17C-94AD-40FD-803E-C5144A4DB1EA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8599602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6" name="Group 15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9" name="Isosceles Triangle 28"/>
            <p:cNvSpPr/>
            <p:nvPr/>
          </p:nvSpPr>
          <p:spPr>
            <a:xfrm rot="10800000">
              <a:off x="0" y="0"/>
              <a:ext cx="842596" cy="5666154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507067" y="2404534"/>
            <a:ext cx="7766936" cy="1646302"/>
          </a:xfrm>
        </p:spPr>
        <p:txBody>
          <a:bodyPr anchor="b">
            <a:noAutofit/>
          </a:bodyPr>
          <a:lstStyle>
            <a:lvl1pPr algn="r">
              <a:defRPr sz="54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07067" y="4050833"/>
            <a:ext cx="7766936" cy="1096899"/>
          </a:xfrm>
        </p:spPr>
        <p:txBody>
          <a:bodyPr anchor="t"/>
          <a:lstStyle>
            <a:lvl1pPr marL="0" indent="0" algn="r">
              <a:buNone/>
              <a:defRPr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83559184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609600"/>
            <a:ext cx="8596668" cy="3403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2914498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366139" y="3632200"/>
            <a:ext cx="7224524" cy="381000"/>
          </a:xfrm>
        </p:spPr>
        <p:txBody>
          <a:bodyPr anchor="ctr">
            <a:noAutofit/>
          </a:bodyPr>
          <a:lstStyle>
            <a:lvl1pPr marL="0" indent="0">
              <a:buFontTx/>
              <a:buNone/>
              <a:defRPr sz="16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470400"/>
            <a:ext cx="8596668" cy="1570962"/>
          </a:xfrm>
        </p:spPr>
        <p:txBody>
          <a:bodyPr anchor="ctr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343841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1931988"/>
            <a:ext cx="8596668" cy="2595460"/>
          </a:xfrm>
        </p:spPr>
        <p:txBody>
          <a:bodyPr anchor="b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97006109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31334" y="609600"/>
            <a:ext cx="8094134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24" name="TextBox 23"/>
          <p:cNvSpPr txBox="1"/>
          <p:nvPr/>
        </p:nvSpPr>
        <p:spPr>
          <a:xfrm>
            <a:off x="541870" y="790378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“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8893011" y="2886556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pPr lvl="0"/>
            <a:r>
              <a:rPr lang="en-US" sz="8000" baseline="0" dirty="0">
                <a:ln w="3175" cmpd="sng">
                  <a:noFill/>
                </a:ln>
                <a:solidFill>
                  <a:schemeClr val="accent1"/>
                </a:solidFill>
                <a:effectLst/>
                <a:latin typeface="Arial"/>
              </a:rPr>
              <a:t>”</a:t>
            </a:r>
          </a:p>
        </p:txBody>
      </p:sp>
    </p:spTree>
    <p:extLst>
      <p:ext uri="{BB962C8B-B14F-4D97-AF65-F5344CB8AC3E}">
        <p14:creationId xmlns:p14="http://schemas.microsoft.com/office/powerpoint/2010/main" xmlns="" val="295891667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799" y="609600"/>
            <a:ext cx="8588203" cy="3022600"/>
          </a:xfrm>
        </p:spPr>
        <p:txBody>
          <a:bodyPr anchor="ctr">
            <a:normAutofit/>
          </a:bodyPr>
          <a:lstStyle>
            <a:lvl1pPr algn="l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23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677332" y="4013200"/>
            <a:ext cx="8596669" cy="514248"/>
          </a:xfrm>
        </p:spPr>
        <p:txBody>
          <a:bodyPr anchor="b">
            <a:noAutofit/>
          </a:bodyPr>
          <a:lstStyle>
            <a:lvl1pPr marL="0" indent="0">
              <a:buFontTx/>
              <a:buNone/>
              <a:defRPr sz="2400">
                <a:solidFill>
                  <a:schemeClr val="accent1"/>
                </a:solidFill>
              </a:defRPr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1513914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40025999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817597403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967673" y="609599"/>
            <a:ext cx="1304743" cy="5251451"/>
          </a:xfrm>
        </p:spPr>
        <p:txBody>
          <a:bodyPr vert="eaVert" anchor="ctr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77335" y="609600"/>
            <a:ext cx="7060150" cy="525145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9810803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2297408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5" y="2700867"/>
            <a:ext cx="8596668" cy="1826581"/>
          </a:xfrm>
        </p:spPr>
        <p:txBody>
          <a:bodyPr anchor="b"/>
          <a:lstStyle>
            <a:lvl1pPr algn="l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5" y="4527448"/>
            <a:ext cx="8596668" cy="860400"/>
          </a:xfrm>
        </p:spPr>
        <p:txBody>
          <a:bodyPr anchor="t"/>
          <a:lstStyle>
            <a:lvl1pPr marL="0" indent="0" algn="l">
              <a:buNone/>
              <a:defRPr sz="2000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04206512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77334" y="2160589"/>
            <a:ext cx="4184035" cy="388077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089970" y="2160589"/>
            <a:ext cx="4184034" cy="38807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243701493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5745" y="2160983"/>
            <a:ext cx="4185623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5745" y="2737245"/>
            <a:ext cx="4185623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88383" y="2160983"/>
            <a:ext cx="4185618" cy="576262"/>
          </a:xfrm>
        </p:spPr>
        <p:txBody>
          <a:bodyPr anchor="b">
            <a:noAutofit/>
          </a:bodyPr>
          <a:lstStyle>
            <a:lvl1pPr marL="0" indent="0">
              <a:buNone/>
              <a:defRPr sz="24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88384" y="2737245"/>
            <a:ext cx="4185617" cy="330411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5410610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77629460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85541882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1498604"/>
            <a:ext cx="3854528" cy="1278466"/>
          </a:xfrm>
        </p:spPr>
        <p:txBody>
          <a:bodyPr anchor="b">
            <a:normAutofit/>
          </a:bodyPr>
          <a:lstStyle>
            <a:lvl1pPr>
              <a:defRPr sz="20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0461" y="514924"/>
            <a:ext cx="4513541" cy="5526437"/>
          </a:xfrm>
        </p:spPr>
        <p:txBody>
          <a:bodyPr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2777069"/>
            <a:ext cx="3854528" cy="2584449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063" indent="0">
              <a:buNone/>
              <a:defRPr sz="1400"/>
            </a:lvl2pPr>
            <a:lvl3pPr marL="914126" indent="0">
              <a:buNone/>
              <a:defRPr sz="1200"/>
            </a:lvl3pPr>
            <a:lvl4pPr marL="1371189" indent="0">
              <a:buNone/>
              <a:defRPr sz="1000"/>
            </a:lvl4pPr>
            <a:lvl5pPr marL="1828251" indent="0">
              <a:buNone/>
              <a:defRPr sz="1000"/>
            </a:lvl5pPr>
            <a:lvl6pPr marL="2285314" indent="0">
              <a:buNone/>
              <a:defRPr sz="1000"/>
            </a:lvl6pPr>
            <a:lvl7pPr marL="2742377" indent="0">
              <a:buNone/>
              <a:defRPr sz="1000"/>
            </a:lvl7pPr>
            <a:lvl8pPr marL="3199440" indent="0">
              <a:buNone/>
              <a:defRPr sz="1000"/>
            </a:lvl8pPr>
            <a:lvl9pPr marL="3656503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110665827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77334" y="4800600"/>
            <a:ext cx="8596667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7334" y="609600"/>
            <a:ext cx="8596668" cy="3845718"/>
          </a:xfrm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7334" y="5367338"/>
            <a:ext cx="8596667" cy="674024"/>
          </a:xfrm>
        </p:spPr>
        <p:txBody>
          <a:bodyPr>
            <a:normAutofit/>
          </a:bodyPr>
          <a:lstStyle>
            <a:lvl1pPr marL="0" indent="0">
              <a:buNone/>
              <a:defRPr sz="12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0918323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Group 28"/>
          <p:cNvGrpSpPr/>
          <p:nvPr/>
        </p:nvGrpSpPr>
        <p:grpSpPr>
          <a:xfrm>
            <a:off x="0" y="-8467"/>
            <a:ext cx="12192000" cy="6866467"/>
            <a:chOff x="0" y="-8467"/>
            <a:chExt cx="12192000" cy="6866467"/>
          </a:xfrm>
        </p:grpSpPr>
        <p:cxnSp>
          <p:nvCxnSpPr>
            <p:cNvPr id="19" name="Straight Connector 18"/>
            <p:cNvCxnSpPr/>
            <p:nvPr/>
          </p:nvCxnSpPr>
          <p:spPr>
            <a:xfrm>
              <a:off x="9371012" y="0"/>
              <a:ext cx="1219200" cy="6858000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H="1">
              <a:off x="7425267" y="3681413"/>
              <a:ext cx="4763558" cy="3176587"/>
            </a:xfrm>
            <a:prstGeom prst="line">
              <a:avLst/>
            </a:prstGeom>
            <a:ln w="9525">
              <a:solidFill>
                <a:schemeClr val="accent1">
                  <a:alpha val="70000"/>
                </a:schemeClr>
              </a:solidFill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sp>
          <p:nvSpPr>
            <p:cNvPr id="21" name="Rectangle 23"/>
            <p:cNvSpPr/>
            <p:nvPr/>
          </p:nvSpPr>
          <p:spPr>
            <a:xfrm>
              <a:off x="9181476" y="-8467"/>
              <a:ext cx="3007349" cy="6866467"/>
            </a:xfrm>
            <a:custGeom>
              <a:avLst/>
              <a:gdLst/>
              <a:ahLst/>
              <a:cxnLst/>
              <a:rect l="l" t="t" r="r" b="b"/>
              <a:pathLst>
                <a:path w="3007349" h="6866467">
                  <a:moveTo>
                    <a:pt x="2045532" y="0"/>
                  </a:moveTo>
                  <a:lnTo>
                    <a:pt x="3007349" y="0"/>
                  </a:lnTo>
                  <a:lnTo>
                    <a:pt x="3007349" y="6866467"/>
                  </a:lnTo>
                  <a:lnTo>
                    <a:pt x="0" y="6866467"/>
                  </a:lnTo>
                  <a:lnTo>
                    <a:pt x="2045532" y="0"/>
                  </a:lnTo>
                  <a:close/>
                </a:path>
              </a:pathLst>
            </a:custGeom>
            <a:solidFill>
              <a:schemeClr val="accent1">
                <a:alpha val="3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2" name="Rectangle 25"/>
            <p:cNvSpPr/>
            <p:nvPr/>
          </p:nvSpPr>
          <p:spPr>
            <a:xfrm>
              <a:off x="9603442" y="-8467"/>
              <a:ext cx="2588558" cy="6866467"/>
            </a:xfrm>
            <a:custGeom>
              <a:avLst/>
              <a:gdLst/>
              <a:ahLst/>
              <a:cxnLst/>
              <a:rect l="l" t="t" r="r" b="b"/>
              <a:pathLst>
                <a:path w="2573311" h="6866467">
                  <a:moveTo>
                    <a:pt x="0" y="0"/>
                  </a:moveTo>
                  <a:lnTo>
                    <a:pt x="2573311" y="0"/>
                  </a:lnTo>
                  <a:lnTo>
                    <a:pt x="2573311" y="6866467"/>
                  </a:lnTo>
                  <a:lnTo>
                    <a:pt x="1202336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alpha val="2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3" name="Isosceles Triangle 22"/>
            <p:cNvSpPr/>
            <p:nvPr/>
          </p:nvSpPr>
          <p:spPr>
            <a:xfrm>
              <a:off x="8932333" y="3048000"/>
              <a:ext cx="3259667" cy="3810000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alpha val="72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4" name="Rectangle 27"/>
            <p:cNvSpPr/>
            <p:nvPr/>
          </p:nvSpPr>
          <p:spPr>
            <a:xfrm>
              <a:off x="9334500" y="-8467"/>
              <a:ext cx="2854326" cy="6866467"/>
            </a:xfrm>
            <a:custGeom>
              <a:avLst/>
              <a:gdLst/>
              <a:ahLst/>
              <a:cxnLst/>
              <a:rect l="l" t="t" r="r" b="b"/>
              <a:pathLst>
                <a:path w="2858013" h="6866467">
                  <a:moveTo>
                    <a:pt x="0" y="0"/>
                  </a:moveTo>
                  <a:lnTo>
                    <a:pt x="2858013" y="0"/>
                  </a:lnTo>
                  <a:lnTo>
                    <a:pt x="2858013" y="6866467"/>
                  </a:lnTo>
                  <a:lnTo>
                    <a:pt x="2473942" y="686646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5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5" name="Rectangle 28"/>
            <p:cNvSpPr/>
            <p:nvPr/>
          </p:nvSpPr>
          <p:spPr>
            <a:xfrm>
              <a:off x="10898730" y="-8467"/>
              <a:ext cx="1290094" cy="6866467"/>
            </a:xfrm>
            <a:custGeom>
              <a:avLst/>
              <a:gdLst/>
              <a:ahLst/>
              <a:cxnLst/>
              <a:rect l="l" t="t" r="r" b="b"/>
              <a:pathLst>
                <a:path w="1290094" h="6858000">
                  <a:moveTo>
                    <a:pt x="1019735" y="0"/>
                  </a:moveTo>
                  <a:lnTo>
                    <a:pt x="1290094" y="0"/>
                  </a:lnTo>
                  <a:lnTo>
                    <a:pt x="1290094" y="6858000"/>
                  </a:lnTo>
                  <a:lnTo>
                    <a:pt x="0" y="6858000"/>
                  </a:lnTo>
                  <a:lnTo>
                    <a:pt x="1019735" y="0"/>
                  </a:lnTo>
                  <a:close/>
                </a:path>
              </a:pathLst>
            </a:cu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6" name="Rectangle 29"/>
            <p:cNvSpPr/>
            <p:nvPr/>
          </p:nvSpPr>
          <p:spPr>
            <a:xfrm>
              <a:off x="10938999" y="-8467"/>
              <a:ext cx="1249825" cy="6866467"/>
            </a:xfrm>
            <a:custGeom>
              <a:avLst/>
              <a:gdLst/>
              <a:ahLst/>
              <a:cxnLst/>
              <a:rect l="l" t="t" r="r" b="b"/>
              <a:pathLst>
                <a:path w="1249825" h="6858000">
                  <a:moveTo>
                    <a:pt x="0" y="0"/>
                  </a:moveTo>
                  <a:lnTo>
                    <a:pt x="1249825" y="0"/>
                  </a:lnTo>
                  <a:lnTo>
                    <a:pt x="1249825" y="6858000"/>
                  </a:lnTo>
                  <a:lnTo>
                    <a:pt x="1109382" y="685800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  <a:alpha val="8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7" name="Isosceles Triangle 26"/>
            <p:cNvSpPr/>
            <p:nvPr/>
          </p:nvSpPr>
          <p:spPr>
            <a:xfrm>
              <a:off x="10371666" y="3589867"/>
              <a:ext cx="1817159" cy="3268133"/>
            </a:xfrm>
            <a:prstGeom prst="triangle">
              <a:avLst>
                <a:gd name="adj" fmla="val 100000"/>
              </a:avLst>
            </a:prstGeom>
            <a:solidFill>
              <a:schemeClr val="accent1">
                <a:lumMod val="50000"/>
                <a:alpha val="66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28" name="Isosceles Triangle 27"/>
            <p:cNvSpPr/>
            <p:nvPr/>
          </p:nvSpPr>
          <p:spPr>
            <a:xfrm>
              <a:off x="0" y="4013200"/>
              <a:ext cx="448733" cy="2844800"/>
            </a:xfrm>
            <a:prstGeom prst="triangle">
              <a:avLst>
                <a:gd name="adj" fmla="val 0"/>
              </a:avLst>
            </a:prstGeom>
            <a:solidFill>
              <a:schemeClr val="accent1">
                <a:lumMod val="75000"/>
                <a:alpha val="7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77334" y="609600"/>
            <a:ext cx="8596668" cy="13208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7334" y="2160589"/>
            <a:ext cx="8596668" cy="388077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205133" y="6041362"/>
            <a:ext cx="9119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E0D47E-B8D8-4250-A727-0C47E08265F4}" type="datetimeFigureOut">
              <a:rPr lang="ru-RU" smtClean="0"/>
              <a:pPr/>
              <a:t>20.07.2020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677334" y="6041362"/>
            <a:ext cx="6297612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590663" y="6041362"/>
            <a:ext cx="683339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accent1">
                    <a:lumMod val="75000"/>
                  </a:schemeClr>
                </a:solidFill>
              </a:defRPr>
            </a:lvl1pPr>
          </a:lstStyle>
          <a:p>
            <a:fld id="{9B2309FD-F541-49C5-93B3-756B2580E49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35167699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  <p:sldLayoutId id="2147483720" r:id="rId12"/>
    <p:sldLayoutId id="2147483721" r:id="rId13"/>
    <p:sldLayoutId id="2147483722" r:id="rId14"/>
    <p:sldLayoutId id="2147483723" r:id="rId15"/>
    <p:sldLayoutId id="2147483724" r:id="rId16"/>
  </p:sldLayoutIdLst>
  <p:txStyles>
    <p:titleStyle>
      <a:lvl1pPr algn="l" defTabSz="457200" rtl="0" eaLnBrk="1" latinLnBrk="0" hangingPunct="1">
        <a:spcBef>
          <a:spcPct val="0"/>
        </a:spcBef>
        <a:buNone/>
        <a:defRPr sz="3600" kern="1200">
          <a:solidFill>
            <a:schemeClr val="accent1">
              <a:lumMod val="75000"/>
            </a:schemeClr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342900" indent="-3429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ts val="1000"/>
        </a:spcBef>
        <a:spcAft>
          <a:spcPts val="0"/>
        </a:spcAft>
        <a:buClr>
          <a:schemeClr val="accent1">
            <a:lumMod val="75000"/>
          </a:schemeClr>
        </a:buClr>
        <a:buSzPct val="80000"/>
        <a:buFont typeface="Wingdings 3" charset="2"/>
        <a:buChar char=""/>
        <a:defRPr sz="1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0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0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0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0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0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0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0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0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0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 flipH="1">
            <a:off x="8517466" y="626534"/>
            <a:ext cx="3674529" cy="4013200"/>
          </a:xfrm>
        </p:spPr>
        <p:txBody>
          <a:bodyPr>
            <a:normAutofit fontScale="90000"/>
          </a:bodyPr>
          <a:lstStyle/>
          <a:p>
            <a:r>
              <a:rPr lang="ru-RU" b="1" dirty="0" smtClean="0"/>
              <a:t> </a:t>
            </a:r>
            <a:br>
              <a:rPr lang="ru-RU" b="1" dirty="0" smtClean="0"/>
            </a:br>
            <a:r>
              <a:rPr lang="ru-RU" b="1" dirty="0"/>
              <a:t/>
            </a:r>
            <a:br>
              <a:rPr lang="ru-RU" b="1" dirty="0"/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75 — ЛЕТИЮ ПОБЕДЫ В ВЕЛИКОЙ ОТЕЧЕСТВЕННОЙ ВОЙНЕ 1941 — 1945 ГОДОВ,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ПОСВЯЩАЕТСЯ.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Обобщение</a:t>
            </a:r>
            <a:r>
              <a:rPr lang="ru-RU" sz="20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опыта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работы по патриотическому воспитанию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«Мы память бережно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                  храним».   </a:t>
            </a:r>
            <a:b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20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Семья Филатовых.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              </a:t>
            </a:r>
            <a:br>
              <a:rPr lang="ru-RU" sz="1800" b="1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dirty="0"/>
              <a:t/>
            </a:r>
            <a:br>
              <a:rPr lang="ru-RU" dirty="0"/>
            </a:br>
            <a:r>
              <a:rPr lang="ru-RU" b="1" dirty="0"/>
              <a:t> </a:t>
            </a:r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-2" y="0"/>
            <a:ext cx="7416802" cy="6858000"/>
          </a:xfrm>
        </p:spPr>
      </p:pic>
    </p:spTree>
    <p:extLst>
      <p:ext uri="{BB962C8B-B14F-4D97-AF65-F5344CB8AC3E}">
        <p14:creationId xmlns:p14="http://schemas.microsoft.com/office/powerpoint/2010/main" xmlns="" val="9970614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5449887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72400" y="0"/>
            <a:ext cx="4419600" cy="6858000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Объясните, что значит вечный Огонь и почему он круглый год горит. Предложите минуту молчания в память за погибших за нашу мирную жизнь</a:t>
            </a:r>
            <a:r>
              <a:rPr lang="ru-RU" dirty="0"/>
              <a:t>.</a:t>
            </a: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434666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39921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4" y="685800"/>
            <a:ext cx="6190720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755467" y="287867"/>
            <a:ext cx="4436533" cy="6214533"/>
          </a:xfrm>
        </p:spPr>
        <p:txBody>
          <a:bodyPr>
            <a:normAutofit/>
          </a:bodyPr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В этот день все радуются тому, что теперь люди живут под мирным небом, а дети говорят ветеранам «спасибо» и дарят открытки сделанные своими руками.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8749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8967824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082117" y="1"/>
            <a:ext cx="4109883" cy="7226708"/>
          </a:xfrm>
        </p:spPr>
        <p:txBody>
          <a:bodyPr>
            <a:noAutofit/>
          </a:bodyPr>
          <a:lstStyle/>
          <a:p>
            <a:r>
              <a:rPr lang="ru-RU" sz="1800" i="1" dirty="0"/>
              <a:t/>
            </a:r>
            <a:br>
              <a:rPr lang="ru-RU" sz="1800" i="1" dirty="0"/>
            </a:br>
            <a:endParaRPr lang="ru-RU" sz="1800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1"/>
            <a:ext cx="7433732" cy="6857999"/>
          </a:xfrm>
        </p:spPr>
      </p:pic>
      <p:sp>
        <p:nvSpPr>
          <p:cNvPr id="3" name="Прямоугольник 2"/>
          <p:cNvSpPr/>
          <p:nvPr/>
        </p:nvSpPr>
        <p:spPr>
          <a:xfrm>
            <a:off x="8534400" y="1896533"/>
            <a:ext cx="3657599" cy="30559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07000"/>
              </a:lnSpc>
              <a:spcAft>
                <a:spcPts val="800"/>
              </a:spcAft>
            </a:pP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Салют и слава годовщине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Навеки памятного дня!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Салют Победе, что в Берлине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Огнём попрала мощь огня!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Салют её большим и малым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Творцам, что шли путём одним,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Её бойцам и генералам,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Героям павшим и живым,</a:t>
            </a:r>
            <a:b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ru-RU" i="1" dirty="0">
                <a:solidFill>
                  <a:schemeClr val="tx2">
                    <a:lumMod val="60000"/>
                    <a:lumOff val="40000"/>
                  </a:schemeClr>
                </a:solidFill>
                <a:latin typeface="Segoe UI" panose="020B0502040204020203" pitchFamily="34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Салют!</a:t>
            </a:r>
            <a:endParaRPr lang="ru-RU" sz="1600" dirty="0">
              <a:solidFill>
                <a:schemeClr val="tx2">
                  <a:lumMod val="60000"/>
                  <a:lumOff val="40000"/>
                </a:schemeClr>
              </a:solidFill>
              <a:effectLst/>
              <a:latin typeface="Calibri" panose="020F0502020204030204" pitchFamily="34" charset="0"/>
              <a:ea typeface="Calibri" panose="020F0502020204030204" pitchFamily="34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595552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-6724650"/>
            <a:ext cx="10058400" cy="10096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32800" y="685799"/>
            <a:ext cx="3759200" cy="5393267"/>
          </a:xfrm>
        </p:spPr>
        <p:txBody>
          <a:bodyPr>
            <a:normAutofit/>
          </a:bodyPr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Развивая познавательный интерес к истории своей страны, воспитывая чувства гордости за героизм нашего народа, поощряя желание подражать смелости, ловкости защитников Родины мы формируем у детей патриотические чувства, чувства уважения к старшему поколению. Наш долг – научить детей помнить и ценить День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Победы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! Что мы можем для этого сделать?</a:t>
            </a: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7366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4312724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483599" y="2692400"/>
            <a:ext cx="3708401" cy="4165599"/>
          </a:xfrm>
        </p:spPr>
        <p:txBody>
          <a:bodyPr>
            <a:normAutofit/>
          </a:bodyPr>
          <a:lstStyle/>
          <a:p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Усадите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ребенка рядом, как будто собираетесь рассказать сказку. Было бы отлично заранее приобрести книгу о войне для детей с большими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картинками,  посмотреть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видео на </a:t>
            </a:r>
            <a:r>
              <a:rPr lang="ru-RU" sz="1800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военную тему.</a:t>
            </a: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/>
            </a:r>
            <a:br>
              <a:rPr lang="ru-RU" sz="2000" dirty="0">
                <a:solidFill>
                  <a:schemeClr val="tx2">
                    <a:lumMod val="60000"/>
                    <a:lumOff val="40000"/>
                  </a:schemeClr>
                </a:solidFill>
              </a:rPr>
            </a:br>
            <a:endParaRPr lang="ru-RU" sz="2000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48238" y="872065"/>
            <a:ext cx="8534400" cy="3615267"/>
          </a:xfrm>
        </p:spPr>
        <p:txBody>
          <a:bodyPr/>
          <a:lstStyle/>
          <a:p>
            <a:endParaRPr lang="ru-RU" dirty="0" smtClean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endParaRPr lang="ru-RU" dirty="0"/>
          </a:p>
          <a:p>
            <a:endParaRPr lang="ru-RU" dirty="0" smtClean="0"/>
          </a:p>
          <a:p>
            <a:pPr lvl="1"/>
            <a:endParaRPr lang="ru-RU" dirty="0" smtClean="0"/>
          </a:p>
          <a:p>
            <a:pPr lvl="1"/>
            <a:endParaRPr lang="ru-RU" dirty="0"/>
          </a:p>
          <a:p>
            <a:pPr lvl="1"/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7382933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97670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4" y="685800"/>
            <a:ext cx="6495519" cy="27432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 flipH="1">
            <a:off x="8331201" y="685800"/>
            <a:ext cx="3860799" cy="53086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Объясните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ребенку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 значение непонятных слов. Не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забудьте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sz="1800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добавить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что война длилась долгих 4 года, и что много солдат не вернулось домой. А 9 мая 1945 года фашистские войска были разбиты, и наступила долгожданная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победа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71797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858794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647700"/>
            <a:ext cx="6953249" cy="41529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11067" y="647700"/>
            <a:ext cx="4080933" cy="53467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Чтобы заинтересовать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ребенка праздником победы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, предложите ему нарисовать в подарок ветерану праздничный рисунок или смастерить поделку.</a:t>
            </a:r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953249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10854798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4" y="0"/>
            <a:ext cx="6343119" cy="3429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415867" y="0"/>
            <a:ext cx="3776133" cy="68580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Привлеките ребенка к оформлению дома с фотографиями своих родственников-ветеранов для участия во всероссийской акции «Окна Победы», расскажите ребенку о ней</a:t>
            </a:r>
            <a:r>
              <a:rPr lang="ru-RU" dirty="0"/>
              <a:t>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2" y="0"/>
            <a:ext cx="7027331" cy="68580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52402" y="152400"/>
            <a:ext cx="7027331" cy="685800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04802" y="304800"/>
            <a:ext cx="7027331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544625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4" y="685800"/>
            <a:ext cx="6275388" cy="49911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128000" y="419100"/>
            <a:ext cx="4063999" cy="6438900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А 9 мая 1945 года фашистские войска были разбиты, и наступила долгожданная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победа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 В этот день все направлено на работу по воспитанию у дошкольников чувства гордости за свой народ, уважения к его свершениям и достойным страницам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истории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.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  <a:p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9596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4375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4213" y="685800"/>
            <a:ext cx="5621337" cy="592455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874001" y="876300"/>
            <a:ext cx="4318000" cy="5118100"/>
          </a:xfrm>
        </p:spPr>
        <p:txBody>
          <a:bodyPr/>
          <a:lstStyle/>
          <a:p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Если воевали ваши дедушки и бабушки, покажите </a:t>
            </a:r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правнукам их фотографии, пожелтевшие со временем, </a:t>
            </a:r>
            <a:r>
              <a:rPr lang="ru-RU" b="1" dirty="0">
                <a:solidFill>
                  <a:schemeClr val="tx2">
                    <a:lumMod val="60000"/>
                    <a:lumOff val="40000"/>
                  </a:schemeClr>
                </a:solidFill>
              </a:rPr>
              <a:t>расскажите их историю</a:t>
            </a:r>
            <a:endParaRPr lang="ru-RU" dirty="0">
              <a:solidFill>
                <a:schemeClr val="tx2">
                  <a:lumMod val="60000"/>
                  <a:lumOff val="40000"/>
                </a:schemeClr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0" y="0"/>
            <a:ext cx="6739467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2858709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" y="0"/>
            <a:ext cx="6000749" cy="6858000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586133" y="285749"/>
            <a:ext cx="4605867" cy="5894917"/>
          </a:xfrm>
        </p:spPr>
        <p:txBody>
          <a:bodyPr/>
          <a:lstStyle/>
          <a:p>
            <a:r>
              <a:rPr lang="ru-RU" dirty="0" smtClean="0">
                <a:solidFill>
                  <a:schemeClr val="tx2">
                    <a:lumMod val="60000"/>
                    <a:lumOff val="40000"/>
                  </a:schemeClr>
                </a:solidFill>
              </a:rPr>
              <a:t>  </a:t>
            </a:r>
            <a:r>
              <a:rPr lang="ru-RU" dirty="0">
                <a:solidFill>
                  <a:schemeClr val="tx2">
                    <a:lumMod val="60000"/>
                    <a:lumOff val="40000"/>
                  </a:schemeClr>
                </a:solidFill>
              </a:rPr>
              <a:t>Организуйте экскурсию к могиле Неизвестного Солдата и возложите цветы.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1" y="0"/>
            <a:ext cx="6417732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26855071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Аспект">
  <a:themeElements>
    <a:clrScheme name="Аспект">
      <a:dk1>
        <a:sysClr val="windowText" lastClr="000000"/>
      </a:dk1>
      <a:lt1>
        <a:sysClr val="window" lastClr="FFFFFF"/>
      </a:lt1>
      <a:dk2>
        <a:srgbClr val="2C3C43"/>
      </a:dk2>
      <a:lt2>
        <a:srgbClr val="EBEBEB"/>
      </a:lt2>
      <a:accent1>
        <a:srgbClr val="F496CB"/>
      </a:accent1>
      <a:accent2>
        <a:srgbClr val="BC356F"/>
      </a:accent2>
      <a:accent3>
        <a:srgbClr val="E65331"/>
      </a:accent3>
      <a:accent4>
        <a:srgbClr val="F27E19"/>
      </a:accent4>
      <a:accent5>
        <a:srgbClr val="F2AC19"/>
      </a:accent5>
      <a:accent6>
        <a:srgbClr val="BC80E0"/>
      </a:accent6>
      <a:hlink>
        <a:srgbClr val="EF5285"/>
      </a:hlink>
      <a:folHlink>
        <a:srgbClr val="F77F90"/>
      </a:folHlink>
    </a:clrScheme>
    <a:fontScheme name="Аспект">
      <a:majorFont>
        <a:latin typeface="Trebuchet MS"/>
        <a:ea typeface=""/>
        <a:cs typeface=""/>
        <a:font script="Jpan" typeface="メイリオ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メイリオ"/>
        <a:font script="Hang" typeface="HY그래픽M"/>
        <a:font script="Hans" typeface="华文新魏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lumMod val="110000"/>
              </a:schemeClr>
            </a:gs>
            <a:gs pos="88000">
              <a:schemeClr val="phClr">
                <a:tint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0000"/>
              </a:schemeClr>
            </a:gs>
            <a:gs pos="78000">
              <a:schemeClr val="phClr">
                <a:shade val="94000"/>
                <a:lumMod val="94000"/>
              </a:schemeClr>
            </a:gs>
          </a:gsLst>
          <a:lin ang="5400000" scaled="0"/>
        </a:gradFill>
      </a:fillStyleLst>
      <a:lnStyleLst>
        <a:ln w="12700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50800" dist="381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 prstMaterial="plastic">
            <a:bevelT w="0" h="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04000"/>
              </a:schemeClr>
            </a:gs>
            <a:gs pos="94000">
              <a:schemeClr val="phClr">
                <a:shade val="96000"/>
                <a:lumMod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94000"/>
                <a:lumMod val="96000"/>
              </a:schemeClr>
            </a:gs>
          </a:gsLst>
          <a:path path="circle">
            <a:fillToRect l="50000" t="50000" r="100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Facet" id="{C0C680CD-088A-49FC-A102-D699147F32B2}" vid="{23659B44-6E34-4CE8-8F0D-387DA7996826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2093</TotalTime>
  <Words>205</Words>
  <Application>Microsoft Office PowerPoint</Application>
  <PresentationFormat>Произвольный</PresentationFormat>
  <Paragraphs>21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Аспект</vt:lpstr>
      <vt:lpstr>   К 75 — ЛЕТИЮ ПОБЕДЫ В ВЕЛИКОЙ ОТЕЧЕСТВЕННОЙ ВОЙНЕ 1941 — 1945 ГОДОВ, ПОСВЯЩАЕТСЯ.  Обобщение опыта работы по патриотическому воспитанию.   «Мы память бережно                                   храним».         Семья Филатовых.                    </vt:lpstr>
      <vt:lpstr>Слайд 2</vt:lpstr>
      <vt:lpstr>Усадите ребенка рядом, как будто собираетесь рассказать сказку. Было бы отлично заранее приобрести книгу о войне для детей с большими картинками,  посмотреть видео на военную тему.  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 </vt:lpstr>
    </vt:vector>
  </TitlesOfParts>
  <Company/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Россия</dc:title>
  <dc:creator>Семья</dc:creator>
  <cp:lastModifiedBy>Valued Acer Customer</cp:lastModifiedBy>
  <cp:revision>52</cp:revision>
  <dcterms:created xsi:type="dcterms:W3CDTF">2018-10-18T02:43:41Z</dcterms:created>
  <dcterms:modified xsi:type="dcterms:W3CDTF">2020-07-20T09:10:55Z</dcterms:modified>
</cp:coreProperties>
</file>