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61" r:id="rId5"/>
    <p:sldId id="260" r:id="rId6"/>
    <p:sldId id="264" r:id="rId7"/>
    <p:sldId id="259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97" r:id="rId16"/>
    <p:sldId id="272" r:id="rId17"/>
    <p:sldId id="285" r:id="rId18"/>
    <p:sldId id="286" r:id="rId19"/>
    <p:sldId id="287" r:id="rId20"/>
    <p:sldId id="288" r:id="rId21"/>
    <p:sldId id="292" r:id="rId22"/>
    <p:sldId id="289" r:id="rId23"/>
    <p:sldId id="294" r:id="rId24"/>
    <p:sldId id="296" r:id="rId25"/>
    <p:sldId id="295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CF4"/>
    <a:srgbClr val="F8AAE4"/>
    <a:srgbClr val="FBAFF2"/>
    <a:srgbClr val="DBDCFD"/>
    <a:srgbClr val="D9EFFF"/>
    <a:srgbClr val="AB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3" autoAdjust="0"/>
    <p:restoredTop sz="91297" autoAdjust="0"/>
  </p:normalViewPr>
  <p:slideViewPr>
    <p:cSldViewPr>
      <p:cViewPr>
        <p:scale>
          <a:sx n="75" d="100"/>
          <a:sy n="75" d="100"/>
        </p:scale>
        <p:origin x="1218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8BEDD-D59C-4DE8-9E4A-9ECFB57D9C9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B388F-7F3A-4EF2-97E3-6AD8A40CE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417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B388F-7F3A-4EF2-97E3-6AD8A40CE2B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20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B388F-7F3A-4EF2-97E3-6AD8A40CE2B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36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11A9-15DA-49F0-8954-01AFE4DD822E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0C93-5A4F-4850-B138-57D0B4A5937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11A9-15DA-49F0-8954-01AFE4DD822E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0C93-5A4F-4850-B138-57D0B4A593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11A9-15DA-49F0-8954-01AFE4DD822E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0C93-5A4F-4850-B138-57D0B4A593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11A9-15DA-49F0-8954-01AFE4DD822E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0C93-5A4F-4850-B138-57D0B4A593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11A9-15DA-49F0-8954-01AFE4DD822E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FB50C93-5A4F-4850-B138-57D0B4A5937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11A9-15DA-49F0-8954-01AFE4DD822E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0C93-5A4F-4850-B138-57D0B4A593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11A9-15DA-49F0-8954-01AFE4DD822E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0C93-5A4F-4850-B138-57D0B4A593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11A9-15DA-49F0-8954-01AFE4DD822E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0C93-5A4F-4850-B138-57D0B4A593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11A9-15DA-49F0-8954-01AFE4DD822E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0C93-5A4F-4850-B138-57D0B4A593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11A9-15DA-49F0-8954-01AFE4DD822E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0C93-5A4F-4850-B138-57D0B4A593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11A9-15DA-49F0-8954-01AFE4DD822E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0C93-5A4F-4850-B138-57D0B4A593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1B11A9-15DA-49F0-8954-01AFE4DD822E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B50C93-5A4F-4850-B138-57D0B4A5937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88640"/>
            <a:ext cx="8352928" cy="36984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spcAft>
                <a:spcPts val="1000"/>
              </a:spcAft>
            </a:pPr>
            <a:r>
              <a:rPr lang="ru-RU" sz="4400" b="1" i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Calibri"/>
                <a:cs typeface="Aharoni" pitchFamily="2" charset="-79"/>
              </a:rPr>
              <a:t>Презентация к проекту </a:t>
            </a:r>
          </a:p>
          <a:p>
            <a:pPr algn="ctr">
              <a:spcAft>
                <a:spcPts val="1000"/>
              </a:spcAft>
            </a:pPr>
            <a:r>
              <a:rPr lang="ru-RU" sz="4400" b="1" i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Calibri"/>
                <a:cs typeface="Aharoni" pitchFamily="2" charset="-79"/>
              </a:rPr>
              <a:t>«Семья опора счастья»</a:t>
            </a:r>
          </a:p>
          <a:p>
            <a:pPr algn="ctr">
              <a:spcAft>
                <a:spcPts val="1000"/>
              </a:spcAft>
            </a:pPr>
            <a:r>
              <a:rPr lang="ru-RU" sz="4400" b="1" i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Calibri"/>
                <a:cs typeface="Aharoni" pitchFamily="2" charset="-79"/>
              </a:rPr>
              <a:t>Подготовила: </a:t>
            </a:r>
            <a:r>
              <a:rPr lang="ru-RU" sz="4400" b="1" i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Calibri"/>
                <a:cs typeface="Aharoni" pitchFamily="2" charset="-79"/>
              </a:rPr>
              <a:t>Горбачева.Г.Н</a:t>
            </a:r>
            <a:r>
              <a:rPr lang="ru-RU" sz="4400" b="1" i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Calibri"/>
                <a:cs typeface="Aharoni" pitchFamily="2" charset="-79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Calibri"/>
                <a:cs typeface="Times New Roman"/>
              </a:rPr>
              <a:t>				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200" b="1" i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935596" y="2498601"/>
            <a:ext cx="7416824" cy="3888432"/>
          </a:xfrm>
          <a:prstGeom prst="verticalScroll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«Ребенок-зеркало семьи»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                                                            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                          В. А. Сухомлинский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632848" cy="6449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6780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Ожидаемый результат.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b="1" i="1" dirty="0">
                <a:solidFill>
                  <a:srgbClr val="FFFF00"/>
                </a:solidFill>
                <a:ea typeface="Calibri"/>
                <a:cs typeface="Times New Roman"/>
              </a:rPr>
              <a:t>Знать семейные праздники и традиции.</a:t>
            </a:r>
            <a:endParaRPr lang="ru-RU" sz="3200" b="1" i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b="1" i="1" dirty="0">
                <a:solidFill>
                  <a:srgbClr val="FFFF00"/>
                </a:solidFill>
                <a:ea typeface="Calibri"/>
                <a:cs typeface="Times New Roman"/>
              </a:rPr>
              <a:t>Воспитание чувство гордости за свою семью, любви и уважение к своим членам семьи.</a:t>
            </a:r>
            <a:endParaRPr lang="ru-RU" sz="3200" b="1" i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b="1" i="1" dirty="0">
                <a:solidFill>
                  <a:srgbClr val="FFFF00"/>
                </a:solidFill>
                <a:ea typeface="Calibri"/>
                <a:cs typeface="Times New Roman"/>
              </a:rPr>
              <a:t>Повысить интерес к семейным ценностям.</a:t>
            </a:r>
            <a:endParaRPr lang="ru-RU" sz="3200" b="1" i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200" b="1" i="1" dirty="0">
                <a:solidFill>
                  <a:srgbClr val="FFFF00"/>
                </a:solidFill>
                <a:ea typeface="Calibri"/>
                <a:cs typeface="Times New Roman"/>
              </a:rPr>
              <a:t>Развить педагогическую культуру родителей.</a:t>
            </a:r>
            <a:endParaRPr lang="ru-RU" sz="3200" b="1" i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906780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solidFill>
                  <a:srgbClr val="FFFF00"/>
                </a:solidFill>
                <a:ea typeface="Calibri"/>
                <a:cs typeface="Times New Roman"/>
              </a:rPr>
              <a:t> </a:t>
            </a:r>
            <a:endParaRPr lang="ru-RU" sz="3200" b="1" i="1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52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9728" y="0"/>
            <a:ext cx="626469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678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Структура проекта: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692696"/>
            <a:ext cx="6408712" cy="19442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spcAft>
                <a:spcPts val="1000"/>
              </a:spcAft>
            </a:pPr>
            <a:r>
              <a:rPr lang="ru-RU" sz="1400" b="1" dirty="0">
                <a:solidFill>
                  <a:srgbClr val="C00000"/>
                </a:solidFill>
                <a:ea typeface="Calibri"/>
                <a:cs typeface="Times New Roman"/>
              </a:rPr>
              <a:t>Аналитический</a:t>
            </a:r>
            <a:r>
              <a:rPr lang="ru-RU" sz="1400" b="1" dirty="0" smtClean="0">
                <a:solidFill>
                  <a:srgbClr val="C00000"/>
                </a:solidFill>
                <a:ea typeface="Calibri"/>
                <a:cs typeface="Times New Roman"/>
              </a:rPr>
              <a:t>:</a:t>
            </a:r>
          </a:p>
          <a:p>
            <a:pPr marL="285750" indent="-285750">
              <a:spcAft>
                <a:spcPts val="1000"/>
              </a:spcAft>
              <a:buFont typeface="Wingdings" pitchFamily="2" charset="2"/>
              <a:buChar char="v"/>
            </a:pP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а</a:t>
            </a:r>
            <a:r>
              <a:rPr lang="ru-RU" sz="1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нкетирование</a:t>
            </a:r>
          </a:p>
          <a:p>
            <a:pPr marL="285750" indent="-285750">
              <a:spcAft>
                <a:spcPts val="1000"/>
              </a:spcAft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тестирование</a:t>
            </a:r>
          </a:p>
          <a:p>
            <a:pPr marL="285750" indent="-285750">
              <a:spcAft>
                <a:spcPts val="1000"/>
              </a:spcAft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диагностика</a:t>
            </a:r>
          </a:p>
          <a:p>
            <a:pPr marL="285750" indent="-285750">
              <a:spcAft>
                <a:spcPts val="1000"/>
              </a:spcAft>
              <a:buFont typeface="Wingdings" pitchFamily="2" charset="2"/>
              <a:buChar char="v"/>
            </a:pP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н</a:t>
            </a:r>
            <a:r>
              <a:rPr lang="ru-RU" sz="1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а </a:t>
            </a: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основе бесед, встреч с родителями были выявлены знания </a:t>
            </a:r>
            <a:r>
              <a:rPr lang="ru-RU" sz="1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о семье</a:t>
            </a: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.</a:t>
            </a:r>
            <a:endParaRPr lang="ru-RU" sz="1400" b="1" i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953995"/>
            <a:ext cx="734481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3" y="2958559"/>
            <a:ext cx="606487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endParaRPr lang="ru-RU" sz="14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sz="1400" b="1" dirty="0" smtClean="0">
                <a:solidFill>
                  <a:srgbClr val="C00000"/>
                </a:solidFill>
                <a:ea typeface="Calibri"/>
                <a:cs typeface="Times New Roman"/>
              </a:rPr>
              <a:t>Информационно-накопительный</a:t>
            </a:r>
            <a:r>
              <a:rPr lang="ru-RU" sz="1400" b="1" dirty="0">
                <a:solidFill>
                  <a:srgbClr val="C00000"/>
                </a:solidFill>
                <a:ea typeface="Calibri"/>
                <a:cs typeface="Times New Roman"/>
              </a:rPr>
              <a:t>:</a:t>
            </a:r>
            <a:endParaRPr lang="ru-RU" sz="14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285750" indent="-285750">
              <a:spcAft>
                <a:spcPts val="1000"/>
              </a:spcAft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подбор </a:t>
            </a: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наглядной информации: иллюстрированного материала, литературных произведений, мультфильмов, дидактических игр, сюжетно-ролевых, театрализованных и строительных </a:t>
            </a:r>
            <a:r>
              <a:rPr lang="ru-RU" sz="1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игр.</a:t>
            </a:r>
            <a:endParaRPr lang="ru-RU" sz="1400" b="1" i="1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285750" indent="-285750">
              <a:spcAft>
                <a:spcPts val="1000"/>
              </a:spcAft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проведение </a:t>
            </a: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выставок</a:t>
            </a:r>
            <a:endParaRPr lang="ru-RU" sz="14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285750" indent="-285750">
              <a:spcAft>
                <a:spcPts val="1000"/>
              </a:spcAft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оформление </a:t>
            </a: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папок для родителей</a:t>
            </a:r>
            <a:endParaRPr lang="ru-RU" sz="14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285750" indent="-285750">
              <a:spcAft>
                <a:spcPts val="1000"/>
              </a:spcAft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работа </a:t>
            </a: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со специалистами</a:t>
            </a:r>
            <a:endParaRPr lang="ru-RU" sz="14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285750" indent="-285750">
              <a:spcAft>
                <a:spcPts val="1000"/>
              </a:spcAft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На </a:t>
            </a: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основе данной работы была собрана  подборка литературы, </a:t>
            </a:r>
            <a:r>
              <a:rPr lang="ru-RU" sz="1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иллюстраций</a:t>
            </a: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.</a:t>
            </a:r>
            <a:endParaRPr lang="ru-RU" sz="1400" b="1" i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77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15616" y="143768"/>
            <a:ext cx="6840760" cy="6624736"/>
          </a:xfrm>
          <a:prstGeom prst="roundRect">
            <a:avLst/>
          </a:prstGeom>
          <a:solidFill>
            <a:srgbClr val="FCBCF4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C00000"/>
                </a:solidFill>
                <a:ea typeface="Calibri"/>
                <a:cs typeface="Times New Roman"/>
              </a:rPr>
              <a:t>Организационно-практический </a:t>
            </a:r>
            <a:r>
              <a:rPr lang="ru-RU" sz="1400" b="1" dirty="0">
                <a:solidFill>
                  <a:srgbClr val="C00000"/>
                </a:solidFill>
                <a:ea typeface="Calibri"/>
                <a:cs typeface="Times New Roman"/>
              </a:rPr>
              <a:t>блок</a:t>
            </a:r>
            <a:endParaRPr lang="ru-RU" sz="14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lvl="0"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ea typeface="Calibri"/>
                <a:cs typeface="Times New Roman"/>
              </a:rPr>
              <a:t>П о з н а в а т е л ь н о – р е ч е в а я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ea typeface="Calibri"/>
                <a:cs typeface="Times New Roman"/>
              </a:rPr>
              <a:t>: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чтение художественной литературы</a:t>
            </a:r>
            <a:endParaRPr lang="ru-RU" sz="14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разучивание стихов о семье</a:t>
            </a:r>
            <a:endParaRPr lang="ru-RU" sz="14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беседы по картинам</a:t>
            </a:r>
            <a:endParaRPr lang="ru-RU" sz="14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 составление рассказов о семье</a:t>
            </a:r>
            <a:endParaRPr lang="ru-RU" sz="14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рассматривание семейных фотографий</a:t>
            </a:r>
            <a:endParaRPr lang="ru-RU" sz="14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ea typeface="Calibri"/>
                <a:cs typeface="Times New Roman"/>
              </a:rPr>
              <a:t>И г р о в а я   д е я т е л ь н о с т ь:</a:t>
            </a:r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дидактические </a:t>
            </a: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игры</a:t>
            </a:r>
            <a:endParaRPr lang="ru-RU" sz="14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сюжетно-ролевые игры</a:t>
            </a:r>
            <a:endParaRPr lang="ru-RU" sz="14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театрализованные игры</a:t>
            </a:r>
            <a:endParaRPr lang="ru-RU" sz="14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подвижные игры</a:t>
            </a:r>
            <a:endParaRPr lang="ru-RU" sz="1400" b="1" i="1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 algn="ctr"/>
            <a:r>
              <a:rPr lang="ru-RU" sz="1400" b="1" i="1" dirty="0">
                <a:solidFill>
                  <a:schemeClr val="bg2">
                    <a:lumMod val="50000"/>
                  </a:schemeClr>
                </a:solidFill>
                <a:ea typeface="Calibri"/>
                <a:cs typeface="Times New Roman"/>
              </a:rPr>
              <a:t>	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ea typeface="Calibri"/>
                <a:cs typeface="Times New Roman"/>
              </a:rPr>
              <a:t>Т в о р ч е с к а я  д е я т е л ь н о с т ь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ea typeface="Calibri"/>
                <a:cs typeface="Times New Roman"/>
              </a:rPr>
              <a:t>: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выставки рисунков</a:t>
            </a:r>
            <a:endParaRPr lang="ru-RU" sz="14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 фотовыставки</a:t>
            </a:r>
            <a:endParaRPr lang="ru-RU" sz="14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 художественное творчество с детьми по теме проекта</a:t>
            </a:r>
            <a:endParaRPr lang="ru-RU" sz="14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 indent="449580"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ea typeface="Calibri"/>
                <a:cs typeface="Times New Roman"/>
              </a:rPr>
              <a:t>К у л ь т у р н о – д о с у г о в а я  д е я т е л ь н о с т ь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ea typeface="Calibri"/>
                <a:cs typeface="Times New Roman"/>
              </a:rPr>
              <a:t>: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совместные праздники</a:t>
            </a:r>
            <a:endParaRPr lang="ru-RU" sz="14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вечера-развлечения</a:t>
            </a:r>
            <a:endParaRPr lang="ru-RU" sz="1400" b="1" i="1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творческие </a:t>
            </a: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конкурсы</a:t>
            </a:r>
            <a:endParaRPr lang="ru-RU" sz="14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семейные </a:t>
            </a: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спортивные </a:t>
            </a:r>
            <a:r>
              <a:rPr lang="ru-RU" sz="1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досуги</a:t>
            </a:r>
            <a:endParaRPr lang="ru-RU" sz="1400" b="1" i="1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утренники</a:t>
            </a:r>
            <a:endParaRPr lang="ru-RU" sz="1400" b="1" i="1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 indent="449580"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ea typeface="Calibri"/>
                <a:cs typeface="Times New Roman"/>
              </a:rPr>
              <a:t>С о т р у д н и ч е с т в о  с  </a:t>
            </a:r>
            <a:r>
              <a:rPr lang="ru-RU" sz="1400" b="1" dirty="0" err="1" smtClean="0">
                <a:solidFill>
                  <a:schemeClr val="bg2">
                    <a:lumMod val="50000"/>
                  </a:schemeClr>
                </a:solidFill>
                <a:ea typeface="Calibri"/>
                <a:cs typeface="Times New Roman"/>
              </a:rPr>
              <a:t>с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ea typeface="Calibri"/>
                <a:cs typeface="Times New Roman"/>
              </a:rPr>
              <a:t> е м ь е й:</a:t>
            </a:r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 </a:t>
            </a: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консультация для родителей</a:t>
            </a:r>
            <a:endParaRPr lang="ru-RU" sz="14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родительские </a:t>
            </a: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собрания </a:t>
            </a:r>
            <a:endParaRPr lang="ru-RU" sz="1400" b="1" i="1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создание семейных </a:t>
            </a:r>
            <a:r>
              <a:rPr lang="ru-RU" sz="1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альбомов</a:t>
            </a:r>
            <a:endParaRPr lang="ru-RU" sz="1400" b="1" i="1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консультация </a:t>
            </a: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специалистов</a:t>
            </a:r>
            <a:endParaRPr lang="ru-RU" sz="14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дни </a:t>
            </a: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открытых дверей</a:t>
            </a:r>
            <a:endParaRPr lang="ru-RU" sz="14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оформление </a:t>
            </a: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выставки «Познакомьтесь с моей семьей</a:t>
            </a:r>
            <a:r>
              <a:rPr lang="ru-RU" sz="1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»</a:t>
            </a:r>
            <a:endParaRPr lang="ru-RU" sz="14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оформление </a:t>
            </a: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выставки: «Семейный отдых на природе</a:t>
            </a:r>
            <a:r>
              <a:rPr lang="ru-RU" sz="1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»</a:t>
            </a:r>
            <a:endParaRPr lang="ru-RU" sz="14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635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332656"/>
            <a:ext cx="5904656" cy="576064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7818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Интеграция </a:t>
            </a:r>
            <a:r>
              <a:rPr lang="ru-RU" sz="2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областей</a:t>
            </a:r>
            <a:endParaRPr lang="ru-RU" sz="2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1845" y="1710444"/>
            <a:ext cx="2705819" cy="673224"/>
          </a:xfrm>
          <a:prstGeom prst="rect">
            <a:avLst/>
          </a:prstGeom>
          <a:solidFill>
            <a:srgbClr val="FBAFF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78180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002060"/>
                </a:solidFill>
                <a:ea typeface="Calibri"/>
                <a:cs typeface="Times New Roman"/>
              </a:rPr>
              <a:t>Познание</a:t>
            </a:r>
            <a:endParaRPr lang="ru-RU" sz="1400" b="1" i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3793" y="5055876"/>
            <a:ext cx="2835275" cy="72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680689"/>
            <a:ext cx="2669939" cy="695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664" y="2564904"/>
            <a:ext cx="3583580" cy="720079"/>
          </a:xfrm>
          <a:prstGeom prst="rect">
            <a:avLst/>
          </a:prstGeom>
          <a:solidFill>
            <a:srgbClr val="FCBCF4"/>
          </a:solidFill>
          <a:ln>
            <a:noFill/>
          </a:ln>
          <a:effectLst/>
          <a:ex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613019"/>
            <a:ext cx="2763266" cy="677665"/>
          </a:xfrm>
          <a:prstGeom prst="rect">
            <a:avLst/>
          </a:prstGeom>
          <a:solidFill>
            <a:srgbClr val="F8AAE4"/>
          </a:solidFill>
          <a:ln w="9525">
            <a:solidFill>
              <a:srgbClr val="00B0F0"/>
            </a:solidFill>
            <a:miter lim="800000"/>
            <a:headEnd/>
            <a:tailEnd/>
          </a:ln>
          <a:effectLst/>
          <a:ex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755314"/>
            <a:ext cx="2732993" cy="65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0912" y="5009718"/>
            <a:ext cx="3279519" cy="82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2120" y="1710444"/>
            <a:ext cx="280831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8180"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002060"/>
                </a:solidFill>
                <a:ea typeface="Calibri"/>
                <a:cs typeface="Times New Roman"/>
              </a:rPr>
              <a:t>Социализация</a:t>
            </a:r>
            <a:endParaRPr lang="ru-RU" sz="1400" b="1" i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6561" y="2708921"/>
            <a:ext cx="324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ea typeface="Calibri"/>
              </a:rPr>
              <a:t>Художественное творчество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853435"/>
            <a:ext cx="2895489" cy="410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8180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Коммуникация</a:t>
            </a:r>
            <a:endParaRPr lang="ru-RU" sz="1400" b="1" i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1996555" y="5171823"/>
            <a:ext cx="2444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ea typeface="Calibri"/>
              </a:rPr>
              <a:t>Физическая культура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76156" y="3853436"/>
            <a:ext cx="248427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8180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002060"/>
                </a:solidFill>
                <a:ea typeface="Calibri"/>
                <a:cs typeface="Times New Roman"/>
              </a:rPr>
              <a:t>Музыка</a:t>
            </a:r>
            <a:endParaRPr lang="ru-RU" sz="1400" b="1" i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4860032" y="5009718"/>
            <a:ext cx="360039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8180"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002060"/>
                </a:solidFill>
                <a:ea typeface="Calibri"/>
                <a:cs typeface="Times New Roman"/>
              </a:rPr>
              <a:t>Чтение художественной литературы.</a:t>
            </a:r>
            <a:endParaRPr lang="ru-RU" sz="1400" b="1" i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088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ea typeface="Calibri"/>
              </a:rPr>
              <a:t> </a:t>
            </a:r>
            <a:endParaRPr lang="ru-RU" b="1" dirty="0"/>
          </a:p>
        </p:txBody>
      </p:sp>
      <p:sp>
        <p:nvSpPr>
          <p:cNvPr id="3" name="Лента лицом вверх 2"/>
          <p:cNvSpPr/>
          <p:nvPr/>
        </p:nvSpPr>
        <p:spPr>
          <a:xfrm>
            <a:off x="2286000" y="2882037"/>
            <a:ext cx="4824535" cy="982270"/>
          </a:xfrm>
          <a:prstGeom prst="ribbon2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88224" y="534864"/>
            <a:ext cx="2160240" cy="143227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i="1" dirty="0">
                <a:solidFill>
                  <a:srgbClr val="002060"/>
                </a:solidFill>
                <a:ea typeface="Calibri"/>
              </a:rPr>
              <a:t>Сюжетно-ролевые игры: «Моя семья», «Зоопарк», «Детский сад»,  «Продуктовый магазин», «Поликлиника».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78560" y="2875002"/>
            <a:ext cx="23762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ea typeface="Calibri"/>
              </a:rPr>
              <a:t>Реализации проекта в разных видах деятельности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605260"/>
            <a:ext cx="2016224" cy="127444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i="1" dirty="0" smtClean="0">
                <a:solidFill>
                  <a:srgbClr val="002060"/>
                </a:solidFill>
                <a:ea typeface="Calibri"/>
              </a:rPr>
              <a:t>Изготовление </a:t>
            </a:r>
            <a:r>
              <a:rPr lang="ru-RU" sz="1400" b="1" i="1" dirty="0">
                <a:solidFill>
                  <a:srgbClr val="002060"/>
                </a:solidFill>
                <a:ea typeface="Calibri"/>
              </a:rPr>
              <a:t>атрибутов к сюжетно-ролевым играм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78560" y="625724"/>
            <a:ext cx="2749624" cy="179516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>
                <a:solidFill>
                  <a:srgbClr val="002060"/>
                </a:solidFill>
                <a:ea typeface="Calibri"/>
              </a:rPr>
              <a:t>Оформление семейных альбомов: «Моя семья», «Родословное дерево», «Наши праздники</a:t>
            </a:r>
            <a:r>
              <a:rPr lang="ru-RU" sz="1400" b="1" i="1" dirty="0" smtClean="0">
                <a:solidFill>
                  <a:srgbClr val="002060"/>
                </a:solidFill>
                <a:ea typeface="Calibri"/>
              </a:rPr>
              <a:t>», «Мои любимые дедушки и бабушки»</a:t>
            </a:r>
            <a:endParaRPr lang="ru-RU" sz="1400" dirty="0">
              <a:solidFill>
                <a:srgbClr val="6ADAFA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4293095"/>
            <a:ext cx="2304256" cy="148558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i="1" dirty="0">
                <a:solidFill>
                  <a:srgbClr val="002060"/>
                </a:solidFill>
                <a:ea typeface="Calibri"/>
              </a:rPr>
              <a:t>Сюжетно-ролевые игры: «Моя семья», «Зоопарк», «Детский сад»,  «Продуктовый магазин», «Поликлиника».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91880" y="4293095"/>
            <a:ext cx="2736304" cy="223224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Дидактические игры: «Доскажи словечко», «Чьи детки?», «Назови ласково», «Угадай, кем я мечтаю быть», «Что такое хорошо, что такое плохо», «Мое имя» «Кому, что нужно для работы», «Чьи детки»</a:t>
            </a:r>
            <a:endParaRPr lang="ru-RU" sz="14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59624" y="4258483"/>
            <a:ext cx="2016224" cy="152969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i="1" dirty="0" smtClean="0">
                <a:solidFill>
                  <a:srgbClr val="002060"/>
                </a:solidFill>
              </a:rPr>
              <a:t>Познавательные занятия: «Моя семья», «С кем я живу», «Работа моих родителей»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2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38857" y="661492"/>
            <a:ext cx="7017519" cy="1490464"/>
          </a:xfrm>
          <a:prstGeom prst="roundRect">
            <a:avLst/>
          </a:prstGeom>
          <a:solidFill>
            <a:srgbClr val="FBAFF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C00000"/>
                </a:solidFill>
                <a:ea typeface="Calibri"/>
                <a:cs typeface="Times New Roman"/>
              </a:rPr>
              <a:t>Презентационный, </a:t>
            </a:r>
            <a:r>
              <a:rPr lang="ru-RU" sz="1400" b="1" dirty="0">
                <a:solidFill>
                  <a:srgbClr val="C00000"/>
                </a:solidFill>
                <a:ea typeface="Calibri"/>
                <a:cs typeface="Times New Roman"/>
              </a:rPr>
              <a:t>завершающий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Презентация проекта </a:t>
            </a:r>
            <a:r>
              <a:rPr lang="ru-RU" sz="1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«Семья опора счастья»</a:t>
            </a:r>
            <a:endParaRPr lang="ru-RU" sz="1400" b="1" i="1" dirty="0">
              <a:solidFill>
                <a:srgbClr val="002060"/>
              </a:solidFill>
              <a:effectLst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049" y="3614440"/>
            <a:ext cx="70056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3861048"/>
            <a:ext cx="5166320" cy="1027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C00000"/>
                </a:solidFill>
                <a:ea typeface="Calibri"/>
                <a:cs typeface="Times New Roman"/>
              </a:rPr>
              <a:t>Контрольно-рефлексивный</a:t>
            </a:r>
            <a:endParaRPr lang="ru-RU" sz="14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678180">
              <a:spcAft>
                <a:spcPts val="1000"/>
              </a:spcAft>
            </a:pP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Подведение итогов.</a:t>
            </a:r>
            <a:endParaRPr lang="ru-RU" sz="14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678180">
              <a:spcAft>
                <a:spcPts val="1000"/>
              </a:spcAft>
            </a:pP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Анализ результатов и выводы.</a:t>
            </a:r>
            <a:endParaRPr lang="ru-RU" sz="1400" b="1" i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621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34096">
            <a:off x="566439" y="836712"/>
            <a:ext cx="3696410" cy="2772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31749">
            <a:off x="4818248" y="814951"/>
            <a:ext cx="3696410" cy="2772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13268">
            <a:off x="806274" y="3842673"/>
            <a:ext cx="3576397" cy="2682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76164">
            <a:off x="4907260" y="3861048"/>
            <a:ext cx="3576397" cy="2682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16632"/>
            <a:ext cx="7272808" cy="52322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2257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«День семьи «</a:t>
            </a:r>
            <a:endParaRPr lang="ru-RU" sz="2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82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81459" y="1439337"/>
            <a:ext cx="1756346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923445" y="1294948"/>
            <a:ext cx="3101987" cy="2473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4372" y="1614171"/>
            <a:ext cx="3795785" cy="28468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4204622"/>
            <a:ext cx="2880320" cy="227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090" y="4461010"/>
            <a:ext cx="2350980" cy="176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88640"/>
            <a:ext cx="6120680" cy="79208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Участие родителей</a:t>
            </a:r>
            <a:r>
              <a:rPr lang="ru-RU" sz="2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в выставках</a:t>
            </a:r>
            <a:endParaRPr lang="ru-RU" sz="2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76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92016" y="1464173"/>
            <a:ext cx="1756346" cy="1317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9911" y="886028"/>
            <a:ext cx="1855161" cy="2473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6218" y="1726260"/>
            <a:ext cx="3795785" cy="28468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921174" y="4096367"/>
            <a:ext cx="3034680" cy="227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090" y="4461010"/>
            <a:ext cx="2350980" cy="176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88640"/>
            <a:ext cx="6120680" cy="79208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Участие родителей</a:t>
            </a:r>
            <a:r>
              <a:rPr lang="ru-RU" sz="2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в выставках</a:t>
            </a:r>
            <a:endParaRPr lang="ru-RU" sz="2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948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484784"/>
            <a:ext cx="1756345" cy="1317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220717" y="1376045"/>
            <a:ext cx="2473548" cy="1855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6114" y="1614172"/>
            <a:ext cx="3795784" cy="28468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4273739"/>
            <a:ext cx="3034680" cy="227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090" y="4461010"/>
            <a:ext cx="2350980" cy="176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88640"/>
            <a:ext cx="6120680" cy="79208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Стенгазета </a:t>
            </a:r>
            <a:r>
              <a:rPr lang="ru-RU" sz="32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 Дню матери </a:t>
            </a:r>
            <a:endParaRPr lang="ru-RU" sz="2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412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24936" cy="318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effectLst/>
                <a:ea typeface="Calibri"/>
                <a:cs typeface="Times New Roman"/>
              </a:rPr>
              <a:t>      </a:t>
            </a:r>
            <a:r>
              <a:rPr lang="ru-RU" sz="3200" b="1" i="1" dirty="0" smtClean="0">
                <a:solidFill>
                  <a:srgbClr val="FFFF00"/>
                </a:solidFill>
                <a:ea typeface="Calibri"/>
                <a:cs typeface="Times New Roman"/>
              </a:rPr>
              <a:t>Для ребенка семья-это мир, в котором он живет, действует, делает открытия, учится любить, радоваться, сочувствовать.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solidFill>
                  <a:srgbClr val="FFFF00"/>
                </a:solidFill>
                <a:ea typeface="Calibri"/>
                <a:cs typeface="Times New Roman"/>
              </a:rPr>
              <a:t>                     В.А. Сухомлинский.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200" b="1" i="1" dirty="0" smtClean="0">
              <a:solidFill>
                <a:srgbClr val="FFFF00"/>
              </a:solidFill>
              <a:effectLst/>
              <a:ea typeface="Calibri"/>
              <a:cs typeface="Times New Roman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476375" y="3068638"/>
            <a:ext cx="5975350" cy="2952750"/>
            <a:chOff x="930" y="1933"/>
            <a:chExt cx="3764" cy="1860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930" y="1933"/>
              <a:ext cx="3764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930" y="1957"/>
              <a:ext cx="3714" cy="1812"/>
              <a:chOff x="930" y="1957"/>
              <a:chExt cx="3714" cy="1812"/>
            </a:xfrm>
          </p:grpSpPr>
          <p:sp>
            <p:nvSpPr>
              <p:cNvPr id="1140" name="Freeform 5"/>
              <p:cNvSpPr>
                <a:spLocks/>
              </p:cNvSpPr>
              <p:nvPr/>
            </p:nvSpPr>
            <p:spPr bwMode="auto">
              <a:xfrm>
                <a:off x="2089" y="3272"/>
                <a:ext cx="89" cy="69"/>
              </a:xfrm>
              <a:custGeom>
                <a:avLst/>
                <a:gdLst>
                  <a:gd name="T0" fmla="*/ 34 w 89"/>
                  <a:gd name="T1" fmla="*/ 11 h 69"/>
                  <a:gd name="T2" fmla="*/ 82 w 89"/>
                  <a:gd name="T3" fmla="*/ 0 h 69"/>
                  <a:gd name="T4" fmla="*/ 89 w 89"/>
                  <a:gd name="T5" fmla="*/ 28 h 69"/>
                  <a:gd name="T6" fmla="*/ 76 w 89"/>
                  <a:gd name="T7" fmla="*/ 68 h 69"/>
                  <a:gd name="T8" fmla="*/ 0 w 89"/>
                  <a:gd name="T9" fmla="*/ 69 h 69"/>
                  <a:gd name="T10" fmla="*/ 21 w 89"/>
                  <a:gd name="T11" fmla="*/ 37 h 69"/>
                  <a:gd name="T12" fmla="*/ 34 w 89"/>
                  <a:gd name="T13" fmla="*/ 11 h 69"/>
                  <a:gd name="T14" fmla="*/ 34 w 89"/>
                  <a:gd name="T15" fmla="*/ 1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69">
                    <a:moveTo>
                      <a:pt x="34" y="11"/>
                    </a:moveTo>
                    <a:lnTo>
                      <a:pt x="82" y="0"/>
                    </a:lnTo>
                    <a:lnTo>
                      <a:pt x="89" y="28"/>
                    </a:lnTo>
                    <a:lnTo>
                      <a:pt x="76" y="68"/>
                    </a:lnTo>
                    <a:lnTo>
                      <a:pt x="0" y="69"/>
                    </a:lnTo>
                    <a:lnTo>
                      <a:pt x="21" y="37"/>
                    </a:lnTo>
                    <a:lnTo>
                      <a:pt x="34" y="11"/>
                    </a:lnTo>
                    <a:lnTo>
                      <a:pt x="34" y="11"/>
                    </a:lnTo>
                    <a:close/>
                  </a:path>
                </a:pathLst>
              </a:custGeom>
              <a:solidFill>
                <a:srgbClr val="C7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1" name="Freeform 6"/>
              <p:cNvSpPr>
                <a:spLocks/>
              </p:cNvSpPr>
              <p:nvPr/>
            </p:nvSpPr>
            <p:spPr bwMode="auto">
              <a:xfrm>
                <a:off x="930" y="1957"/>
                <a:ext cx="3714" cy="491"/>
              </a:xfrm>
              <a:custGeom>
                <a:avLst/>
                <a:gdLst>
                  <a:gd name="T0" fmla="*/ 3714 w 3714"/>
                  <a:gd name="T1" fmla="*/ 0 h 491"/>
                  <a:gd name="T2" fmla="*/ 0 w 3714"/>
                  <a:gd name="T3" fmla="*/ 4 h 491"/>
                  <a:gd name="T4" fmla="*/ 11 w 3714"/>
                  <a:gd name="T5" fmla="*/ 398 h 491"/>
                  <a:gd name="T6" fmla="*/ 717 w 3714"/>
                  <a:gd name="T7" fmla="*/ 491 h 491"/>
                  <a:gd name="T8" fmla="*/ 3368 w 3714"/>
                  <a:gd name="T9" fmla="*/ 475 h 491"/>
                  <a:gd name="T10" fmla="*/ 3714 w 3714"/>
                  <a:gd name="T11" fmla="*/ 390 h 491"/>
                  <a:gd name="T12" fmla="*/ 3714 w 3714"/>
                  <a:gd name="T13" fmla="*/ 0 h 491"/>
                  <a:gd name="T14" fmla="*/ 3714 w 3714"/>
                  <a:gd name="T1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14" h="491">
                    <a:moveTo>
                      <a:pt x="3714" y="0"/>
                    </a:moveTo>
                    <a:lnTo>
                      <a:pt x="0" y="4"/>
                    </a:lnTo>
                    <a:lnTo>
                      <a:pt x="11" y="398"/>
                    </a:lnTo>
                    <a:lnTo>
                      <a:pt x="717" y="491"/>
                    </a:lnTo>
                    <a:lnTo>
                      <a:pt x="3368" y="475"/>
                    </a:lnTo>
                    <a:lnTo>
                      <a:pt x="3714" y="390"/>
                    </a:lnTo>
                    <a:lnTo>
                      <a:pt x="3714" y="0"/>
                    </a:lnTo>
                    <a:lnTo>
                      <a:pt x="3714" y="0"/>
                    </a:lnTo>
                    <a:close/>
                  </a:path>
                </a:pathLst>
              </a:custGeom>
              <a:solidFill>
                <a:srgbClr val="F2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2" name="Freeform 7"/>
              <p:cNvSpPr>
                <a:spLocks/>
              </p:cNvSpPr>
              <p:nvPr/>
            </p:nvSpPr>
            <p:spPr bwMode="auto">
              <a:xfrm>
                <a:off x="974" y="2086"/>
                <a:ext cx="3630" cy="522"/>
              </a:xfrm>
              <a:custGeom>
                <a:avLst/>
                <a:gdLst>
                  <a:gd name="T0" fmla="*/ 3608 w 3630"/>
                  <a:gd name="T1" fmla="*/ 194 h 522"/>
                  <a:gd name="T2" fmla="*/ 2822 w 3630"/>
                  <a:gd name="T3" fmla="*/ 20 h 522"/>
                  <a:gd name="T4" fmla="*/ 2424 w 3630"/>
                  <a:gd name="T5" fmla="*/ 12 h 522"/>
                  <a:gd name="T6" fmla="*/ 2472 w 3630"/>
                  <a:gd name="T7" fmla="*/ 71 h 522"/>
                  <a:gd name="T8" fmla="*/ 2035 w 3630"/>
                  <a:gd name="T9" fmla="*/ 78 h 522"/>
                  <a:gd name="T10" fmla="*/ 1637 w 3630"/>
                  <a:gd name="T11" fmla="*/ 74 h 522"/>
                  <a:gd name="T12" fmla="*/ 1704 w 3630"/>
                  <a:gd name="T13" fmla="*/ 117 h 522"/>
                  <a:gd name="T14" fmla="*/ 1077 w 3630"/>
                  <a:gd name="T15" fmla="*/ 0 h 522"/>
                  <a:gd name="T16" fmla="*/ 419 w 3630"/>
                  <a:gd name="T17" fmla="*/ 30 h 522"/>
                  <a:gd name="T18" fmla="*/ 621 w 3630"/>
                  <a:gd name="T19" fmla="*/ 106 h 522"/>
                  <a:gd name="T20" fmla="*/ 594 w 3630"/>
                  <a:gd name="T21" fmla="*/ 182 h 522"/>
                  <a:gd name="T22" fmla="*/ 190 w 3630"/>
                  <a:gd name="T23" fmla="*/ 187 h 522"/>
                  <a:gd name="T24" fmla="*/ 370 w 3630"/>
                  <a:gd name="T25" fmla="*/ 233 h 522"/>
                  <a:gd name="T26" fmla="*/ 0 w 3630"/>
                  <a:gd name="T27" fmla="*/ 241 h 522"/>
                  <a:gd name="T28" fmla="*/ 95 w 3630"/>
                  <a:gd name="T29" fmla="*/ 471 h 522"/>
                  <a:gd name="T30" fmla="*/ 737 w 3630"/>
                  <a:gd name="T31" fmla="*/ 522 h 522"/>
                  <a:gd name="T32" fmla="*/ 2565 w 3630"/>
                  <a:gd name="T33" fmla="*/ 491 h 522"/>
                  <a:gd name="T34" fmla="*/ 3630 w 3630"/>
                  <a:gd name="T35" fmla="*/ 346 h 522"/>
                  <a:gd name="T36" fmla="*/ 3608 w 3630"/>
                  <a:gd name="T37" fmla="*/ 194 h 522"/>
                  <a:gd name="T38" fmla="*/ 3608 w 3630"/>
                  <a:gd name="T39" fmla="*/ 194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30" h="522">
                    <a:moveTo>
                      <a:pt x="3608" y="194"/>
                    </a:moveTo>
                    <a:lnTo>
                      <a:pt x="2822" y="20"/>
                    </a:lnTo>
                    <a:lnTo>
                      <a:pt x="2424" y="12"/>
                    </a:lnTo>
                    <a:lnTo>
                      <a:pt x="2472" y="71"/>
                    </a:lnTo>
                    <a:lnTo>
                      <a:pt x="2035" y="78"/>
                    </a:lnTo>
                    <a:lnTo>
                      <a:pt x="1637" y="74"/>
                    </a:lnTo>
                    <a:lnTo>
                      <a:pt x="1704" y="117"/>
                    </a:lnTo>
                    <a:lnTo>
                      <a:pt x="1077" y="0"/>
                    </a:lnTo>
                    <a:lnTo>
                      <a:pt x="419" y="30"/>
                    </a:lnTo>
                    <a:lnTo>
                      <a:pt x="621" y="106"/>
                    </a:lnTo>
                    <a:lnTo>
                      <a:pt x="594" y="182"/>
                    </a:lnTo>
                    <a:lnTo>
                      <a:pt x="190" y="187"/>
                    </a:lnTo>
                    <a:lnTo>
                      <a:pt x="370" y="233"/>
                    </a:lnTo>
                    <a:lnTo>
                      <a:pt x="0" y="241"/>
                    </a:lnTo>
                    <a:lnTo>
                      <a:pt x="95" y="471"/>
                    </a:lnTo>
                    <a:lnTo>
                      <a:pt x="737" y="522"/>
                    </a:lnTo>
                    <a:lnTo>
                      <a:pt x="2565" y="491"/>
                    </a:lnTo>
                    <a:lnTo>
                      <a:pt x="3630" y="346"/>
                    </a:lnTo>
                    <a:lnTo>
                      <a:pt x="3608" y="194"/>
                    </a:lnTo>
                    <a:lnTo>
                      <a:pt x="3608" y="194"/>
                    </a:lnTo>
                    <a:close/>
                  </a:path>
                </a:pathLst>
              </a:custGeom>
              <a:solidFill>
                <a:srgbClr val="FF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3" name="Freeform 8"/>
              <p:cNvSpPr>
                <a:spLocks/>
              </p:cNvSpPr>
              <p:nvPr/>
            </p:nvSpPr>
            <p:spPr bwMode="auto">
              <a:xfrm>
                <a:off x="4181" y="2358"/>
                <a:ext cx="185" cy="100"/>
              </a:xfrm>
              <a:custGeom>
                <a:avLst/>
                <a:gdLst>
                  <a:gd name="T0" fmla="*/ 185 w 185"/>
                  <a:gd name="T1" fmla="*/ 0 h 100"/>
                  <a:gd name="T2" fmla="*/ 0 w 185"/>
                  <a:gd name="T3" fmla="*/ 38 h 100"/>
                  <a:gd name="T4" fmla="*/ 4 w 185"/>
                  <a:gd name="T5" fmla="*/ 100 h 100"/>
                  <a:gd name="T6" fmla="*/ 145 w 185"/>
                  <a:gd name="T7" fmla="*/ 89 h 100"/>
                  <a:gd name="T8" fmla="*/ 185 w 185"/>
                  <a:gd name="T9" fmla="*/ 49 h 100"/>
                  <a:gd name="T10" fmla="*/ 185 w 185"/>
                  <a:gd name="T11" fmla="*/ 0 h 100"/>
                  <a:gd name="T12" fmla="*/ 185 w 185"/>
                  <a:gd name="T1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100">
                    <a:moveTo>
                      <a:pt x="185" y="0"/>
                    </a:moveTo>
                    <a:lnTo>
                      <a:pt x="0" y="38"/>
                    </a:lnTo>
                    <a:lnTo>
                      <a:pt x="4" y="100"/>
                    </a:lnTo>
                    <a:lnTo>
                      <a:pt x="145" y="89"/>
                    </a:lnTo>
                    <a:lnTo>
                      <a:pt x="185" y="49"/>
                    </a:lnTo>
                    <a:lnTo>
                      <a:pt x="185" y="0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667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4" name="Freeform 9"/>
              <p:cNvSpPr>
                <a:spLocks/>
              </p:cNvSpPr>
              <p:nvPr/>
            </p:nvSpPr>
            <p:spPr bwMode="auto">
              <a:xfrm>
                <a:off x="2582" y="2240"/>
                <a:ext cx="343" cy="79"/>
              </a:xfrm>
              <a:custGeom>
                <a:avLst/>
                <a:gdLst>
                  <a:gd name="T0" fmla="*/ 282 w 343"/>
                  <a:gd name="T1" fmla="*/ 13 h 79"/>
                  <a:gd name="T2" fmla="*/ 330 w 343"/>
                  <a:gd name="T3" fmla="*/ 21 h 79"/>
                  <a:gd name="T4" fmla="*/ 340 w 343"/>
                  <a:gd name="T5" fmla="*/ 40 h 79"/>
                  <a:gd name="T6" fmla="*/ 343 w 343"/>
                  <a:gd name="T7" fmla="*/ 65 h 79"/>
                  <a:gd name="T8" fmla="*/ 206 w 343"/>
                  <a:gd name="T9" fmla="*/ 79 h 79"/>
                  <a:gd name="T10" fmla="*/ 101 w 343"/>
                  <a:gd name="T11" fmla="*/ 76 h 79"/>
                  <a:gd name="T12" fmla="*/ 19 w 343"/>
                  <a:gd name="T13" fmla="*/ 56 h 79"/>
                  <a:gd name="T14" fmla="*/ 0 w 343"/>
                  <a:gd name="T15" fmla="*/ 26 h 79"/>
                  <a:gd name="T16" fmla="*/ 136 w 343"/>
                  <a:gd name="T17" fmla="*/ 0 h 79"/>
                  <a:gd name="T18" fmla="*/ 282 w 343"/>
                  <a:gd name="T19" fmla="*/ 13 h 79"/>
                  <a:gd name="T20" fmla="*/ 282 w 343"/>
                  <a:gd name="T21" fmla="*/ 1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3" h="79">
                    <a:moveTo>
                      <a:pt x="282" y="13"/>
                    </a:moveTo>
                    <a:lnTo>
                      <a:pt x="330" y="21"/>
                    </a:lnTo>
                    <a:lnTo>
                      <a:pt x="340" y="40"/>
                    </a:lnTo>
                    <a:lnTo>
                      <a:pt x="343" y="65"/>
                    </a:lnTo>
                    <a:lnTo>
                      <a:pt x="206" y="79"/>
                    </a:lnTo>
                    <a:lnTo>
                      <a:pt x="101" y="76"/>
                    </a:lnTo>
                    <a:lnTo>
                      <a:pt x="19" y="56"/>
                    </a:lnTo>
                    <a:lnTo>
                      <a:pt x="0" y="26"/>
                    </a:lnTo>
                    <a:lnTo>
                      <a:pt x="136" y="0"/>
                    </a:lnTo>
                    <a:lnTo>
                      <a:pt x="282" y="13"/>
                    </a:lnTo>
                    <a:lnTo>
                      <a:pt x="282" y="13"/>
                    </a:lnTo>
                    <a:close/>
                  </a:path>
                </a:pathLst>
              </a:custGeom>
              <a:solidFill>
                <a:srgbClr val="786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5" name="Freeform 10"/>
              <p:cNvSpPr>
                <a:spLocks/>
              </p:cNvSpPr>
              <p:nvPr/>
            </p:nvSpPr>
            <p:spPr bwMode="auto">
              <a:xfrm>
                <a:off x="2390" y="2245"/>
                <a:ext cx="59" cy="63"/>
              </a:xfrm>
              <a:custGeom>
                <a:avLst/>
                <a:gdLst>
                  <a:gd name="T0" fmla="*/ 59 w 59"/>
                  <a:gd name="T1" fmla="*/ 0 h 63"/>
                  <a:gd name="T2" fmla="*/ 19 w 59"/>
                  <a:gd name="T3" fmla="*/ 0 h 63"/>
                  <a:gd name="T4" fmla="*/ 11 w 59"/>
                  <a:gd name="T5" fmla="*/ 31 h 63"/>
                  <a:gd name="T6" fmla="*/ 0 w 59"/>
                  <a:gd name="T7" fmla="*/ 59 h 63"/>
                  <a:gd name="T8" fmla="*/ 32 w 59"/>
                  <a:gd name="T9" fmla="*/ 63 h 63"/>
                  <a:gd name="T10" fmla="*/ 53 w 59"/>
                  <a:gd name="T11" fmla="*/ 50 h 63"/>
                  <a:gd name="T12" fmla="*/ 59 w 59"/>
                  <a:gd name="T13" fmla="*/ 0 h 63"/>
                  <a:gd name="T14" fmla="*/ 59 w 59"/>
                  <a:gd name="T1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63">
                    <a:moveTo>
                      <a:pt x="59" y="0"/>
                    </a:moveTo>
                    <a:lnTo>
                      <a:pt x="19" y="0"/>
                    </a:lnTo>
                    <a:lnTo>
                      <a:pt x="11" y="31"/>
                    </a:lnTo>
                    <a:lnTo>
                      <a:pt x="0" y="59"/>
                    </a:lnTo>
                    <a:lnTo>
                      <a:pt x="32" y="63"/>
                    </a:lnTo>
                    <a:lnTo>
                      <a:pt x="53" y="50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C4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6" name="Freeform 11"/>
              <p:cNvSpPr>
                <a:spLocks/>
              </p:cNvSpPr>
              <p:nvPr/>
            </p:nvSpPr>
            <p:spPr bwMode="auto">
              <a:xfrm>
                <a:off x="1586" y="2545"/>
                <a:ext cx="186" cy="76"/>
              </a:xfrm>
              <a:custGeom>
                <a:avLst/>
                <a:gdLst>
                  <a:gd name="T0" fmla="*/ 167 w 186"/>
                  <a:gd name="T1" fmla="*/ 0 h 76"/>
                  <a:gd name="T2" fmla="*/ 106 w 186"/>
                  <a:gd name="T3" fmla="*/ 26 h 76"/>
                  <a:gd name="T4" fmla="*/ 13 w 186"/>
                  <a:gd name="T5" fmla="*/ 37 h 76"/>
                  <a:gd name="T6" fmla="*/ 0 w 186"/>
                  <a:gd name="T7" fmla="*/ 67 h 76"/>
                  <a:gd name="T8" fmla="*/ 72 w 186"/>
                  <a:gd name="T9" fmla="*/ 76 h 76"/>
                  <a:gd name="T10" fmla="*/ 186 w 186"/>
                  <a:gd name="T11" fmla="*/ 72 h 76"/>
                  <a:gd name="T12" fmla="*/ 186 w 186"/>
                  <a:gd name="T13" fmla="*/ 32 h 76"/>
                  <a:gd name="T14" fmla="*/ 167 w 186"/>
                  <a:gd name="T15" fmla="*/ 0 h 76"/>
                  <a:gd name="T16" fmla="*/ 167 w 186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6" h="76">
                    <a:moveTo>
                      <a:pt x="167" y="0"/>
                    </a:moveTo>
                    <a:lnTo>
                      <a:pt x="106" y="26"/>
                    </a:lnTo>
                    <a:lnTo>
                      <a:pt x="13" y="37"/>
                    </a:lnTo>
                    <a:lnTo>
                      <a:pt x="0" y="67"/>
                    </a:lnTo>
                    <a:lnTo>
                      <a:pt x="72" y="76"/>
                    </a:lnTo>
                    <a:lnTo>
                      <a:pt x="186" y="72"/>
                    </a:lnTo>
                    <a:lnTo>
                      <a:pt x="186" y="32"/>
                    </a:lnTo>
                    <a:lnTo>
                      <a:pt x="167" y="0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786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7" name="Freeform 12"/>
              <p:cNvSpPr>
                <a:spLocks/>
              </p:cNvSpPr>
              <p:nvPr/>
            </p:nvSpPr>
            <p:spPr bwMode="auto">
              <a:xfrm>
                <a:off x="1182" y="2729"/>
                <a:ext cx="438" cy="43"/>
              </a:xfrm>
              <a:custGeom>
                <a:avLst/>
                <a:gdLst>
                  <a:gd name="T0" fmla="*/ 436 w 438"/>
                  <a:gd name="T1" fmla="*/ 42 h 43"/>
                  <a:gd name="T2" fmla="*/ 261 w 438"/>
                  <a:gd name="T3" fmla="*/ 43 h 43"/>
                  <a:gd name="T4" fmla="*/ 64 w 438"/>
                  <a:gd name="T5" fmla="*/ 42 h 43"/>
                  <a:gd name="T6" fmla="*/ 0 w 438"/>
                  <a:gd name="T7" fmla="*/ 33 h 43"/>
                  <a:gd name="T8" fmla="*/ 43 w 438"/>
                  <a:gd name="T9" fmla="*/ 0 h 43"/>
                  <a:gd name="T10" fmla="*/ 308 w 438"/>
                  <a:gd name="T11" fmla="*/ 6 h 43"/>
                  <a:gd name="T12" fmla="*/ 428 w 438"/>
                  <a:gd name="T13" fmla="*/ 13 h 43"/>
                  <a:gd name="T14" fmla="*/ 438 w 438"/>
                  <a:gd name="T15" fmla="*/ 34 h 43"/>
                  <a:gd name="T16" fmla="*/ 436 w 438"/>
                  <a:gd name="T17" fmla="*/ 42 h 43"/>
                  <a:gd name="T18" fmla="*/ 436 w 438"/>
                  <a:gd name="T19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8" h="43">
                    <a:moveTo>
                      <a:pt x="436" y="42"/>
                    </a:moveTo>
                    <a:lnTo>
                      <a:pt x="261" y="43"/>
                    </a:lnTo>
                    <a:lnTo>
                      <a:pt x="64" y="42"/>
                    </a:lnTo>
                    <a:lnTo>
                      <a:pt x="0" y="33"/>
                    </a:lnTo>
                    <a:lnTo>
                      <a:pt x="43" y="0"/>
                    </a:lnTo>
                    <a:lnTo>
                      <a:pt x="308" y="6"/>
                    </a:lnTo>
                    <a:lnTo>
                      <a:pt x="428" y="13"/>
                    </a:lnTo>
                    <a:lnTo>
                      <a:pt x="438" y="34"/>
                    </a:lnTo>
                    <a:lnTo>
                      <a:pt x="436" y="42"/>
                    </a:lnTo>
                    <a:lnTo>
                      <a:pt x="436" y="42"/>
                    </a:lnTo>
                    <a:close/>
                  </a:path>
                </a:pathLst>
              </a:custGeom>
              <a:solidFill>
                <a:srgbClr val="BDC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8" name="Freeform 13"/>
              <p:cNvSpPr>
                <a:spLocks/>
              </p:cNvSpPr>
              <p:nvPr/>
            </p:nvSpPr>
            <p:spPr bwMode="auto">
              <a:xfrm>
                <a:off x="1187" y="2715"/>
                <a:ext cx="475" cy="49"/>
              </a:xfrm>
              <a:custGeom>
                <a:avLst/>
                <a:gdLst>
                  <a:gd name="T0" fmla="*/ 408 w 475"/>
                  <a:gd name="T1" fmla="*/ 42 h 49"/>
                  <a:gd name="T2" fmla="*/ 347 w 475"/>
                  <a:gd name="T3" fmla="*/ 31 h 49"/>
                  <a:gd name="T4" fmla="*/ 227 w 475"/>
                  <a:gd name="T5" fmla="*/ 36 h 49"/>
                  <a:gd name="T6" fmla="*/ 166 w 475"/>
                  <a:gd name="T7" fmla="*/ 36 h 49"/>
                  <a:gd name="T8" fmla="*/ 44 w 475"/>
                  <a:gd name="T9" fmla="*/ 37 h 49"/>
                  <a:gd name="T10" fmla="*/ 0 w 475"/>
                  <a:gd name="T11" fmla="*/ 33 h 49"/>
                  <a:gd name="T12" fmla="*/ 54 w 475"/>
                  <a:gd name="T13" fmla="*/ 3 h 49"/>
                  <a:gd name="T14" fmla="*/ 269 w 475"/>
                  <a:gd name="T15" fmla="*/ 0 h 49"/>
                  <a:gd name="T16" fmla="*/ 376 w 475"/>
                  <a:gd name="T17" fmla="*/ 3 h 49"/>
                  <a:gd name="T18" fmla="*/ 456 w 475"/>
                  <a:gd name="T19" fmla="*/ 21 h 49"/>
                  <a:gd name="T20" fmla="*/ 475 w 475"/>
                  <a:gd name="T21" fmla="*/ 28 h 49"/>
                  <a:gd name="T22" fmla="*/ 458 w 475"/>
                  <a:gd name="T23" fmla="*/ 49 h 49"/>
                  <a:gd name="T24" fmla="*/ 408 w 475"/>
                  <a:gd name="T25" fmla="*/ 42 h 49"/>
                  <a:gd name="T26" fmla="*/ 408 w 475"/>
                  <a:gd name="T27" fmla="*/ 4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5" h="49">
                    <a:moveTo>
                      <a:pt x="408" y="42"/>
                    </a:moveTo>
                    <a:lnTo>
                      <a:pt x="347" y="31"/>
                    </a:lnTo>
                    <a:lnTo>
                      <a:pt x="227" y="36"/>
                    </a:lnTo>
                    <a:lnTo>
                      <a:pt x="166" y="36"/>
                    </a:lnTo>
                    <a:lnTo>
                      <a:pt x="44" y="37"/>
                    </a:lnTo>
                    <a:lnTo>
                      <a:pt x="0" y="33"/>
                    </a:lnTo>
                    <a:lnTo>
                      <a:pt x="54" y="3"/>
                    </a:lnTo>
                    <a:lnTo>
                      <a:pt x="269" y="0"/>
                    </a:lnTo>
                    <a:lnTo>
                      <a:pt x="376" y="3"/>
                    </a:lnTo>
                    <a:lnTo>
                      <a:pt x="456" y="21"/>
                    </a:lnTo>
                    <a:lnTo>
                      <a:pt x="475" y="28"/>
                    </a:lnTo>
                    <a:lnTo>
                      <a:pt x="458" y="49"/>
                    </a:lnTo>
                    <a:lnTo>
                      <a:pt x="408" y="42"/>
                    </a:lnTo>
                    <a:lnTo>
                      <a:pt x="408" y="42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9" name="Freeform 14"/>
              <p:cNvSpPr>
                <a:spLocks/>
              </p:cNvSpPr>
              <p:nvPr/>
            </p:nvSpPr>
            <p:spPr bwMode="auto">
              <a:xfrm>
                <a:off x="1652" y="2672"/>
                <a:ext cx="168" cy="41"/>
              </a:xfrm>
              <a:custGeom>
                <a:avLst/>
                <a:gdLst>
                  <a:gd name="T0" fmla="*/ 168 w 168"/>
                  <a:gd name="T1" fmla="*/ 0 h 41"/>
                  <a:gd name="T2" fmla="*/ 0 w 168"/>
                  <a:gd name="T3" fmla="*/ 1 h 41"/>
                  <a:gd name="T4" fmla="*/ 10 w 168"/>
                  <a:gd name="T5" fmla="*/ 39 h 41"/>
                  <a:gd name="T6" fmla="*/ 101 w 168"/>
                  <a:gd name="T7" fmla="*/ 41 h 41"/>
                  <a:gd name="T8" fmla="*/ 153 w 168"/>
                  <a:gd name="T9" fmla="*/ 1 h 41"/>
                  <a:gd name="T10" fmla="*/ 168 w 168"/>
                  <a:gd name="T11" fmla="*/ 0 h 41"/>
                  <a:gd name="T12" fmla="*/ 168 w 168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" h="41">
                    <a:moveTo>
                      <a:pt x="168" y="0"/>
                    </a:moveTo>
                    <a:lnTo>
                      <a:pt x="0" y="1"/>
                    </a:lnTo>
                    <a:lnTo>
                      <a:pt x="10" y="39"/>
                    </a:lnTo>
                    <a:lnTo>
                      <a:pt x="101" y="41"/>
                    </a:lnTo>
                    <a:lnTo>
                      <a:pt x="153" y="1"/>
                    </a:lnTo>
                    <a:lnTo>
                      <a:pt x="168" y="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BFA8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0" name="Freeform 15"/>
              <p:cNvSpPr>
                <a:spLocks/>
              </p:cNvSpPr>
              <p:nvPr/>
            </p:nvSpPr>
            <p:spPr bwMode="auto">
              <a:xfrm>
                <a:off x="1679" y="2667"/>
                <a:ext cx="143" cy="13"/>
              </a:xfrm>
              <a:custGeom>
                <a:avLst/>
                <a:gdLst>
                  <a:gd name="T0" fmla="*/ 143 w 143"/>
                  <a:gd name="T1" fmla="*/ 1 h 13"/>
                  <a:gd name="T2" fmla="*/ 101 w 143"/>
                  <a:gd name="T3" fmla="*/ 13 h 13"/>
                  <a:gd name="T4" fmla="*/ 11 w 143"/>
                  <a:gd name="T5" fmla="*/ 13 h 13"/>
                  <a:gd name="T6" fmla="*/ 0 w 143"/>
                  <a:gd name="T7" fmla="*/ 3 h 13"/>
                  <a:gd name="T8" fmla="*/ 114 w 143"/>
                  <a:gd name="T9" fmla="*/ 0 h 13"/>
                  <a:gd name="T10" fmla="*/ 143 w 143"/>
                  <a:gd name="T11" fmla="*/ 1 h 13"/>
                  <a:gd name="T12" fmla="*/ 143 w 143"/>
                  <a:gd name="T1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13">
                    <a:moveTo>
                      <a:pt x="143" y="1"/>
                    </a:moveTo>
                    <a:lnTo>
                      <a:pt x="101" y="13"/>
                    </a:lnTo>
                    <a:lnTo>
                      <a:pt x="11" y="13"/>
                    </a:lnTo>
                    <a:lnTo>
                      <a:pt x="0" y="3"/>
                    </a:lnTo>
                    <a:lnTo>
                      <a:pt x="114" y="0"/>
                    </a:lnTo>
                    <a:lnTo>
                      <a:pt x="143" y="1"/>
                    </a:lnTo>
                    <a:lnTo>
                      <a:pt x="143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1" name="Freeform 16"/>
              <p:cNvSpPr>
                <a:spLocks/>
              </p:cNvSpPr>
              <p:nvPr/>
            </p:nvSpPr>
            <p:spPr bwMode="auto">
              <a:xfrm>
                <a:off x="938" y="2263"/>
                <a:ext cx="503" cy="377"/>
              </a:xfrm>
              <a:custGeom>
                <a:avLst/>
                <a:gdLst>
                  <a:gd name="T0" fmla="*/ 7 w 503"/>
                  <a:gd name="T1" fmla="*/ 37 h 377"/>
                  <a:gd name="T2" fmla="*/ 34 w 503"/>
                  <a:gd name="T3" fmla="*/ 0 h 377"/>
                  <a:gd name="T4" fmla="*/ 101 w 503"/>
                  <a:gd name="T5" fmla="*/ 13 h 377"/>
                  <a:gd name="T6" fmla="*/ 139 w 503"/>
                  <a:gd name="T7" fmla="*/ 27 h 377"/>
                  <a:gd name="T8" fmla="*/ 162 w 503"/>
                  <a:gd name="T9" fmla="*/ 56 h 377"/>
                  <a:gd name="T10" fmla="*/ 173 w 503"/>
                  <a:gd name="T11" fmla="*/ 88 h 377"/>
                  <a:gd name="T12" fmla="*/ 188 w 503"/>
                  <a:gd name="T13" fmla="*/ 106 h 377"/>
                  <a:gd name="T14" fmla="*/ 282 w 503"/>
                  <a:gd name="T15" fmla="*/ 111 h 377"/>
                  <a:gd name="T16" fmla="*/ 348 w 503"/>
                  <a:gd name="T17" fmla="*/ 100 h 377"/>
                  <a:gd name="T18" fmla="*/ 400 w 503"/>
                  <a:gd name="T19" fmla="*/ 112 h 377"/>
                  <a:gd name="T20" fmla="*/ 428 w 503"/>
                  <a:gd name="T21" fmla="*/ 151 h 377"/>
                  <a:gd name="T22" fmla="*/ 421 w 503"/>
                  <a:gd name="T23" fmla="*/ 171 h 377"/>
                  <a:gd name="T24" fmla="*/ 470 w 503"/>
                  <a:gd name="T25" fmla="*/ 186 h 377"/>
                  <a:gd name="T26" fmla="*/ 503 w 503"/>
                  <a:gd name="T27" fmla="*/ 242 h 377"/>
                  <a:gd name="T28" fmla="*/ 375 w 503"/>
                  <a:gd name="T29" fmla="*/ 296 h 377"/>
                  <a:gd name="T30" fmla="*/ 213 w 503"/>
                  <a:gd name="T31" fmla="*/ 294 h 377"/>
                  <a:gd name="T32" fmla="*/ 85 w 503"/>
                  <a:gd name="T33" fmla="*/ 267 h 377"/>
                  <a:gd name="T34" fmla="*/ 19 w 503"/>
                  <a:gd name="T35" fmla="*/ 235 h 377"/>
                  <a:gd name="T36" fmla="*/ 15 w 503"/>
                  <a:gd name="T37" fmla="*/ 377 h 377"/>
                  <a:gd name="T38" fmla="*/ 0 w 503"/>
                  <a:gd name="T39" fmla="*/ 103 h 377"/>
                  <a:gd name="T40" fmla="*/ 7 w 503"/>
                  <a:gd name="T41" fmla="*/ 37 h 377"/>
                  <a:gd name="T42" fmla="*/ 7 w 503"/>
                  <a:gd name="T43" fmla="*/ 3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03" h="377">
                    <a:moveTo>
                      <a:pt x="7" y="37"/>
                    </a:moveTo>
                    <a:lnTo>
                      <a:pt x="34" y="0"/>
                    </a:lnTo>
                    <a:lnTo>
                      <a:pt x="101" y="13"/>
                    </a:lnTo>
                    <a:lnTo>
                      <a:pt x="139" y="27"/>
                    </a:lnTo>
                    <a:lnTo>
                      <a:pt x="162" y="56"/>
                    </a:lnTo>
                    <a:lnTo>
                      <a:pt x="173" y="88"/>
                    </a:lnTo>
                    <a:lnTo>
                      <a:pt x="188" y="106"/>
                    </a:lnTo>
                    <a:lnTo>
                      <a:pt x="282" y="111"/>
                    </a:lnTo>
                    <a:lnTo>
                      <a:pt x="348" y="100"/>
                    </a:lnTo>
                    <a:lnTo>
                      <a:pt x="400" y="112"/>
                    </a:lnTo>
                    <a:lnTo>
                      <a:pt x="428" y="151"/>
                    </a:lnTo>
                    <a:lnTo>
                      <a:pt x="421" y="171"/>
                    </a:lnTo>
                    <a:lnTo>
                      <a:pt x="470" y="186"/>
                    </a:lnTo>
                    <a:lnTo>
                      <a:pt x="503" y="242"/>
                    </a:lnTo>
                    <a:lnTo>
                      <a:pt x="375" y="296"/>
                    </a:lnTo>
                    <a:lnTo>
                      <a:pt x="213" y="294"/>
                    </a:lnTo>
                    <a:lnTo>
                      <a:pt x="85" y="267"/>
                    </a:lnTo>
                    <a:lnTo>
                      <a:pt x="19" y="235"/>
                    </a:lnTo>
                    <a:lnTo>
                      <a:pt x="15" y="377"/>
                    </a:lnTo>
                    <a:lnTo>
                      <a:pt x="0" y="103"/>
                    </a:lnTo>
                    <a:lnTo>
                      <a:pt x="7" y="37"/>
                    </a:lnTo>
                    <a:lnTo>
                      <a:pt x="7" y="37"/>
                    </a:lnTo>
                    <a:close/>
                  </a:path>
                </a:pathLst>
              </a:custGeom>
              <a:solidFill>
                <a:srgbClr val="A69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2" name="Freeform 17"/>
              <p:cNvSpPr>
                <a:spLocks/>
              </p:cNvSpPr>
              <p:nvPr/>
            </p:nvSpPr>
            <p:spPr bwMode="auto">
              <a:xfrm>
                <a:off x="1214" y="2378"/>
                <a:ext cx="145" cy="119"/>
              </a:xfrm>
              <a:custGeom>
                <a:avLst/>
                <a:gdLst>
                  <a:gd name="T0" fmla="*/ 27 w 145"/>
                  <a:gd name="T1" fmla="*/ 65 h 119"/>
                  <a:gd name="T2" fmla="*/ 36 w 145"/>
                  <a:gd name="T3" fmla="*/ 52 h 119"/>
                  <a:gd name="T4" fmla="*/ 61 w 145"/>
                  <a:gd name="T5" fmla="*/ 46 h 119"/>
                  <a:gd name="T6" fmla="*/ 67 w 145"/>
                  <a:gd name="T7" fmla="*/ 36 h 119"/>
                  <a:gd name="T8" fmla="*/ 63 w 145"/>
                  <a:gd name="T9" fmla="*/ 28 h 119"/>
                  <a:gd name="T10" fmla="*/ 48 w 145"/>
                  <a:gd name="T11" fmla="*/ 23 h 119"/>
                  <a:gd name="T12" fmla="*/ 38 w 145"/>
                  <a:gd name="T13" fmla="*/ 30 h 119"/>
                  <a:gd name="T14" fmla="*/ 13 w 145"/>
                  <a:gd name="T15" fmla="*/ 25 h 119"/>
                  <a:gd name="T16" fmla="*/ 46 w 145"/>
                  <a:gd name="T17" fmla="*/ 6 h 119"/>
                  <a:gd name="T18" fmla="*/ 93 w 145"/>
                  <a:gd name="T19" fmla="*/ 11 h 119"/>
                  <a:gd name="T20" fmla="*/ 93 w 145"/>
                  <a:gd name="T21" fmla="*/ 29 h 119"/>
                  <a:gd name="T22" fmla="*/ 112 w 145"/>
                  <a:gd name="T23" fmla="*/ 26 h 119"/>
                  <a:gd name="T24" fmla="*/ 109 w 145"/>
                  <a:gd name="T25" fmla="*/ 13 h 119"/>
                  <a:gd name="T26" fmla="*/ 91 w 145"/>
                  <a:gd name="T27" fmla="*/ 0 h 119"/>
                  <a:gd name="T28" fmla="*/ 120 w 145"/>
                  <a:gd name="T29" fmla="*/ 0 h 119"/>
                  <a:gd name="T30" fmla="*/ 139 w 145"/>
                  <a:gd name="T31" fmla="*/ 24 h 119"/>
                  <a:gd name="T32" fmla="*/ 133 w 145"/>
                  <a:gd name="T33" fmla="*/ 39 h 119"/>
                  <a:gd name="T34" fmla="*/ 105 w 145"/>
                  <a:gd name="T35" fmla="*/ 51 h 119"/>
                  <a:gd name="T36" fmla="*/ 76 w 145"/>
                  <a:gd name="T37" fmla="*/ 51 h 119"/>
                  <a:gd name="T38" fmla="*/ 74 w 145"/>
                  <a:gd name="T39" fmla="*/ 71 h 119"/>
                  <a:gd name="T40" fmla="*/ 91 w 145"/>
                  <a:gd name="T41" fmla="*/ 71 h 119"/>
                  <a:gd name="T42" fmla="*/ 109 w 145"/>
                  <a:gd name="T43" fmla="*/ 64 h 119"/>
                  <a:gd name="T44" fmla="*/ 145 w 145"/>
                  <a:gd name="T45" fmla="*/ 87 h 119"/>
                  <a:gd name="T46" fmla="*/ 61 w 145"/>
                  <a:gd name="T47" fmla="*/ 119 h 119"/>
                  <a:gd name="T48" fmla="*/ 0 w 145"/>
                  <a:gd name="T49" fmla="*/ 96 h 119"/>
                  <a:gd name="T50" fmla="*/ 27 w 145"/>
                  <a:gd name="T51" fmla="*/ 65 h 119"/>
                  <a:gd name="T52" fmla="*/ 27 w 145"/>
                  <a:gd name="T53" fmla="*/ 6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5" h="119">
                    <a:moveTo>
                      <a:pt x="27" y="65"/>
                    </a:moveTo>
                    <a:lnTo>
                      <a:pt x="36" y="52"/>
                    </a:lnTo>
                    <a:lnTo>
                      <a:pt x="61" y="46"/>
                    </a:lnTo>
                    <a:lnTo>
                      <a:pt x="67" y="36"/>
                    </a:lnTo>
                    <a:lnTo>
                      <a:pt x="63" y="28"/>
                    </a:lnTo>
                    <a:lnTo>
                      <a:pt x="48" y="23"/>
                    </a:lnTo>
                    <a:lnTo>
                      <a:pt x="38" y="30"/>
                    </a:lnTo>
                    <a:lnTo>
                      <a:pt x="13" y="25"/>
                    </a:lnTo>
                    <a:lnTo>
                      <a:pt x="46" y="6"/>
                    </a:lnTo>
                    <a:lnTo>
                      <a:pt x="93" y="11"/>
                    </a:lnTo>
                    <a:lnTo>
                      <a:pt x="93" y="29"/>
                    </a:lnTo>
                    <a:lnTo>
                      <a:pt x="112" y="26"/>
                    </a:lnTo>
                    <a:lnTo>
                      <a:pt x="109" y="13"/>
                    </a:lnTo>
                    <a:lnTo>
                      <a:pt x="91" y="0"/>
                    </a:lnTo>
                    <a:lnTo>
                      <a:pt x="120" y="0"/>
                    </a:lnTo>
                    <a:lnTo>
                      <a:pt x="139" y="24"/>
                    </a:lnTo>
                    <a:lnTo>
                      <a:pt x="133" y="39"/>
                    </a:lnTo>
                    <a:lnTo>
                      <a:pt x="105" y="51"/>
                    </a:lnTo>
                    <a:lnTo>
                      <a:pt x="76" y="51"/>
                    </a:lnTo>
                    <a:lnTo>
                      <a:pt x="74" y="71"/>
                    </a:lnTo>
                    <a:lnTo>
                      <a:pt x="91" y="71"/>
                    </a:lnTo>
                    <a:lnTo>
                      <a:pt x="109" y="64"/>
                    </a:lnTo>
                    <a:lnTo>
                      <a:pt x="145" y="87"/>
                    </a:lnTo>
                    <a:lnTo>
                      <a:pt x="61" y="119"/>
                    </a:lnTo>
                    <a:lnTo>
                      <a:pt x="0" y="96"/>
                    </a:lnTo>
                    <a:lnTo>
                      <a:pt x="27" y="65"/>
                    </a:lnTo>
                    <a:lnTo>
                      <a:pt x="27" y="65"/>
                    </a:lnTo>
                    <a:close/>
                  </a:path>
                </a:pathLst>
              </a:custGeom>
              <a:solidFill>
                <a:srgbClr val="8575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3" name="Freeform 18"/>
              <p:cNvSpPr>
                <a:spLocks/>
              </p:cNvSpPr>
              <p:nvPr/>
            </p:nvSpPr>
            <p:spPr bwMode="auto">
              <a:xfrm>
                <a:off x="955" y="2276"/>
                <a:ext cx="301" cy="192"/>
              </a:xfrm>
              <a:custGeom>
                <a:avLst/>
                <a:gdLst>
                  <a:gd name="T0" fmla="*/ 23 w 301"/>
                  <a:gd name="T1" fmla="*/ 21 h 192"/>
                  <a:gd name="T2" fmla="*/ 32 w 301"/>
                  <a:gd name="T3" fmla="*/ 0 h 192"/>
                  <a:gd name="T4" fmla="*/ 93 w 301"/>
                  <a:gd name="T5" fmla="*/ 17 h 192"/>
                  <a:gd name="T6" fmla="*/ 122 w 301"/>
                  <a:gd name="T7" fmla="*/ 43 h 192"/>
                  <a:gd name="T8" fmla="*/ 154 w 301"/>
                  <a:gd name="T9" fmla="*/ 107 h 192"/>
                  <a:gd name="T10" fmla="*/ 204 w 301"/>
                  <a:gd name="T11" fmla="*/ 110 h 192"/>
                  <a:gd name="T12" fmla="*/ 253 w 301"/>
                  <a:gd name="T13" fmla="*/ 103 h 192"/>
                  <a:gd name="T14" fmla="*/ 263 w 301"/>
                  <a:gd name="T15" fmla="*/ 115 h 192"/>
                  <a:gd name="T16" fmla="*/ 232 w 301"/>
                  <a:gd name="T17" fmla="*/ 130 h 192"/>
                  <a:gd name="T18" fmla="*/ 238 w 301"/>
                  <a:gd name="T19" fmla="*/ 149 h 192"/>
                  <a:gd name="T20" fmla="*/ 261 w 301"/>
                  <a:gd name="T21" fmla="*/ 151 h 192"/>
                  <a:gd name="T22" fmla="*/ 257 w 301"/>
                  <a:gd name="T23" fmla="*/ 139 h 192"/>
                  <a:gd name="T24" fmla="*/ 272 w 301"/>
                  <a:gd name="T25" fmla="*/ 126 h 192"/>
                  <a:gd name="T26" fmla="*/ 301 w 301"/>
                  <a:gd name="T27" fmla="*/ 128 h 192"/>
                  <a:gd name="T28" fmla="*/ 299 w 301"/>
                  <a:gd name="T29" fmla="*/ 145 h 192"/>
                  <a:gd name="T30" fmla="*/ 278 w 301"/>
                  <a:gd name="T31" fmla="*/ 156 h 192"/>
                  <a:gd name="T32" fmla="*/ 257 w 301"/>
                  <a:gd name="T33" fmla="*/ 165 h 192"/>
                  <a:gd name="T34" fmla="*/ 255 w 301"/>
                  <a:gd name="T35" fmla="*/ 192 h 192"/>
                  <a:gd name="T36" fmla="*/ 133 w 301"/>
                  <a:gd name="T37" fmla="*/ 171 h 192"/>
                  <a:gd name="T38" fmla="*/ 30 w 301"/>
                  <a:gd name="T39" fmla="*/ 175 h 192"/>
                  <a:gd name="T40" fmla="*/ 0 w 301"/>
                  <a:gd name="T41" fmla="*/ 144 h 192"/>
                  <a:gd name="T42" fmla="*/ 0 w 301"/>
                  <a:gd name="T43" fmla="*/ 104 h 192"/>
                  <a:gd name="T44" fmla="*/ 7 w 301"/>
                  <a:gd name="T45" fmla="*/ 66 h 192"/>
                  <a:gd name="T46" fmla="*/ 23 w 301"/>
                  <a:gd name="T47" fmla="*/ 21 h 192"/>
                  <a:gd name="T48" fmla="*/ 23 w 301"/>
                  <a:gd name="T49" fmla="*/ 2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1" h="192">
                    <a:moveTo>
                      <a:pt x="23" y="21"/>
                    </a:moveTo>
                    <a:lnTo>
                      <a:pt x="32" y="0"/>
                    </a:lnTo>
                    <a:lnTo>
                      <a:pt x="93" y="17"/>
                    </a:lnTo>
                    <a:lnTo>
                      <a:pt x="122" y="43"/>
                    </a:lnTo>
                    <a:lnTo>
                      <a:pt x="154" y="107"/>
                    </a:lnTo>
                    <a:lnTo>
                      <a:pt x="204" y="110"/>
                    </a:lnTo>
                    <a:lnTo>
                      <a:pt x="253" y="103"/>
                    </a:lnTo>
                    <a:lnTo>
                      <a:pt x="263" y="115"/>
                    </a:lnTo>
                    <a:lnTo>
                      <a:pt x="232" y="130"/>
                    </a:lnTo>
                    <a:lnTo>
                      <a:pt x="238" y="149"/>
                    </a:lnTo>
                    <a:lnTo>
                      <a:pt x="261" y="151"/>
                    </a:lnTo>
                    <a:lnTo>
                      <a:pt x="257" y="139"/>
                    </a:lnTo>
                    <a:lnTo>
                      <a:pt x="272" y="126"/>
                    </a:lnTo>
                    <a:lnTo>
                      <a:pt x="301" y="128"/>
                    </a:lnTo>
                    <a:lnTo>
                      <a:pt x="299" y="145"/>
                    </a:lnTo>
                    <a:lnTo>
                      <a:pt x="278" y="156"/>
                    </a:lnTo>
                    <a:lnTo>
                      <a:pt x="257" y="165"/>
                    </a:lnTo>
                    <a:lnTo>
                      <a:pt x="255" y="192"/>
                    </a:lnTo>
                    <a:lnTo>
                      <a:pt x="133" y="171"/>
                    </a:lnTo>
                    <a:lnTo>
                      <a:pt x="30" y="175"/>
                    </a:lnTo>
                    <a:lnTo>
                      <a:pt x="0" y="144"/>
                    </a:lnTo>
                    <a:lnTo>
                      <a:pt x="0" y="104"/>
                    </a:lnTo>
                    <a:lnTo>
                      <a:pt x="7" y="66"/>
                    </a:lnTo>
                    <a:lnTo>
                      <a:pt x="23" y="21"/>
                    </a:lnTo>
                    <a:lnTo>
                      <a:pt x="23" y="21"/>
                    </a:lnTo>
                    <a:close/>
                  </a:path>
                </a:pathLst>
              </a:custGeom>
              <a:solidFill>
                <a:srgbClr val="667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4" name="Freeform 19"/>
              <p:cNvSpPr>
                <a:spLocks/>
              </p:cNvSpPr>
              <p:nvPr/>
            </p:nvSpPr>
            <p:spPr bwMode="auto">
              <a:xfrm>
                <a:off x="941" y="2293"/>
                <a:ext cx="784" cy="494"/>
              </a:xfrm>
              <a:custGeom>
                <a:avLst/>
                <a:gdLst>
                  <a:gd name="T0" fmla="*/ 4 w 784"/>
                  <a:gd name="T1" fmla="*/ 12 h 494"/>
                  <a:gd name="T2" fmla="*/ 31 w 784"/>
                  <a:gd name="T3" fmla="*/ 0 h 494"/>
                  <a:gd name="T4" fmla="*/ 69 w 784"/>
                  <a:gd name="T5" fmla="*/ 7 h 494"/>
                  <a:gd name="T6" fmla="*/ 86 w 784"/>
                  <a:gd name="T7" fmla="*/ 21 h 494"/>
                  <a:gd name="T8" fmla="*/ 136 w 784"/>
                  <a:gd name="T9" fmla="*/ 30 h 494"/>
                  <a:gd name="T10" fmla="*/ 149 w 784"/>
                  <a:gd name="T11" fmla="*/ 47 h 494"/>
                  <a:gd name="T12" fmla="*/ 147 w 784"/>
                  <a:gd name="T13" fmla="*/ 74 h 494"/>
                  <a:gd name="T14" fmla="*/ 191 w 784"/>
                  <a:gd name="T15" fmla="*/ 83 h 494"/>
                  <a:gd name="T16" fmla="*/ 176 w 784"/>
                  <a:gd name="T17" fmla="*/ 98 h 494"/>
                  <a:gd name="T18" fmla="*/ 159 w 784"/>
                  <a:gd name="T19" fmla="*/ 100 h 494"/>
                  <a:gd name="T20" fmla="*/ 178 w 784"/>
                  <a:gd name="T21" fmla="*/ 124 h 494"/>
                  <a:gd name="T22" fmla="*/ 185 w 784"/>
                  <a:gd name="T23" fmla="*/ 141 h 494"/>
                  <a:gd name="T24" fmla="*/ 170 w 784"/>
                  <a:gd name="T25" fmla="*/ 150 h 494"/>
                  <a:gd name="T26" fmla="*/ 191 w 784"/>
                  <a:gd name="T27" fmla="*/ 153 h 494"/>
                  <a:gd name="T28" fmla="*/ 212 w 784"/>
                  <a:gd name="T29" fmla="*/ 136 h 494"/>
                  <a:gd name="T30" fmla="*/ 227 w 784"/>
                  <a:gd name="T31" fmla="*/ 143 h 494"/>
                  <a:gd name="T32" fmla="*/ 233 w 784"/>
                  <a:gd name="T33" fmla="*/ 165 h 494"/>
                  <a:gd name="T34" fmla="*/ 252 w 784"/>
                  <a:gd name="T35" fmla="*/ 155 h 494"/>
                  <a:gd name="T36" fmla="*/ 246 w 784"/>
                  <a:gd name="T37" fmla="*/ 136 h 494"/>
                  <a:gd name="T38" fmla="*/ 269 w 784"/>
                  <a:gd name="T39" fmla="*/ 142 h 494"/>
                  <a:gd name="T40" fmla="*/ 279 w 784"/>
                  <a:gd name="T41" fmla="*/ 153 h 494"/>
                  <a:gd name="T42" fmla="*/ 300 w 784"/>
                  <a:gd name="T43" fmla="*/ 149 h 494"/>
                  <a:gd name="T44" fmla="*/ 317 w 784"/>
                  <a:gd name="T45" fmla="*/ 150 h 494"/>
                  <a:gd name="T46" fmla="*/ 328 w 784"/>
                  <a:gd name="T47" fmla="*/ 175 h 494"/>
                  <a:gd name="T48" fmla="*/ 387 w 784"/>
                  <a:gd name="T49" fmla="*/ 178 h 494"/>
                  <a:gd name="T50" fmla="*/ 378 w 784"/>
                  <a:gd name="T51" fmla="*/ 150 h 494"/>
                  <a:gd name="T52" fmla="*/ 414 w 784"/>
                  <a:gd name="T53" fmla="*/ 150 h 494"/>
                  <a:gd name="T54" fmla="*/ 481 w 784"/>
                  <a:gd name="T55" fmla="*/ 196 h 494"/>
                  <a:gd name="T56" fmla="*/ 460 w 784"/>
                  <a:gd name="T57" fmla="*/ 229 h 494"/>
                  <a:gd name="T58" fmla="*/ 488 w 784"/>
                  <a:gd name="T59" fmla="*/ 233 h 494"/>
                  <a:gd name="T60" fmla="*/ 570 w 784"/>
                  <a:gd name="T61" fmla="*/ 257 h 494"/>
                  <a:gd name="T62" fmla="*/ 565 w 784"/>
                  <a:gd name="T63" fmla="*/ 280 h 494"/>
                  <a:gd name="T64" fmla="*/ 685 w 784"/>
                  <a:gd name="T65" fmla="*/ 294 h 494"/>
                  <a:gd name="T66" fmla="*/ 677 w 784"/>
                  <a:gd name="T67" fmla="*/ 313 h 494"/>
                  <a:gd name="T68" fmla="*/ 721 w 784"/>
                  <a:gd name="T69" fmla="*/ 303 h 494"/>
                  <a:gd name="T70" fmla="*/ 784 w 784"/>
                  <a:gd name="T71" fmla="*/ 319 h 494"/>
                  <a:gd name="T72" fmla="*/ 742 w 784"/>
                  <a:gd name="T73" fmla="*/ 384 h 494"/>
                  <a:gd name="T74" fmla="*/ 755 w 784"/>
                  <a:gd name="T75" fmla="*/ 415 h 494"/>
                  <a:gd name="T76" fmla="*/ 751 w 784"/>
                  <a:gd name="T77" fmla="*/ 444 h 494"/>
                  <a:gd name="T78" fmla="*/ 709 w 784"/>
                  <a:gd name="T79" fmla="*/ 458 h 494"/>
                  <a:gd name="T80" fmla="*/ 629 w 784"/>
                  <a:gd name="T81" fmla="*/ 442 h 494"/>
                  <a:gd name="T82" fmla="*/ 515 w 784"/>
                  <a:gd name="T83" fmla="*/ 439 h 494"/>
                  <a:gd name="T84" fmla="*/ 399 w 784"/>
                  <a:gd name="T85" fmla="*/ 450 h 494"/>
                  <a:gd name="T86" fmla="*/ 281 w 784"/>
                  <a:gd name="T87" fmla="*/ 452 h 494"/>
                  <a:gd name="T88" fmla="*/ 254 w 784"/>
                  <a:gd name="T89" fmla="*/ 484 h 494"/>
                  <a:gd name="T90" fmla="*/ 170 w 784"/>
                  <a:gd name="T91" fmla="*/ 492 h 494"/>
                  <a:gd name="T92" fmla="*/ 27 w 784"/>
                  <a:gd name="T93" fmla="*/ 494 h 494"/>
                  <a:gd name="T94" fmla="*/ 0 w 784"/>
                  <a:gd name="T95" fmla="*/ 486 h 494"/>
                  <a:gd name="T96" fmla="*/ 18 w 784"/>
                  <a:gd name="T97" fmla="*/ 172 h 494"/>
                  <a:gd name="T98" fmla="*/ 33 w 784"/>
                  <a:gd name="T99" fmla="*/ 161 h 494"/>
                  <a:gd name="T100" fmla="*/ 12 w 784"/>
                  <a:gd name="T101" fmla="*/ 125 h 494"/>
                  <a:gd name="T102" fmla="*/ 16 w 784"/>
                  <a:gd name="T103" fmla="*/ 109 h 494"/>
                  <a:gd name="T104" fmla="*/ 65 w 784"/>
                  <a:gd name="T105" fmla="*/ 85 h 494"/>
                  <a:gd name="T106" fmla="*/ 16 w 784"/>
                  <a:gd name="T107" fmla="*/ 91 h 494"/>
                  <a:gd name="T108" fmla="*/ 10 w 784"/>
                  <a:gd name="T109" fmla="*/ 80 h 494"/>
                  <a:gd name="T110" fmla="*/ 25 w 784"/>
                  <a:gd name="T111" fmla="*/ 58 h 494"/>
                  <a:gd name="T112" fmla="*/ 4 w 784"/>
                  <a:gd name="T113" fmla="*/ 21 h 494"/>
                  <a:gd name="T114" fmla="*/ 4 w 784"/>
                  <a:gd name="T115" fmla="*/ 12 h 494"/>
                  <a:gd name="T116" fmla="*/ 4 w 784"/>
                  <a:gd name="T117" fmla="*/ 12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84" h="494">
                    <a:moveTo>
                      <a:pt x="4" y="12"/>
                    </a:moveTo>
                    <a:lnTo>
                      <a:pt x="31" y="0"/>
                    </a:lnTo>
                    <a:lnTo>
                      <a:pt x="69" y="7"/>
                    </a:lnTo>
                    <a:lnTo>
                      <a:pt x="86" y="21"/>
                    </a:lnTo>
                    <a:lnTo>
                      <a:pt x="136" y="30"/>
                    </a:lnTo>
                    <a:lnTo>
                      <a:pt x="149" y="47"/>
                    </a:lnTo>
                    <a:lnTo>
                      <a:pt x="147" y="74"/>
                    </a:lnTo>
                    <a:lnTo>
                      <a:pt x="191" y="83"/>
                    </a:lnTo>
                    <a:lnTo>
                      <a:pt x="176" y="98"/>
                    </a:lnTo>
                    <a:lnTo>
                      <a:pt x="159" y="100"/>
                    </a:lnTo>
                    <a:lnTo>
                      <a:pt x="178" y="124"/>
                    </a:lnTo>
                    <a:lnTo>
                      <a:pt x="185" y="141"/>
                    </a:lnTo>
                    <a:lnTo>
                      <a:pt x="170" y="150"/>
                    </a:lnTo>
                    <a:lnTo>
                      <a:pt x="191" y="153"/>
                    </a:lnTo>
                    <a:lnTo>
                      <a:pt x="212" y="136"/>
                    </a:lnTo>
                    <a:lnTo>
                      <a:pt x="227" y="143"/>
                    </a:lnTo>
                    <a:lnTo>
                      <a:pt x="233" y="165"/>
                    </a:lnTo>
                    <a:lnTo>
                      <a:pt x="252" y="155"/>
                    </a:lnTo>
                    <a:lnTo>
                      <a:pt x="246" y="136"/>
                    </a:lnTo>
                    <a:lnTo>
                      <a:pt x="269" y="142"/>
                    </a:lnTo>
                    <a:lnTo>
                      <a:pt x="279" y="153"/>
                    </a:lnTo>
                    <a:lnTo>
                      <a:pt x="300" y="149"/>
                    </a:lnTo>
                    <a:lnTo>
                      <a:pt x="317" y="150"/>
                    </a:lnTo>
                    <a:lnTo>
                      <a:pt x="328" y="175"/>
                    </a:lnTo>
                    <a:lnTo>
                      <a:pt x="387" y="178"/>
                    </a:lnTo>
                    <a:lnTo>
                      <a:pt x="378" y="150"/>
                    </a:lnTo>
                    <a:lnTo>
                      <a:pt x="414" y="150"/>
                    </a:lnTo>
                    <a:lnTo>
                      <a:pt x="481" y="196"/>
                    </a:lnTo>
                    <a:lnTo>
                      <a:pt x="460" y="229"/>
                    </a:lnTo>
                    <a:lnTo>
                      <a:pt x="488" y="233"/>
                    </a:lnTo>
                    <a:lnTo>
                      <a:pt x="570" y="257"/>
                    </a:lnTo>
                    <a:lnTo>
                      <a:pt x="565" y="280"/>
                    </a:lnTo>
                    <a:lnTo>
                      <a:pt x="685" y="294"/>
                    </a:lnTo>
                    <a:lnTo>
                      <a:pt x="677" y="313"/>
                    </a:lnTo>
                    <a:lnTo>
                      <a:pt x="721" y="303"/>
                    </a:lnTo>
                    <a:lnTo>
                      <a:pt x="784" y="319"/>
                    </a:lnTo>
                    <a:lnTo>
                      <a:pt x="742" y="384"/>
                    </a:lnTo>
                    <a:lnTo>
                      <a:pt x="755" y="415"/>
                    </a:lnTo>
                    <a:lnTo>
                      <a:pt x="751" y="444"/>
                    </a:lnTo>
                    <a:lnTo>
                      <a:pt x="709" y="458"/>
                    </a:lnTo>
                    <a:lnTo>
                      <a:pt x="629" y="442"/>
                    </a:lnTo>
                    <a:lnTo>
                      <a:pt x="515" y="439"/>
                    </a:lnTo>
                    <a:lnTo>
                      <a:pt x="399" y="450"/>
                    </a:lnTo>
                    <a:lnTo>
                      <a:pt x="281" y="452"/>
                    </a:lnTo>
                    <a:lnTo>
                      <a:pt x="254" y="484"/>
                    </a:lnTo>
                    <a:lnTo>
                      <a:pt x="170" y="492"/>
                    </a:lnTo>
                    <a:lnTo>
                      <a:pt x="27" y="494"/>
                    </a:lnTo>
                    <a:lnTo>
                      <a:pt x="0" y="486"/>
                    </a:lnTo>
                    <a:lnTo>
                      <a:pt x="18" y="172"/>
                    </a:lnTo>
                    <a:lnTo>
                      <a:pt x="33" y="161"/>
                    </a:lnTo>
                    <a:lnTo>
                      <a:pt x="12" y="125"/>
                    </a:lnTo>
                    <a:lnTo>
                      <a:pt x="16" y="109"/>
                    </a:lnTo>
                    <a:lnTo>
                      <a:pt x="65" y="85"/>
                    </a:lnTo>
                    <a:lnTo>
                      <a:pt x="16" y="91"/>
                    </a:lnTo>
                    <a:lnTo>
                      <a:pt x="10" y="80"/>
                    </a:lnTo>
                    <a:lnTo>
                      <a:pt x="25" y="58"/>
                    </a:lnTo>
                    <a:lnTo>
                      <a:pt x="4" y="21"/>
                    </a:lnTo>
                    <a:lnTo>
                      <a:pt x="4" y="12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4047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5" name="Freeform 20"/>
              <p:cNvSpPr>
                <a:spLocks/>
              </p:cNvSpPr>
              <p:nvPr/>
            </p:nvSpPr>
            <p:spPr bwMode="auto">
              <a:xfrm>
                <a:off x="1607" y="2560"/>
                <a:ext cx="118" cy="28"/>
              </a:xfrm>
              <a:custGeom>
                <a:avLst/>
                <a:gdLst>
                  <a:gd name="T0" fmla="*/ 118 w 118"/>
                  <a:gd name="T1" fmla="*/ 11 h 28"/>
                  <a:gd name="T2" fmla="*/ 85 w 118"/>
                  <a:gd name="T3" fmla="*/ 25 h 28"/>
                  <a:gd name="T4" fmla="*/ 0 w 118"/>
                  <a:gd name="T5" fmla="*/ 28 h 28"/>
                  <a:gd name="T6" fmla="*/ 17 w 118"/>
                  <a:gd name="T7" fmla="*/ 12 h 28"/>
                  <a:gd name="T8" fmla="*/ 97 w 118"/>
                  <a:gd name="T9" fmla="*/ 0 h 28"/>
                  <a:gd name="T10" fmla="*/ 118 w 118"/>
                  <a:gd name="T11" fmla="*/ 1 h 28"/>
                  <a:gd name="T12" fmla="*/ 118 w 118"/>
                  <a:gd name="T13" fmla="*/ 11 h 28"/>
                  <a:gd name="T14" fmla="*/ 118 w 118"/>
                  <a:gd name="T15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8" h="28">
                    <a:moveTo>
                      <a:pt x="118" y="11"/>
                    </a:moveTo>
                    <a:lnTo>
                      <a:pt x="85" y="25"/>
                    </a:lnTo>
                    <a:lnTo>
                      <a:pt x="0" y="28"/>
                    </a:lnTo>
                    <a:lnTo>
                      <a:pt x="17" y="12"/>
                    </a:lnTo>
                    <a:lnTo>
                      <a:pt x="97" y="0"/>
                    </a:lnTo>
                    <a:lnTo>
                      <a:pt x="118" y="1"/>
                    </a:lnTo>
                    <a:lnTo>
                      <a:pt x="118" y="11"/>
                    </a:lnTo>
                    <a:lnTo>
                      <a:pt x="118" y="11"/>
                    </a:lnTo>
                    <a:close/>
                  </a:path>
                </a:pathLst>
              </a:custGeom>
              <a:solidFill>
                <a:srgbClr val="B5A6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6" name="Freeform 21"/>
              <p:cNvSpPr>
                <a:spLocks/>
              </p:cNvSpPr>
              <p:nvPr/>
            </p:nvSpPr>
            <p:spPr bwMode="auto">
              <a:xfrm>
                <a:off x="1401" y="2391"/>
                <a:ext cx="345" cy="203"/>
              </a:xfrm>
              <a:custGeom>
                <a:avLst/>
                <a:gdLst>
                  <a:gd name="T0" fmla="*/ 324 w 345"/>
                  <a:gd name="T1" fmla="*/ 21 h 203"/>
                  <a:gd name="T2" fmla="*/ 303 w 345"/>
                  <a:gd name="T3" fmla="*/ 16 h 203"/>
                  <a:gd name="T4" fmla="*/ 295 w 345"/>
                  <a:gd name="T5" fmla="*/ 0 h 203"/>
                  <a:gd name="T6" fmla="*/ 257 w 345"/>
                  <a:gd name="T7" fmla="*/ 6 h 203"/>
                  <a:gd name="T8" fmla="*/ 257 w 345"/>
                  <a:gd name="T9" fmla="*/ 27 h 203"/>
                  <a:gd name="T10" fmla="*/ 198 w 345"/>
                  <a:gd name="T11" fmla="*/ 38 h 203"/>
                  <a:gd name="T12" fmla="*/ 230 w 345"/>
                  <a:gd name="T13" fmla="*/ 52 h 203"/>
                  <a:gd name="T14" fmla="*/ 232 w 345"/>
                  <a:gd name="T15" fmla="*/ 87 h 203"/>
                  <a:gd name="T16" fmla="*/ 236 w 345"/>
                  <a:gd name="T17" fmla="*/ 130 h 203"/>
                  <a:gd name="T18" fmla="*/ 150 w 345"/>
                  <a:gd name="T19" fmla="*/ 154 h 203"/>
                  <a:gd name="T20" fmla="*/ 120 w 345"/>
                  <a:gd name="T21" fmla="*/ 156 h 203"/>
                  <a:gd name="T22" fmla="*/ 118 w 345"/>
                  <a:gd name="T23" fmla="*/ 141 h 203"/>
                  <a:gd name="T24" fmla="*/ 63 w 345"/>
                  <a:gd name="T25" fmla="*/ 131 h 203"/>
                  <a:gd name="T26" fmla="*/ 0 w 345"/>
                  <a:gd name="T27" fmla="*/ 134 h 203"/>
                  <a:gd name="T28" fmla="*/ 55 w 345"/>
                  <a:gd name="T29" fmla="*/ 145 h 203"/>
                  <a:gd name="T30" fmla="*/ 91 w 345"/>
                  <a:gd name="T31" fmla="*/ 165 h 203"/>
                  <a:gd name="T32" fmla="*/ 91 w 345"/>
                  <a:gd name="T33" fmla="*/ 196 h 203"/>
                  <a:gd name="T34" fmla="*/ 150 w 345"/>
                  <a:gd name="T35" fmla="*/ 196 h 203"/>
                  <a:gd name="T36" fmla="*/ 167 w 345"/>
                  <a:gd name="T37" fmla="*/ 203 h 203"/>
                  <a:gd name="T38" fmla="*/ 217 w 345"/>
                  <a:gd name="T39" fmla="*/ 197 h 203"/>
                  <a:gd name="T40" fmla="*/ 242 w 345"/>
                  <a:gd name="T41" fmla="*/ 185 h 203"/>
                  <a:gd name="T42" fmla="*/ 324 w 345"/>
                  <a:gd name="T43" fmla="*/ 174 h 203"/>
                  <a:gd name="T44" fmla="*/ 345 w 345"/>
                  <a:gd name="T45" fmla="*/ 131 h 203"/>
                  <a:gd name="T46" fmla="*/ 295 w 345"/>
                  <a:gd name="T47" fmla="*/ 67 h 203"/>
                  <a:gd name="T48" fmla="*/ 324 w 345"/>
                  <a:gd name="T49" fmla="*/ 21 h 203"/>
                  <a:gd name="T50" fmla="*/ 324 w 345"/>
                  <a:gd name="T51" fmla="*/ 21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5" h="203">
                    <a:moveTo>
                      <a:pt x="324" y="21"/>
                    </a:moveTo>
                    <a:lnTo>
                      <a:pt x="303" y="16"/>
                    </a:lnTo>
                    <a:lnTo>
                      <a:pt x="295" y="0"/>
                    </a:lnTo>
                    <a:lnTo>
                      <a:pt x="257" y="6"/>
                    </a:lnTo>
                    <a:lnTo>
                      <a:pt x="257" y="27"/>
                    </a:lnTo>
                    <a:lnTo>
                      <a:pt x="198" y="38"/>
                    </a:lnTo>
                    <a:lnTo>
                      <a:pt x="230" y="52"/>
                    </a:lnTo>
                    <a:lnTo>
                      <a:pt x="232" y="87"/>
                    </a:lnTo>
                    <a:lnTo>
                      <a:pt x="236" y="130"/>
                    </a:lnTo>
                    <a:lnTo>
                      <a:pt x="150" y="154"/>
                    </a:lnTo>
                    <a:lnTo>
                      <a:pt x="120" y="156"/>
                    </a:lnTo>
                    <a:lnTo>
                      <a:pt x="118" y="141"/>
                    </a:lnTo>
                    <a:lnTo>
                      <a:pt x="63" y="131"/>
                    </a:lnTo>
                    <a:lnTo>
                      <a:pt x="0" y="134"/>
                    </a:lnTo>
                    <a:lnTo>
                      <a:pt x="55" y="145"/>
                    </a:lnTo>
                    <a:lnTo>
                      <a:pt x="91" y="165"/>
                    </a:lnTo>
                    <a:lnTo>
                      <a:pt x="91" y="196"/>
                    </a:lnTo>
                    <a:lnTo>
                      <a:pt x="150" y="196"/>
                    </a:lnTo>
                    <a:lnTo>
                      <a:pt x="167" y="203"/>
                    </a:lnTo>
                    <a:lnTo>
                      <a:pt x="217" y="197"/>
                    </a:lnTo>
                    <a:lnTo>
                      <a:pt x="242" y="185"/>
                    </a:lnTo>
                    <a:lnTo>
                      <a:pt x="324" y="174"/>
                    </a:lnTo>
                    <a:lnTo>
                      <a:pt x="345" y="131"/>
                    </a:lnTo>
                    <a:lnTo>
                      <a:pt x="295" y="67"/>
                    </a:lnTo>
                    <a:lnTo>
                      <a:pt x="324" y="21"/>
                    </a:lnTo>
                    <a:lnTo>
                      <a:pt x="324" y="21"/>
                    </a:lnTo>
                    <a:close/>
                  </a:path>
                </a:pathLst>
              </a:custGeom>
              <a:solidFill>
                <a:srgbClr val="9182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7" name="Freeform 22"/>
              <p:cNvSpPr>
                <a:spLocks/>
              </p:cNvSpPr>
              <p:nvPr/>
            </p:nvSpPr>
            <p:spPr bwMode="auto">
              <a:xfrm>
                <a:off x="1603" y="2516"/>
                <a:ext cx="87" cy="60"/>
              </a:xfrm>
              <a:custGeom>
                <a:avLst/>
                <a:gdLst>
                  <a:gd name="T0" fmla="*/ 53 w 87"/>
                  <a:gd name="T1" fmla="*/ 0 h 60"/>
                  <a:gd name="T2" fmla="*/ 0 w 87"/>
                  <a:gd name="T3" fmla="*/ 21 h 60"/>
                  <a:gd name="T4" fmla="*/ 7 w 87"/>
                  <a:gd name="T5" fmla="*/ 60 h 60"/>
                  <a:gd name="T6" fmla="*/ 80 w 87"/>
                  <a:gd name="T7" fmla="*/ 49 h 60"/>
                  <a:gd name="T8" fmla="*/ 87 w 87"/>
                  <a:gd name="T9" fmla="*/ 21 h 60"/>
                  <a:gd name="T10" fmla="*/ 65 w 87"/>
                  <a:gd name="T11" fmla="*/ 14 h 60"/>
                  <a:gd name="T12" fmla="*/ 53 w 87"/>
                  <a:gd name="T13" fmla="*/ 0 h 60"/>
                  <a:gd name="T14" fmla="*/ 53 w 87"/>
                  <a:gd name="T1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60">
                    <a:moveTo>
                      <a:pt x="53" y="0"/>
                    </a:moveTo>
                    <a:lnTo>
                      <a:pt x="0" y="21"/>
                    </a:lnTo>
                    <a:lnTo>
                      <a:pt x="7" y="60"/>
                    </a:lnTo>
                    <a:lnTo>
                      <a:pt x="80" y="49"/>
                    </a:lnTo>
                    <a:lnTo>
                      <a:pt x="87" y="21"/>
                    </a:lnTo>
                    <a:lnTo>
                      <a:pt x="65" y="14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705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8" name="Freeform 23"/>
              <p:cNvSpPr>
                <a:spLocks/>
              </p:cNvSpPr>
              <p:nvPr/>
            </p:nvSpPr>
            <p:spPr bwMode="auto">
              <a:xfrm>
                <a:off x="1607" y="2160"/>
                <a:ext cx="707" cy="513"/>
              </a:xfrm>
              <a:custGeom>
                <a:avLst/>
                <a:gdLst>
                  <a:gd name="T0" fmla="*/ 707 w 707"/>
                  <a:gd name="T1" fmla="*/ 162 h 513"/>
                  <a:gd name="T2" fmla="*/ 602 w 707"/>
                  <a:gd name="T3" fmla="*/ 112 h 513"/>
                  <a:gd name="T4" fmla="*/ 571 w 707"/>
                  <a:gd name="T5" fmla="*/ 102 h 513"/>
                  <a:gd name="T6" fmla="*/ 543 w 707"/>
                  <a:gd name="T7" fmla="*/ 62 h 513"/>
                  <a:gd name="T8" fmla="*/ 533 w 707"/>
                  <a:gd name="T9" fmla="*/ 35 h 513"/>
                  <a:gd name="T10" fmla="*/ 518 w 707"/>
                  <a:gd name="T11" fmla="*/ 14 h 513"/>
                  <a:gd name="T12" fmla="*/ 463 w 707"/>
                  <a:gd name="T13" fmla="*/ 4 h 513"/>
                  <a:gd name="T14" fmla="*/ 423 w 707"/>
                  <a:gd name="T15" fmla="*/ 0 h 513"/>
                  <a:gd name="T16" fmla="*/ 402 w 707"/>
                  <a:gd name="T17" fmla="*/ 9 h 513"/>
                  <a:gd name="T18" fmla="*/ 358 w 707"/>
                  <a:gd name="T19" fmla="*/ 14 h 513"/>
                  <a:gd name="T20" fmla="*/ 329 w 707"/>
                  <a:gd name="T21" fmla="*/ 7 h 513"/>
                  <a:gd name="T22" fmla="*/ 335 w 707"/>
                  <a:gd name="T23" fmla="*/ 34 h 513"/>
                  <a:gd name="T24" fmla="*/ 329 w 707"/>
                  <a:gd name="T25" fmla="*/ 82 h 513"/>
                  <a:gd name="T26" fmla="*/ 251 w 707"/>
                  <a:gd name="T27" fmla="*/ 151 h 513"/>
                  <a:gd name="T28" fmla="*/ 205 w 707"/>
                  <a:gd name="T29" fmla="*/ 212 h 513"/>
                  <a:gd name="T30" fmla="*/ 209 w 707"/>
                  <a:gd name="T31" fmla="*/ 270 h 513"/>
                  <a:gd name="T32" fmla="*/ 200 w 707"/>
                  <a:gd name="T33" fmla="*/ 318 h 513"/>
                  <a:gd name="T34" fmla="*/ 154 w 707"/>
                  <a:gd name="T35" fmla="*/ 340 h 513"/>
                  <a:gd name="T36" fmla="*/ 160 w 707"/>
                  <a:gd name="T37" fmla="*/ 399 h 513"/>
                  <a:gd name="T38" fmla="*/ 146 w 707"/>
                  <a:gd name="T39" fmla="*/ 448 h 513"/>
                  <a:gd name="T40" fmla="*/ 36 w 707"/>
                  <a:gd name="T41" fmla="*/ 469 h 513"/>
                  <a:gd name="T42" fmla="*/ 0 w 707"/>
                  <a:gd name="T43" fmla="*/ 513 h 513"/>
                  <a:gd name="T44" fmla="*/ 137 w 707"/>
                  <a:gd name="T45" fmla="*/ 513 h 513"/>
                  <a:gd name="T46" fmla="*/ 234 w 707"/>
                  <a:gd name="T47" fmla="*/ 492 h 513"/>
                  <a:gd name="T48" fmla="*/ 259 w 707"/>
                  <a:gd name="T49" fmla="*/ 423 h 513"/>
                  <a:gd name="T50" fmla="*/ 331 w 707"/>
                  <a:gd name="T51" fmla="*/ 304 h 513"/>
                  <a:gd name="T52" fmla="*/ 575 w 707"/>
                  <a:gd name="T53" fmla="*/ 179 h 513"/>
                  <a:gd name="T54" fmla="*/ 707 w 707"/>
                  <a:gd name="T55" fmla="*/ 162 h 513"/>
                  <a:gd name="T56" fmla="*/ 707 w 707"/>
                  <a:gd name="T57" fmla="*/ 162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07" h="513">
                    <a:moveTo>
                      <a:pt x="707" y="162"/>
                    </a:moveTo>
                    <a:lnTo>
                      <a:pt x="602" y="112"/>
                    </a:lnTo>
                    <a:lnTo>
                      <a:pt x="571" y="102"/>
                    </a:lnTo>
                    <a:lnTo>
                      <a:pt x="543" y="62"/>
                    </a:lnTo>
                    <a:lnTo>
                      <a:pt x="533" y="35"/>
                    </a:lnTo>
                    <a:lnTo>
                      <a:pt x="518" y="14"/>
                    </a:lnTo>
                    <a:lnTo>
                      <a:pt x="463" y="4"/>
                    </a:lnTo>
                    <a:lnTo>
                      <a:pt x="423" y="0"/>
                    </a:lnTo>
                    <a:lnTo>
                      <a:pt x="402" y="9"/>
                    </a:lnTo>
                    <a:lnTo>
                      <a:pt x="358" y="14"/>
                    </a:lnTo>
                    <a:lnTo>
                      <a:pt x="329" y="7"/>
                    </a:lnTo>
                    <a:lnTo>
                      <a:pt x="335" y="34"/>
                    </a:lnTo>
                    <a:lnTo>
                      <a:pt x="329" y="82"/>
                    </a:lnTo>
                    <a:lnTo>
                      <a:pt x="251" y="151"/>
                    </a:lnTo>
                    <a:lnTo>
                      <a:pt x="205" y="212"/>
                    </a:lnTo>
                    <a:lnTo>
                      <a:pt x="209" y="270"/>
                    </a:lnTo>
                    <a:lnTo>
                      <a:pt x="200" y="318"/>
                    </a:lnTo>
                    <a:lnTo>
                      <a:pt x="154" y="340"/>
                    </a:lnTo>
                    <a:lnTo>
                      <a:pt x="160" y="399"/>
                    </a:lnTo>
                    <a:lnTo>
                      <a:pt x="146" y="448"/>
                    </a:lnTo>
                    <a:lnTo>
                      <a:pt x="36" y="469"/>
                    </a:lnTo>
                    <a:lnTo>
                      <a:pt x="0" y="513"/>
                    </a:lnTo>
                    <a:lnTo>
                      <a:pt x="137" y="513"/>
                    </a:lnTo>
                    <a:lnTo>
                      <a:pt x="234" y="492"/>
                    </a:lnTo>
                    <a:lnTo>
                      <a:pt x="259" y="423"/>
                    </a:lnTo>
                    <a:lnTo>
                      <a:pt x="331" y="304"/>
                    </a:lnTo>
                    <a:lnTo>
                      <a:pt x="575" y="179"/>
                    </a:lnTo>
                    <a:lnTo>
                      <a:pt x="707" y="162"/>
                    </a:lnTo>
                    <a:lnTo>
                      <a:pt x="707" y="162"/>
                    </a:lnTo>
                    <a:close/>
                  </a:path>
                </a:pathLst>
              </a:custGeom>
              <a:solidFill>
                <a:srgbClr val="ABA3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9" name="Freeform 24"/>
              <p:cNvSpPr>
                <a:spLocks/>
              </p:cNvSpPr>
              <p:nvPr/>
            </p:nvSpPr>
            <p:spPr bwMode="auto">
              <a:xfrm>
                <a:off x="2167" y="2340"/>
                <a:ext cx="160" cy="57"/>
              </a:xfrm>
              <a:custGeom>
                <a:avLst/>
                <a:gdLst>
                  <a:gd name="T0" fmla="*/ 141 w 160"/>
                  <a:gd name="T1" fmla="*/ 6 h 57"/>
                  <a:gd name="T2" fmla="*/ 72 w 160"/>
                  <a:gd name="T3" fmla="*/ 0 h 57"/>
                  <a:gd name="T4" fmla="*/ 0 w 160"/>
                  <a:gd name="T5" fmla="*/ 34 h 57"/>
                  <a:gd name="T6" fmla="*/ 84 w 160"/>
                  <a:gd name="T7" fmla="*/ 57 h 57"/>
                  <a:gd name="T8" fmla="*/ 143 w 160"/>
                  <a:gd name="T9" fmla="*/ 51 h 57"/>
                  <a:gd name="T10" fmla="*/ 160 w 160"/>
                  <a:gd name="T11" fmla="*/ 19 h 57"/>
                  <a:gd name="T12" fmla="*/ 141 w 160"/>
                  <a:gd name="T13" fmla="*/ 6 h 57"/>
                  <a:gd name="T14" fmla="*/ 141 w 160"/>
                  <a:gd name="T15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0" h="57">
                    <a:moveTo>
                      <a:pt x="141" y="6"/>
                    </a:moveTo>
                    <a:lnTo>
                      <a:pt x="72" y="0"/>
                    </a:lnTo>
                    <a:lnTo>
                      <a:pt x="0" y="34"/>
                    </a:lnTo>
                    <a:lnTo>
                      <a:pt x="84" y="57"/>
                    </a:lnTo>
                    <a:lnTo>
                      <a:pt x="143" y="51"/>
                    </a:lnTo>
                    <a:lnTo>
                      <a:pt x="160" y="19"/>
                    </a:lnTo>
                    <a:lnTo>
                      <a:pt x="141" y="6"/>
                    </a:lnTo>
                    <a:lnTo>
                      <a:pt x="141" y="6"/>
                    </a:lnTo>
                    <a:close/>
                  </a:path>
                </a:pathLst>
              </a:custGeom>
              <a:solidFill>
                <a:srgbClr val="9E85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0" name="Freeform 25"/>
              <p:cNvSpPr>
                <a:spLocks/>
              </p:cNvSpPr>
              <p:nvPr/>
            </p:nvSpPr>
            <p:spPr bwMode="auto">
              <a:xfrm>
                <a:off x="1778" y="2375"/>
                <a:ext cx="175" cy="80"/>
              </a:xfrm>
              <a:custGeom>
                <a:avLst/>
                <a:gdLst>
                  <a:gd name="T0" fmla="*/ 166 w 175"/>
                  <a:gd name="T1" fmla="*/ 4 h 80"/>
                  <a:gd name="T2" fmla="*/ 109 w 175"/>
                  <a:gd name="T3" fmla="*/ 0 h 80"/>
                  <a:gd name="T4" fmla="*/ 44 w 175"/>
                  <a:gd name="T5" fmla="*/ 34 h 80"/>
                  <a:gd name="T6" fmla="*/ 0 w 175"/>
                  <a:gd name="T7" fmla="*/ 32 h 80"/>
                  <a:gd name="T8" fmla="*/ 15 w 175"/>
                  <a:gd name="T9" fmla="*/ 68 h 80"/>
                  <a:gd name="T10" fmla="*/ 76 w 175"/>
                  <a:gd name="T11" fmla="*/ 80 h 80"/>
                  <a:gd name="T12" fmla="*/ 126 w 175"/>
                  <a:gd name="T13" fmla="*/ 80 h 80"/>
                  <a:gd name="T14" fmla="*/ 175 w 175"/>
                  <a:gd name="T15" fmla="*/ 29 h 80"/>
                  <a:gd name="T16" fmla="*/ 166 w 175"/>
                  <a:gd name="T17" fmla="*/ 4 h 80"/>
                  <a:gd name="T18" fmla="*/ 166 w 175"/>
                  <a:gd name="T19" fmla="*/ 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5" h="80">
                    <a:moveTo>
                      <a:pt x="166" y="4"/>
                    </a:moveTo>
                    <a:lnTo>
                      <a:pt x="109" y="0"/>
                    </a:lnTo>
                    <a:lnTo>
                      <a:pt x="44" y="34"/>
                    </a:lnTo>
                    <a:lnTo>
                      <a:pt x="0" y="32"/>
                    </a:lnTo>
                    <a:lnTo>
                      <a:pt x="15" y="68"/>
                    </a:lnTo>
                    <a:lnTo>
                      <a:pt x="76" y="80"/>
                    </a:lnTo>
                    <a:lnTo>
                      <a:pt x="126" y="80"/>
                    </a:lnTo>
                    <a:lnTo>
                      <a:pt x="175" y="29"/>
                    </a:lnTo>
                    <a:lnTo>
                      <a:pt x="166" y="4"/>
                    </a:lnTo>
                    <a:lnTo>
                      <a:pt x="166" y="4"/>
                    </a:lnTo>
                    <a:close/>
                  </a:path>
                </a:pathLst>
              </a:custGeom>
              <a:solidFill>
                <a:srgbClr val="736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1" name="Freeform 26"/>
              <p:cNvSpPr>
                <a:spLocks/>
              </p:cNvSpPr>
              <p:nvPr/>
            </p:nvSpPr>
            <p:spPr bwMode="auto">
              <a:xfrm>
                <a:off x="1696" y="2323"/>
                <a:ext cx="160" cy="111"/>
              </a:xfrm>
              <a:custGeom>
                <a:avLst/>
                <a:gdLst>
                  <a:gd name="T0" fmla="*/ 124 w 160"/>
                  <a:gd name="T1" fmla="*/ 0 h 111"/>
                  <a:gd name="T2" fmla="*/ 63 w 160"/>
                  <a:gd name="T3" fmla="*/ 28 h 111"/>
                  <a:gd name="T4" fmla="*/ 8 w 160"/>
                  <a:gd name="T5" fmla="*/ 35 h 111"/>
                  <a:gd name="T6" fmla="*/ 0 w 160"/>
                  <a:gd name="T7" fmla="*/ 63 h 111"/>
                  <a:gd name="T8" fmla="*/ 15 w 160"/>
                  <a:gd name="T9" fmla="*/ 72 h 111"/>
                  <a:gd name="T10" fmla="*/ 17 w 160"/>
                  <a:gd name="T11" fmla="*/ 111 h 111"/>
                  <a:gd name="T12" fmla="*/ 92 w 160"/>
                  <a:gd name="T13" fmla="*/ 109 h 111"/>
                  <a:gd name="T14" fmla="*/ 90 w 160"/>
                  <a:gd name="T15" fmla="*/ 75 h 111"/>
                  <a:gd name="T16" fmla="*/ 160 w 160"/>
                  <a:gd name="T17" fmla="*/ 52 h 111"/>
                  <a:gd name="T18" fmla="*/ 156 w 160"/>
                  <a:gd name="T19" fmla="*/ 19 h 111"/>
                  <a:gd name="T20" fmla="*/ 124 w 160"/>
                  <a:gd name="T21" fmla="*/ 0 h 111"/>
                  <a:gd name="T22" fmla="*/ 124 w 160"/>
                  <a:gd name="T2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111">
                    <a:moveTo>
                      <a:pt x="124" y="0"/>
                    </a:moveTo>
                    <a:lnTo>
                      <a:pt x="63" y="28"/>
                    </a:lnTo>
                    <a:lnTo>
                      <a:pt x="8" y="35"/>
                    </a:lnTo>
                    <a:lnTo>
                      <a:pt x="0" y="63"/>
                    </a:lnTo>
                    <a:lnTo>
                      <a:pt x="15" y="72"/>
                    </a:lnTo>
                    <a:lnTo>
                      <a:pt x="17" y="111"/>
                    </a:lnTo>
                    <a:lnTo>
                      <a:pt x="92" y="109"/>
                    </a:lnTo>
                    <a:lnTo>
                      <a:pt x="90" y="75"/>
                    </a:lnTo>
                    <a:lnTo>
                      <a:pt x="160" y="52"/>
                    </a:lnTo>
                    <a:lnTo>
                      <a:pt x="156" y="19"/>
                    </a:lnTo>
                    <a:lnTo>
                      <a:pt x="124" y="0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6973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2" name="Freeform 27"/>
              <p:cNvSpPr>
                <a:spLocks/>
              </p:cNvSpPr>
              <p:nvPr/>
            </p:nvSpPr>
            <p:spPr bwMode="auto">
              <a:xfrm>
                <a:off x="1704" y="2284"/>
                <a:ext cx="171" cy="74"/>
              </a:xfrm>
              <a:custGeom>
                <a:avLst/>
                <a:gdLst>
                  <a:gd name="T0" fmla="*/ 143 w 171"/>
                  <a:gd name="T1" fmla="*/ 0 h 74"/>
                  <a:gd name="T2" fmla="*/ 70 w 171"/>
                  <a:gd name="T3" fmla="*/ 9 h 74"/>
                  <a:gd name="T4" fmla="*/ 23 w 171"/>
                  <a:gd name="T5" fmla="*/ 11 h 74"/>
                  <a:gd name="T6" fmla="*/ 0 w 171"/>
                  <a:gd name="T7" fmla="*/ 16 h 74"/>
                  <a:gd name="T8" fmla="*/ 28 w 171"/>
                  <a:gd name="T9" fmla="*/ 39 h 74"/>
                  <a:gd name="T10" fmla="*/ 40 w 171"/>
                  <a:gd name="T11" fmla="*/ 51 h 74"/>
                  <a:gd name="T12" fmla="*/ 40 w 171"/>
                  <a:gd name="T13" fmla="*/ 67 h 74"/>
                  <a:gd name="T14" fmla="*/ 70 w 171"/>
                  <a:gd name="T15" fmla="*/ 71 h 74"/>
                  <a:gd name="T16" fmla="*/ 108 w 171"/>
                  <a:gd name="T17" fmla="*/ 52 h 74"/>
                  <a:gd name="T18" fmla="*/ 124 w 171"/>
                  <a:gd name="T19" fmla="*/ 56 h 74"/>
                  <a:gd name="T20" fmla="*/ 139 w 171"/>
                  <a:gd name="T21" fmla="*/ 74 h 74"/>
                  <a:gd name="T22" fmla="*/ 171 w 171"/>
                  <a:gd name="T23" fmla="*/ 55 h 74"/>
                  <a:gd name="T24" fmla="*/ 164 w 171"/>
                  <a:gd name="T25" fmla="*/ 30 h 74"/>
                  <a:gd name="T26" fmla="*/ 143 w 171"/>
                  <a:gd name="T27" fmla="*/ 0 h 74"/>
                  <a:gd name="T28" fmla="*/ 143 w 171"/>
                  <a:gd name="T2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1" h="74">
                    <a:moveTo>
                      <a:pt x="143" y="0"/>
                    </a:moveTo>
                    <a:lnTo>
                      <a:pt x="70" y="9"/>
                    </a:lnTo>
                    <a:lnTo>
                      <a:pt x="23" y="11"/>
                    </a:lnTo>
                    <a:lnTo>
                      <a:pt x="0" y="16"/>
                    </a:lnTo>
                    <a:lnTo>
                      <a:pt x="28" y="39"/>
                    </a:lnTo>
                    <a:lnTo>
                      <a:pt x="40" y="51"/>
                    </a:lnTo>
                    <a:lnTo>
                      <a:pt x="40" y="67"/>
                    </a:lnTo>
                    <a:lnTo>
                      <a:pt x="70" y="71"/>
                    </a:lnTo>
                    <a:lnTo>
                      <a:pt x="108" y="52"/>
                    </a:lnTo>
                    <a:lnTo>
                      <a:pt x="124" y="56"/>
                    </a:lnTo>
                    <a:lnTo>
                      <a:pt x="139" y="74"/>
                    </a:lnTo>
                    <a:lnTo>
                      <a:pt x="171" y="55"/>
                    </a:lnTo>
                    <a:lnTo>
                      <a:pt x="164" y="30"/>
                    </a:lnTo>
                    <a:lnTo>
                      <a:pt x="143" y="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525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3" name="Freeform 28"/>
              <p:cNvSpPr>
                <a:spLocks/>
              </p:cNvSpPr>
              <p:nvPr/>
            </p:nvSpPr>
            <p:spPr bwMode="auto">
              <a:xfrm>
                <a:off x="1717" y="2295"/>
                <a:ext cx="99" cy="40"/>
              </a:xfrm>
              <a:custGeom>
                <a:avLst/>
                <a:gdLst>
                  <a:gd name="T0" fmla="*/ 71 w 99"/>
                  <a:gd name="T1" fmla="*/ 0 h 40"/>
                  <a:gd name="T2" fmla="*/ 0 w 99"/>
                  <a:gd name="T3" fmla="*/ 10 h 40"/>
                  <a:gd name="T4" fmla="*/ 29 w 99"/>
                  <a:gd name="T5" fmla="*/ 40 h 40"/>
                  <a:gd name="T6" fmla="*/ 57 w 99"/>
                  <a:gd name="T7" fmla="*/ 28 h 40"/>
                  <a:gd name="T8" fmla="*/ 99 w 99"/>
                  <a:gd name="T9" fmla="*/ 29 h 40"/>
                  <a:gd name="T10" fmla="*/ 71 w 99"/>
                  <a:gd name="T11" fmla="*/ 0 h 40"/>
                  <a:gd name="T12" fmla="*/ 71 w 99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40">
                    <a:moveTo>
                      <a:pt x="71" y="0"/>
                    </a:moveTo>
                    <a:lnTo>
                      <a:pt x="0" y="10"/>
                    </a:lnTo>
                    <a:lnTo>
                      <a:pt x="29" y="40"/>
                    </a:lnTo>
                    <a:lnTo>
                      <a:pt x="57" y="28"/>
                    </a:lnTo>
                    <a:lnTo>
                      <a:pt x="99" y="29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786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4" name="Freeform 29"/>
              <p:cNvSpPr>
                <a:spLocks/>
              </p:cNvSpPr>
              <p:nvPr/>
            </p:nvSpPr>
            <p:spPr bwMode="auto">
              <a:xfrm>
                <a:off x="1837" y="2180"/>
                <a:ext cx="351" cy="224"/>
              </a:xfrm>
              <a:custGeom>
                <a:avLst/>
                <a:gdLst>
                  <a:gd name="T0" fmla="*/ 212 w 351"/>
                  <a:gd name="T1" fmla="*/ 0 h 224"/>
                  <a:gd name="T2" fmla="*/ 132 w 351"/>
                  <a:gd name="T3" fmla="*/ 30 h 224"/>
                  <a:gd name="T4" fmla="*/ 126 w 351"/>
                  <a:gd name="T5" fmla="*/ 12 h 224"/>
                  <a:gd name="T6" fmla="*/ 105 w 351"/>
                  <a:gd name="T7" fmla="*/ 28 h 224"/>
                  <a:gd name="T8" fmla="*/ 55 w 351"/>
                  <a:gd name="T9" fmla="*/ 19 h 224"/>
                  <a:gd name="T10" fmla="*/ 31 w 351"/>
                  <a:gd name="T11" fmla="*/ 30 h 224"/>
                  <a:gd name="T12" fmla="*/ 76 w 351"/>
                  <a:gd name="T13" fmla="*/ 36 h 224"/>
                  <a:gd name="T14" fmla="*/ 52 w 351"/>
                  <a:gd name="T15" fmla="*/ 49 h 224"/>
                  <a:gd name="T16" fmla="*/ 50 w 351"/>
                  <a:gd name="T17" fmla="*/ 80 h 224"/>
                  <a:gd name="T18" fmla="*/ 0 w 351"/>
                  <a:gd name="T19" fmla="*/ 111 h 224"/>
                  <a:gd name="T20" fmla="*/ 0 w 351"/>
                  <a:gd name="T21" fmla="*/ 134 h 224"/>
                  <a:gd name="T22" fmla="*/ 36 w 351"/>
                  <a:gd name="T23" fmla="*/ 167 h 224"/>
                  <a:gd name="T24" fmla="*/ 71 w 351"/>
                  <a:gd name="T25" fmla="*/ 162 h 224"/>
                  <a:gd name="T26" fmla="*/ 122 w 351"/>
                  <a:gd name="T27" fmla="*/ 143 h 224"/>
                  <a:gd name="T28" fmla="*/ 145 w 351"/>
                  <a:gd name="T29" fmla="*/ 150 h 224"/>
                  <a:gd name="T30" fmla="*/ 149 w 351"/>
                  <a:gd name="T31" fmla="*/ 183 h 224"/>
                  <a:gd name="T32" fmla="*/ 221 w 351"/>
                  <a:gd name="T33" fmla="*/ 224 h 224"/>
                  <a:gd name="T34" fmla="*/ 267 w 351"/>
                  <a:gd name="T35" fmla="*/ 222 h 224"/>
                  <a:gd name="T36" fmla="*/ 351 w 351"/>
                  <a:gd name="T37" fmla="*/ 162 h 224"/>
                  <a:gd name="T38" fmla="*/ 330 w 351"/>
                  <a:gd name="T39" fmla="*/ 134 h 224"/>
                  <a:gd name="T40" fmla="*/ 341 w 351"/>
                  <a:gd name="T41" fmla="*/ 111 h 224"/>
                  <a:gd name="T42" fmla="*/ 343 w 351"/>
                  <a:gd name="T43" fmla="*/ 88 h 224"/>
                  <a:gd name="T44" fmla="*/ 330 w 351"/>
                  <a:gd name="T45" fmla="*/ 77 h 224"/>
                  <a:gd name="T46" fmla="*/ 324 w 351"/>
                  <a:gd name="T47" fmla="*/ 54 h 224"/>
                  <a:gd name="T48" fmla="*/ 303 w 351"/>
                  <a:gd name="T49" fmla="*/ 60 h 224"/>
                  <a:gd name="T50" fmla="*/ 296 w 351"/>
                  <a:gd name="T51" fmla="*/ 94 h 224"/>
                  <a:gd name="T52" fmla="*/ 324 w 351"/>
                  <a:gd name="T53" fmla="*/ 102 h 224"/>
                  <a:gd name="T54" fmla="*/ 303 w 351"/>
                  <a:gd name="T55" fmla="*/ 116 h 224"/>
                  <a:gd name="T56" fmla="*/ 261 w 351"/>
                  <a:gd name="T57" fmla="*/ 127 h 224"/>
                  <a:gd name="T58" fmla="*/ 246 w 351"/>
                  <a:gd name="T59" fmla="*/ 124 h 224"/>
                  <a:gd name="T60" fmla="*/ 280 w 351"/>
                  <a:gd name="T61" fmla="*/ 102 h 224"/>
                  <a:gd name="T62" fmla="*/ 294 w 351"/>
                  <a:gd name="T63" fmla="*/ 74 h 224"/>
                  <a:gd name="T64" fmla="*/ 263 w 351"/>
                  <a:gd name="T65" fmla="*/ 70 h 224"/>
                  <a:gd name="T66" fmla="*/ 303 w 351"/>
                  <a:gd name="T67" fmla="*/ 35 h 224"/>
                  <a:gd name="T68" fmla="*/ 282 w 351"/>
                  <a:gd name="T69" fmla="*/ 15 h 224"/>
                  <a:gd name="T70" fmla="*/ 233 w 351"/>
                  <a:gd name="T71" fmla="*/ 1 h 224"/>
                  <a:gd name="T72" fmla="*/ 212 w 351"/>
                  <a:gd name="T73" fmla="*/ 0 h 224"/>
                  <a:gd name="T74" fmla="*/ 212 w 351"/>
                  <a:gd name="T7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1" h="224">
                    <a:moveTo>
                      <a:pt x="212" y="0"/>
                    </a:moveTo>
                    <a:lnTo>
                      <a:pt x="132" y="30"/>
                    </a:lnTo>
                    <a:lnTo>
                      <a:pt x="126" y="12"/>
                    </a:lnTo>
                    <a:lnTo>
                      <a:pt x="105" y="28"/>
                    </a:lnTo>
                    <a:lnTo>
                      <a:pt x="55" y="19"/>
                    </a:lnTo>
                    <a:lnTo>
                      <a:pt x="31" y="30"/>
                    </a:lnTo>
                    <a:lnTo>
                      <a:pt x="76" y="36"/>
                    </a:lnTo>
                    <a:lnTo>
                      <a:pt x="52" y="49"/>
                    </a:lnTo>
                    <a:lnTo>
                      <a:pt x="50" y="80"/>
                    </a:lnTo>
                    <a:lnTo>
                      <a:pt x="0" y="111"/>
                    </a:lnTo>
                    <a:lnTo>
                      <a:pt x="0" y="134"/>
                    </a:lnTo>
                    <a:lnTo>
                      <a:pt x="36" y="167"/>
                    </a:lnTo>
                    <a:lnTo>
                      <a:pt x="71" y="162"/>
                    </a:lnTo>
                    <a:lnTo>
                      <a:pt x="122" y="143"/>
                    </a:lnTo>
                    <a:lnTo>
                      <a:pt x="145" y="150"/>
                    </a:lnTo>
                    <a:lnTo>
                      <a:pt x="149" y="183"/>
                    </a:lnTo>
                    <a:lnTo>
                      <a:pt x="221" y="224"/>
                    </a:lnTo>
                    <a:lnTo>
                      <a:pt x="267" y="222"/>
                    </a:lnTo>
                    <a:lnTo>
                      <a:pt x="351" y="162"/>
                    </a:lnTo>
                    <a:lnTo>
                      <a:pt x="330" y="134"/>
                    </a:lnTo>
                    <a:lnTo>
                      <a:pt x="341" y="111"/>
                    </a:lnTo>
                    <a:lnTo>
                      <a:pt x="343" y="88"/>
                    </a:lnTo>
                    <a:lnTo>
                      <a:pt x="330" y="77"/>
                    </a:lnTo>
                    <a:lnTo>
                      <a:pt x="324" y="54"/>
                    </a:lnTo>
                    <a:lnTo>
                      <a:pt x="303" y="60"/>
                    </a:lnTo>
                    <a:lnTo>
                      <a:pt x="296" y="94"/>
                    </a:lnTo>
                    <a:lnTo>
                      <a:pt x="324" y="102"/>
                    </a:lnTo>
                    <a:lnTo>
                      <a:pt x="303" y="116"/>
                    </a:lnTo>
                    <a:lnTo>
                      <a:pt x="261" y="127"/>
                    </a:lnTo>
                    <a:lnTo>
                      <a:pt x="246" y="124"/>
                    </a:lnTo>
                    <a:lnTo>
                      <a:pt x="280" y="102"/>
                    </a:lnTo>
                    <a:lnTo>
                      <a:pt x="294" y="74"/>
                    </a:lnTo>
                    <a:lnTo>
                      <a:pt x="263" y="70"/>
                    </a:lnTo>
                    <a:lnTo>
                      <a:pt x="303" y="35"/>
                    </a:lnTo>
                    <a:lnTo>
                      <a:pt x="282" y="15"/>
                    </a:lnTo>
                    <a:lnTo>
                      <a:pt x="233" y="1"/>
                    </a:lnTo>
                    <a:lnTo>
                      <a:pt x="212" y="0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736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5" name="Freeform 30"/>
              <p:cNvSpPr>
                <a:spLocks/>
              </p:cNvSpPr>
              <p:nvPr/>
            </p:nvSpPr>
            <p:spPr bwMode="auto">
              <a:xfrm>
                <a:off x="2089" y="2231"/>
                <a:ext cx="70" cy="58"/>
              </a:xfrm>
              <a:custGeom>
                <a:avLst/>
                <a:gdLst>
                  <a:gd name="T0" fmla="*/ 0 w 70"/>
                  <a:gd name="T1" fmla="*/ 47 h 58"/>
                  <a:gd name="T2" fmla="*/ 30 w 70"/>
                  <a:gd name="T3" fmla="*/ 26 h 58"/>
                  <a:gd name="T4" fmla="*/ 42 w 70"/>
                  <a:gd name="T5" fmla="*/ 0 h 58"/>
                  <a:gd name="T6" fmla="*/ 63 w 70"/>
                  <a:gd name="T7" fmla="*/ 0 h 58"/>
                  <a:gd name="T8" fmla="*/ 70 w 70"/>
                  <a:gd name="T9" fmla="*/ 12 h 58"/>
                  <a:gd name="T10" fmla="*/ 57 w 70"/>
                  <a:gd name="T11" fmla="*/ 23 h 58"/>
                  <a:gd name="T12" fmla="*/ 57 w 70"/>
                  <a:gd name="T13" fmla="*/ 48 h 58"/>
                  <a:gd name="T14" fmla="*/ 34 w 70"/>
                  <a:gd name="T15" fmla="*/ 52 h 58"/>
                  <a:gd name="T16" fmla="*/ 23 w 70"/>
                  <a:gd name="T17" fmla="*/ 58 h 58"/>
                  <a:gd name="T18" fmla="*/ 0 w 70"/>
                  <a:gd name="T19" fmla="*/ 47 h 58"/>
                  <a:gd name="T20" fmla="*/ 0 w 70"/>
                  <a:gd name="T21" fmla="*/ 4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58">
                    <a:moveTo>
                      <a:pt x="0" y="47"/>
                    </a:moveTo>
                    <a:lnTo>
                      <a:pt x="30" y="26"/>
                    </a:lnTo>
                    <a:lnTo>
                      <a:pt x="42" y="0"/>
                    </a:lnTo>
                    <a:lnTo>
                      <a:pt x="63" y="0"/>
                    </a:lnTo>
                    <a:lnTo>
                      <a:pt x="70" y="12"/>
                    </a:lnTo>
                    <a:lnTo>
                      <a:pt x="57" y="23"/>
                    </a:lnTo>
                    <a:lnTo>
                      <a:pt x="57" y="48"/>
                    </a:lnTo>
                    <a:lnTo>
                      <a:pt x="34" y="52"/>
                    </a:lnTo>
                    <a:lnTo>
                      <a:pt x="23" y="58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544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6" name="Freeform 31"/>
              <p:cNvSpPr>
                <a:spLocks/>
              </p:cNvSpPr>
              <p:nvPr/>
            </p:nvSpPr>
            <p:spPr bwMode="auto">
              <a:xfrm>
                <a:off x="2159" y="2296"/>
                <a:ext cx="208" cy="172"/>
              </a:xfrm>
              <a:custGeom>
                <a:avLst/>
                <a:gdLst>
                  <a:gd name="T0" fmla="*/ 179 w 208"/>
                  <a:gd name="T1" fmla="*/ 5 h 172"/>
                  <a:gd name="T2" fmla="*/ 124 w 208"/>
                  <a:gd name="T3" fmla="*/ 20 h 172"/>
                  <a:gd name="T4" fmla="*/ 86 w 208"/>
                  <a:gd name="T5" fmla="*/ 27 h 172"/>
                  <a:gd name="T6" fmla="*/ 67 w 208"/>
                  <a:gd name="T7" fmla="*/ 4 h 172"/>
                  <a:gd name="T8" fmla="*/ 48 w 208"/>
                  <a:gd name="T9" fmla="*/ 0 h 172"/>
                  <a:gd name="T10" fmla="*/ 0 w 208"/>
                  <a:gd name="T11" fmla="*/ 27 h 172"/>
                  <a:gd name="T12" fmla="*/ 2 w 208"/>
                  <a:gd name="T13" fmla="*/ 61 h 172"/>
                  <a:gd name="T14" fmla="*/ 27 w 208"/>
                  <a:gd name="T15" fmla="*/ 71 h 172"/>
                  <a:gd name="T16" fmla="*/ 99 w 208"/>
                  <a:gd name="T17" fmla="*/ 50 h 172"/>
                  <a:gd name="T18" fmla="*/ 124 w 208"/>
                  <a:gd name="T19" fmla="*/ 55 h 172"/>
                  <a:gd name="T20" fmla="*/ 164 w 208"/>
                  <a:gd name="T21" fmla="*/ 63 h 172"/>
                  <a:gd name="T22" fmla="*/ 145 w 208"/>
                  <a:gd name="T23" fmla="*/ 73 h 172"/>
                  <a:gd name="T24" fmla="*/ 103 w 208"/>
                  <a:gd name="T25" fmla="*/ 82 h 172"/>
                  <a:gd name="T26" fmla="*/ 94 w 208"/>
                  <a:gd name="T27" fmla="*/ 135 h 172"/>
                  <a:gd name="T28" fmla="*/ 48 w 208"/>
                  <a:gd name="T29" fmla="*/ 140 h 172"/>
                  <a:gd name="T30" fmla="*/ 65 w 208"/>
                  <a:gd name="T31" fmla="*/ 165 h 172"/>
                  <a:gd name="T32" fmla="*/ 128 w 208"/>
                  <a:gd name="T33" fmla="*/ 172 h 172"/>
                  <a:gd name="T34" fmla="*/ 191 w 208"/>
                  <a:gd name="T35" fmla="*/ 87 h 172"/>
                  <a:gd name="T36" fmla="*/ 208 w 208"/>
                  <a:gd name="T37" fmla="*/ 16 h 172"/>
                  <a:gd name="T38" fmla="*/ 179 w 208"/>
                  <a:gd name="T39" fmla="*/ 5 h 172"/>
                  <a:gd name="T40" fmla="*/ 179 w 208"/>
                  <a:gd name="T41" fmla="*/ 5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8" h="172">
                    <a:moveTo>
                      <a:pt x="179" y="5"/>
                    </a:moveTo>
                    <a:lnTo>
                      <a:pt x="124" y="20"/>
                    </a:lnTo>
                    <a:lnTo>
                      <a:pt x="86" y="27"/>
                    </a:lnTo>
                    <a:lnTo>
                      <a:pt x="67" y="4"/>
                    </a:lnTo>
                    <a:lnTo>
                      <a:pt x="48" y="0"/>
                    </a:lnTo>
                    <a:lnTo>
                      <a:pt x="0" y="27"/>
                    </a:lnTo>
                    <a:lnTo>
                      <a:pt x="2" y="61"/>
                    </a:lnTo>
                    <a:lnTo>
                      <a:pt x="27" y="71"/>
                    </a:lnTo>
                    <a:lnTo>
                      <a:pt x="99" y="50"/>
                    </a:lnTo>
                    <a:lnTo>
                      <a:pt x="124" y="55"/>
                    </a:lnTo>
                    <a:lnTo>
                      <a:pt x="164" y="63"/>
                    </a:lnTo>
                    <a:lnTo>
                      <a:pt x="145" y="73"/>
                    </a:lnTo>
                    <a:lnTo>
                      <a:pt x="103" y="82"/>
                    </a:lnTo>
                    <a:lnTo>
                      <a:pt x="94" y="135"/>
                    </a:lnTo>
                    <a:lnTo>
                      <a:pt x="48" y="140"/>
                    </a:lnTo>
                    <a:lnTo>
                      <a:pt x="65" y="165"/>
                    </a:lnTo>
                    <a:lnTo>
                      <a:pt x="128" y="172"/>
                    </a:lnTo>
                    <a:lnTo>
                      <a:pt x="191" y="87"/>
                    </a:lnTo>
                    <a:lnTo>
                      <a:pt x="208" y="16"/>
                    </a:lnTo>
                    <a:lnTo>
                      <a:pt x="179" y="5"/>
                    </a:lnTo>
                    <a:lnTo>
                      <a:pt x="179" y="5"/>
                    </a:lnTo>
                    <a:close/>
                  </a:path>
                </a:pathLst>
              </a:custGeom>
              <a:solidFill>
                <a:srgbClr val="807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7" name="Freeform 32"/>
              <p:cNvSpPr>
                <a:spLocks/>
              </p:cNvSpPr>
              <p:nvPr/>
            </p:nvSpPr>
            <p:spPr bwMode="auto">
              <a:xfrm>
                <a:off x="2173" y="2246"/>
                <a:ext cx="232" cy="72"/>
              </a:xfrm>
              <a:custGeom>
                <a:avLst/>
                <a:gdLst>
                  <a:gd name="T0" fmla="*/ 232 w 232"/>
                  <a:gd name="T1" fmla="*/ 0 h 72"/>
                  <a:gd name="T2" fmla="*/ 133 w 232"/>
                  <a:gd name="T3" fmla="*/ 5 h 72"/>
                  <a:gd name="T4" fmla="*/ 110 w 232"/>
                  <a:gd name="T5" fmla="*/ 8 h 72"/>
                  <a:gd name="T6" fmla="*/ 89 w 232"/>
                  <a:gd name="T7" fmla="*/ 38 h 72"/>
                  <a:gd name="T8" fmla="*/ 74 w 232"/>
                  <a:gd name="T9" fmla="*/ 43 h 72"/>
                  <a:gd name="T10" fmla="*/ 40 w 232"/>
                  <a:gd name="T11" fmla="*/ 31 h 72"/>
                  <a:gd name="T12" fmla="*/ 11 w 232"/>
                  <a:gd name="T13" fmla="*/ 4 h 72"/>
                  <a:gd name="T14" fmla="*/ 0 w 232"/>
                  <a:gd name="T15" fmla="*/ 0 h 72"/>
                  <a:gd name="T16" fmla="*/ 15 w 232"/>
                  <a:gd name="T17" fmla="*/ 30 h 72"/>
                  <a:gd name="T18" fmla="*/ 47 w 232"/>
                  <a:gd name="T19" fmla="*/ 53 h 72"/>
                  <a:gd name="T20" fmla="*/ 64 w 232"/>
                  <a:gd name="T21" fmla="*/ 59 h 72"/>
                  <a:gd name="T22" fmla="*/ 99 w 232"/>
                  <a:gd name="T23" fmla="*/ 72 h 72"/>
                  <a:gd name="T24" fmla="*/ 133 w 232"/>
                  <a:gd name="T25" fmla="*/ 38 h 72"/>
                  <a:gd name="T26" fmla="*/ 213 w 232"/>
                  <a:gd name="T27" fmla="*/ 13 h 72"/>
                  <a:gd name="T28" fmla="*/ 232 w 232"/>
                  <a:gd name="T29" fmla="*/ 0 h 72"/>
                  <a:gd name="T30" fmla="*/ 232 w 232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2" h="72">
                    <a:moveTo>
                      <a:pt x="232" y="0"/>
                    </a:moveTo>
                    <a:lnTo>
                      <a:pt x="133" y="5"/>
                    </a:lnTo>
                    <a:lnTo>
                      <a:pt x="110" y="8"/>
                    </a:lnTo>
                    <a:lnTo>
                      <a:pt x="89" y="38"/>
                    </a:lnTo>
                    <a:lnTo>
                      <a:pt x="74" y="43"/>
                    </a:lnTo>
                    <a:lnTo>
                      <a:pt x="40" y="31"/>
                    </a:lnTo>
                    <a:lnTo>
                      <a:pt x="11" y="4"/>
                    </a:lnTo>
                    <a:lnTo>
                      <a:pt x="0" y="0"/>
                    </a:lnTo>
                    <a:lnTo>
                      <a:pt x="15" y="30"/>
                    </a:lnTo>
                    <a:lnTo>
                      <a:pt x="47" y="53"/>
                    </a:lnTo>
                    <a:lnTo>
                      <a:pt x="64" y="59"/>
                    </a:lnTo>
                    <a:lnTo>
                      <a:pt x="99" y="72"/>
                    </a:lnTo>
                    <a:lnTo>
                      <a:pt x="133" y="38"/>
                    </a:lnTo>
                    <a:lnTo>
                      <a:pt x="213" y="13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BFB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8" name="Freeform 33"/>
              <p:cNvSpPr>
                <a:spLocks/>
              </p:cNvSpPr>
              <p:nvPr/>
            </p:nvSpPr>
            <p:spPr bwMode="auto">
              <a:xfrm>
                <a:off x="2272" y="2239"/>
                <a:ext cx="143" cy="75"/>
              </a:xfrm>
              <a:custGeom>
                <a:avLst/>
                <a:gdLst>
                  <a:gd name="T0" fmla="*/ 139 w 143"/>
                  <a:gd name="T1" fmla="*/ 0 h 75"/>
                  <a:gd name="T2" fmla="*/ 19 w 143"/>
                  <a:gd name="T3" fmla="*/ 35 h 75"/>
                  <a:gd name="T4" fmla="*/ 0 w 143"/>
                  <a:gd name="T5" fmla="*/ 51 h 75"/>
                  <a:gd name="T6" fmla="*/ 5 w 143"/>
                  <a:gd name="T7" fmla="*/ 75 h 75"/>
                  <a:gd name="T8" fmla="*/ 101 w 143"/>
                  <a:gd name="T9" fmla="*/ 43 h 75"/>
                  <a:gd name="T10" fmla="*/ 143 w 143"/>
                  <a:gd name="T11" fmla="*/ 11 h 75"/>
                  <a:gd name="T12" fmla="*/ 139 w 143"/>
                  <a:gd name="T13" fmla="*/ 0 h 75"/>
                  <a:gd name="T14" fmla="*/ 139 w 143"/>
                  <a:gd name="T1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3" h="75">
                    <a:moveTo>
                      <a:pt x="139" y="0"/>
                    </a:moveTo>
                    <a:lnTo>
                      <a:pt x="19" y="35"/>
                    </a:lnTo>
                    <a:lnTo>
                      <a:pt x="0" y="51"/>
                    </a:lnTo>
                    <a:lnTo>
                      <a:pt x="5" y="75"/>
                    </a:lnTo>
                    <a:lnTo>
                      <a:pt x="101" y="43"/>
                    </a:lnTo>
                    <a:lnTo>
                      <a:pt x="143" y="11"/>
                    </a:lnTo>
                    <a:lnTo>
                      <a:pt x="139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9182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9" name="Freeform 34"/>
              <p:cNvSpPr>
                <a:spLocks/>
              </p:cNvSpPr>
              <p:nvPr/>
            </p:nvSpPr>
            <p:spPr bwMode="auto">
              <a:xfrm>
                <a:off x="2260" y="2240"/>
                <a:ext cx="162" cy="87"/>
              </a:xfrm>
              <a:custGeom>
                <a:avLst/>
                <a:gdLst>
                  <a:gd name="T0" fmla="*/ 147 w 162"/>
                  <a:gd name="T1" fmla="*/ 0 h 87"/>
                  <a:gd name="T2" fmla="*/ 94 w 162"/>
                  <a:gd name="T3" fmla="*/ 43 h 87"/>
                  <a:gd name="T4" fmla="*/ 90 w 162"/>
                  <a:gd name="T5" fmla="*/ 28 h 87"/>
                  <a:gd name="T6" fmla="*/ 103 w 162"/>
                  <a:gd name="T7" fmla="*/ 17 h 87"/>
                  <a:gd name="T8" fmla="*/ 88 w 162"/>
                  <a:gd name="T9" fmla="*/ 15 h 87"/>
                  <a:gd name="T10" fmla="*/ 78 w 162"/>
                  <a:gd name="T11" fmla="*/ 23 h 87"/>
                  <a:gd name="T12" fmla="*/ 75 w 162"/>
                  <a:gd name="T13" fmla="*/ 39 h 87"/>
                  <a:gd name="T14" fmla="*/ 17 w 162"/>
                  <a:gd name="T15" fmla="*/ 55 h 87"/>
                  <a:gd name="T16" fmla="*/ 12 w 162"/>
                  <a:gd name="T17" fmla="*/ 74 h 87"/>
                  <a:gd name="T18" fmla="*/ 0 w 162"/>
                  <a:gd name="T19" fmla="*/ 87 h 87"/>
                  <a:gd name="T20" fmla="*/ 48 w 162"/>
                  <a:gd name="T21" fmla="*/ 68 h 87"/>
                  <a:gd name="T22" fmla="*/ 101 w 162"/>
                  <a:gd name="T23" fmla="*/ 62 h 87"/>
                  <a:gd name="T24" fmla="*/ 141 w 162"/>
                  <a:gd name="T25" fmla="*/ 40 h 87"/>
                  <a:gd name="T26" fmla="*/ 162 w 162"/>
                  <a:gd name="T27" fmla="*/ 15 h 87"/>
                  <a:gd name="T28" fmla="*/ 149 w 162"/>
                  <a:gd name="T29" fmla="*/ 10 h 87"/>
                  <a:gd name="T30" fmla="*/ 147 w 162"/>
                  <a:gd name="T31" fmla="*/ 0 h 87"/>
                  <a:gd name="T32" fmla="*/ 147 w 162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2" h="87">
                    <a:moveTo>
                      <a:pt x="147" y="0"/>
                    </a:moveTo>
                    <a:lnTo>
                      <a:pt x="94" y="43"/>
                    </a:lnTo>
                    <a:lnTo>
                      <a:pt x="90" y="28"/>
                    </a:lnTo>
                    <a:lnTo>
                      <a:pt x="103" y="17"/>
                    </a:lnTo>
                    <a:lnTo>
                      <a:pt x="88" y="15"/>
                    </a:lnTo>
                    <a:lnTo>
                      <a:pt x="78" y="23"/>
                    </a:lnTo>
                    <a:lnTo>
                      <a:pt x="75" y="39"/>
                    </a:lnTo>
                    <a:lnTo>
                      <a:pt x="17" y="55"/>
                    </a:lnTo>
                    <a:lnTo>
                      <a:pt x="12" y="74"/>
                    </a:lnTo>
                    <a:lnTo>
                      <a:pt x="0" y="87"/>
                    </a:lnTo>
                    <a:lnTo>
                      <a:pt x="48" y="68"/>
                    </a:lnTo>
                    <a:lnTo>
                      <a:pt x="101" y="62"/>
                    </a:lnTo>
                    <a:lnTo>
                      <a:pt x="141" y="40"/>
                    </a:lnTo>
                    <a:lnTo>
                      <a:pt x="162" y="15"/>
                    </a:lnTo>
                    <a:lnTo>
                      <a:pt x="149" y="10"/>
                    </a:lnTo>
                    <a:lnTo>
                      <a:pt x="147" y="0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82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0" name="Freeform 35"/>
              <p:cNvSpPr>
                <a:spLocks/>
              </p:cNvSpPr>
              <p:nvPr/>
            </p:nvSpPr>
            <p:spPr bwMode="auto">
              <a:xfrm>
                <a:off x="2243" y="2251"/>
                <a:ext cx="179" cy="108"/>
              </a:xfrm>
              <a:custGeom>
                <a:avLst/>
                <a:gdLst>
                  <a:gd name="T0" fmla="*/ 170 w 179"/>
                  <a:gd name="T1" fmla="*/ 0 h 108"/>
                  <a:gd name="T2" fmla="*/ 126 w 179"/>
                  <a:gd name="T3" fmla="*/ 34 h 108"/>
                  <a:gd name="T4" fmla="*/ 48 w 179"/>
                  <a:gd name="T5" fmla="*/ 56 h 108"/>
                  <a:gd name="T6" fmla="*/ 0 w 179"/>
                  <a:gd name="T7" fmla="*/ 80 h 108"/>
                  <a:gd name="T8" fmla="*/ 17 w 179"/>
                  <a:gd name="T9" fmla="*/ 84 h 108"/>
                  <a:gd name="T10" fmla="*/ 29 w 179"/>
                  <a:gd name="T11" fmla="*/ 76 h 108"/>
                  <a:gd name="T12" fmla="*/ 86 w 179"/>
                  <a:gd name="T13" fmla="*/ 63 h 108"/>
                  <a:gd name="T14" fmla="*/ 86 w 179"/>
                  <a:gd name="T15" fmla="*/ 88 h 108"/>
                  <a:gd name="T16" fmla="*/ 86 w 179"/>
                  <a:gd name="T17" fmla="*/ 108 h 108"/>
                  <a:gd name="T18" fmla="*/ 116 w 179"/>
                  <a:gd name="T19" fmla="*/ 104 h 108"/>
                  <a:gd name="T20" fmla="*/ 126 w 179"/>
                  <a:gd name="T21" fmla="*/ 72 h 108"/>
                  <a:gd name="T22" fmla="*/ 164 w 179"/>
                  <a:gd name="T23" fmla="*/ 44 h 108"/>
                  <a:gd name="T24" fmla="*/ 179 w 179"/>
                  <a:gd name="T25" fmla="*/ 9 h 108"/>
                  <a:gd name="T26" fmla="*/ 170 w 179"/>
                  <a:gd name="T27" fmla="*/ 0 h 108"/>
                  <a:gd name="T28" fmla="*/ 170 w 179"/>
                  <a:gd name="T2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9" h="108">
                    <a:moveTo>
                      <a:pt x="170" y="0"/>
                    </a:moveTo>
                    <a:lnTo>
                      <a:pt x="126" y="34"/>
                    </a:lnTo>
                    <a:lnTo>
                      <a:pt x="48" y="56"/>
                    </a:lnTo>
                    <a:lnTo>
                      <a:pt x="0" y="80"/>
                    </a:lnTo>
                    <a:lnTo>
                      <a:pt x="17" y="84"/>
                    </a:lnTo>
                    <a:lnTo>
                      <a:pt x="29" y="76"/>
                    </a:lnTo>
                    <a:lnTo>
                      <a:pt x="86" y="63"/>
                    </a:lnTo>
                    <a:lnTo>
                      <a:pt x="86" y="88"/>
                    </a:lnTo>
                    <a:lnTo>
                      <a:pt x="86" y="108"/>
                    </a:lnTo>
                    <a:lnTo>
                      <a:pt x="116" y="104"/>
                    </a:lnTo>
                    <a:lnTo>
                      <a:pt x="126" y="72"/>
                    </a:lnTo>
                    <a:lnTo>
                      <a:pt x="164" y="44"/>
                    </a:lnTo>
                    <a:lnTo>
                      <a:pt x="179" y="9"/>
                    </a:lnTo>
                    <a:lnTo>
                      <a:pt x="170" y="0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544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1" name="Freeform 36"/>
              <p:cNvSpPr>
                <a:spLocks/>
              </p:cNvSpPr>
              <p:nvPr/>
            </p:nvSpPr>
            <p:spPr bwMode="auto">
              <a:xfrm>
                <a:off x="2405" y="2251"/>
                <a:ext cx="38" cy="44"/>
              </a:xfrm>
              <a:custGeom>
                <a:avLst/>
                <a:gdLst>
                  <a:gd name="T0" fmla="*/ 29 w 38"/>
                  <a:gd name="T1" fmla="*/ 0 h 44"/>
                  <a:gd name="T2" fmla="*/ 4 w 38"/>
                  <a:gd name="T3" fmla="*/ 0 h 44"/>
                  <a:gd name="T4" fmla="*/ 0 w 38"/>
                  <a:gd name="T5" fmla="*/ 44 h 44"/>
                  <a:gd name="T6" fmla="*/ 29 w 38"/>
                  <a:gd name="T7" fmla="*/ 44 h 44"/>
                  <a:gd name="T8" fmla="*/ 38 w 38"/>
                  <a:gd name="T9" fmla="*/ 32 h 44"/>
                  <a:gd name="T10" fmla="*/ 29 w 38"/>
                  <a:gd name="T11" fmla="*/ 0 h 44"/>
                  <a:gd name="T12" fmla="*/ 29 w 38"/>
                  <a:gd name="T1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44">
                    <a:moveTo>
                      <a:pt x="29" y="0"/>
                    </a:moveTo>
                    <a:lnTo>
                      <a:pt x="4" y="0"/>
                    </a:lnTo>
                    <a:lnTo>
                      <a:pt x="0" y="44"/>
                    </a:lnTo>
                    <a:lnTo>
                      <a:pt x="29" y="44"/>
                    </a:lnTo>
                    <a:lnTo>
                      <a:pt x="38" y="32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2A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2" name="Freeform 37"/>
              <p:cNvSpPr>
                <a:spLocks/>
              </p:cNvSpPr>
              <p:nvPr/>
            </p:nvSpPr>
            <p:spPr bwMode="auto">
              <a:xfrm>
                <a:off x="2323" y="2025"/>
                <a:ext cx="553" cy="252"/>
              </a:xfrm>
              <a:custGeom>
                <a:avLst/>
                <a:gdLst>
                  <a:gd name="T0" fmla="*/ 376 w 553"/>
                  <a:gd name="T1" fmla="*/ 67 h 252"/>
                  <a:gd name="T2" fmla="*/ 376 w 553"/>
                  <a:gd name="T3" fmla="*/ 43 h 252"/>
                  <a:gd name="T4" fmla="*/ 353 w 553"/>
                  <a:gd name="T5" fmla="*/ 25 h 252"/>
                  <a:gd name="T6" fmla="*/ 332 w 553"/>
                  <a:gd name="T7" fmla="*/ 49 h 252"/>
                  <a:gd name="T8" fmla="*/ 284 w 553"/>
                  <a:gd name="T9" fmla="*/ 51 h 252"/>
                  <a:gd name="T10" fmla="*/ 290 w 553"/>
                  <a:gd name="T11" fmla="*/ 31 h 252"/>
                  <a:gd name="T12" fmla="*/ 278 w 553"/>
                  <a:gd name="T13" fmla="*/ 0 h 252"/>
                  <a:gd name="T14" fmla="*/ 259 w 553"/>
                  <a:gd name="T15" fmla="*/ 23 h 252"/>
                  <a:gd name="T16" fmla="*/ 240 w 553"/>
                  <a:gd name="T17" fmla="*/ 40 h 252"/>
                  <a:gd name="T18" fmla="*/ 177 w 553"/>
                  <a:gd name="T19" fmla="*/ 59 h 252"/>
                  <a:gd name="T20" fmla="*/ 174 w 553"/>
                  <a:gd name="T21" fmla="*/ 93 h 252"/>
                  <a:gd name="T22" fmla="*/ 141 w 553"/>
                  <a:gd name="T23" fmla="*/ 107 h 252"/>
                  <a:gd name="T24" fmla="*/ 67 w 553"/>
                  <a:gd name="T25" fmla="*/ 121 h 252"/>
                  <a:gd name="T26" fmla="*/ 33 w 553"/>
                  <a:gd name="T27" fmla="*/ 132 h 252"/>
                  <a:gd name="T28" fmla="*/ 44 w 553"/>
                  <a:gd name="T29" fmla="*/ 147 h 252"/>
                  <a:gd name="T30" fmla="*/ 0 w 553"/>
                  <a:gd name="T31" fmla="*/ 159 h 252"/>
                  <a:gd name="T32" fmla="*/ 15 w 553"/>
                  <a:gd name="T33" fmla="*/ 187 h 252"/>
                  <a:gd name="T34" fmla="*/ 82 w 553"/>
                  <a:gd name="T35" fmla="*/ 217 h 252"/>
                  <a:gd name="T36" fmla="*/ 162 w 553"/>
                  <a:gd name="T37" fmla="*/ 237 h 252"/>
                  <a:gd name="T38" fmla="*/ 284 w 553"/>
                  <a:gd name="T39" fmla="*/ 245 h 252"/>
                  <a:gd name="T40" fmla="*/ 440 w 553"/>
                  <a:gd name="T41" fmla="*/ 252 h 252"/>
                  <a:gd name="T42" fmla="*/ 520 w 553"/>
                  <a:gd name="T43" fmla="*/ 238 h 252"/>
                  <a:gd name="T44" fmla="*/ 553 w 553"/>
                  <a:gd name="T45" fmla="*/ 215 h 252"/>
                  <a:gd name="T46" fmla="*/ 505 w 553"/>
                  <a:gd name="T47" fmla="*/ 196 h 252"/>
                  <a:gd name="T48" fmla="*/ 547 w 553"/>
                  <a:gd name="T49" fmla="*/ 140 h 252"/>
                  <a:gd name="T50" fmla="*/ 488 w 553"/>
                  <a:gd name="T51" fmla="*/ 146 h 252"/>
                  <a:gd name="T52" fmla="*/ 477 w 553"/>
                  <a:gd name="T53" fmla="*/ 166 h 252"/>
                  <a:gd name="T54" fmla="*/ 450 w 553"/>
                  <a:gd name="T55" fmla="*/ 147 h 252"/>
                  <a:gd name="T56" fmla="*/ 391 w 553"/>
                  <a:gd name="T57" fmla="*/ 144 h 252"/>
                  <a:gd name="T58" fmla="*/ 376 w 553"/>
                  <a:gd name="T59" fmla="*/ 130 h 252"/>
                  <a:gd name="T60" fmla="*/ 391 w 553"/>
                  <a:gd name="T61" fmla="*/ 89 h 252"/>
                  <a:gd name="T62" fmla="*/ 376 w 553"/>
                  <a:gd name="T63" fmla="*/ 88 h 252"/>
                  <a:gd name="T64" fmla="*/ 376 w 553"/>
                  <a:gd name="T65" fmla="*/ 67 h 252"/>
                  <a:gd name="T66" fmla="*/ 376 w 553"/>
                  <a:gd name="T67" fmla="*/ 6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3" h="252">
                    <a:moveTo>
                      <a:pt x="376" y="67"/>
                    </a:moveTo>
                    <a:lnTo>
                      <a:pt x="376" y="43"/>
                    </a:lnTo>
                    <a:lnTo>
                      <a:pt x="353" y="25"/>
                    </a:lnTo>
                    <a:lnTo>
                      <a:pt x="332" y="49"/>
                    </a:lnTo>
                    <a:lnTo>
                      <a:pt x="284" y="51"/>
                    </a:lnTo>
                    <a:lnTo>
                      <a:pt x="290" y="31"/>
                    </a:lnTo>
                    <a:lnTo>
                      <a:pt x="278" y="0"/>
                    </a:lnTo>
                    <a:lnTo>
                      <a:pt x="259" y="23"/>
                    </a:lnTo>
                    <a:lnTo>
                      <a:pt x="240" y="40"/>
                    </a:lnTo>
                    <a:lnTo>
                      <a:pt x="177" y="59"/>
                    </a:lnTo>
                    <a:lnTo>
                      <a:pt x="174" y="93"/>
                    </a:lnTo>
                    <a:lnTo>
                      <a:pt x="141" y="107"/>
                    </a:lnTo>
                    <a:lnTo>
                      <a:pt x="67" y="121"/>
                    </a:lnTo>
                    <a:lnTo>
                      <a:pt x="33" y="132"/>
                    </a:lnTo>
                    <a:lnTo>
                      <a:pt x="44" y="147"/>
                    </a:lnTo>
                    <a:lnTo>
                      <a:pt x="0" y="159"/>
                    </a:lnTo>
                    <a:lnTo>
                      <a:pt x="15" y="187"/>
                    </a:lnTo>
                    <a:lnTo>
                      <a:pt x="82" y="217"/>
                    </a:lnTo>
                    <a:lnTo>
                      <a:pt x="162" y="237"/>
                    </a:lnTo>
                    <a:lnTo>
                      <a:pt x="284" y="245"/>
                    </a:lnTo>
                    <a:lnTo>
                      <a:pt x="440" y="252"/>
                    </a:lnTo>
                    <a:lnTo>
                      <a:pt x="520" y="238"/>
                    </a:lnTo>
                    <a:lnTo>
                      <a:pt x="553" y="215"/>
                    </a:lnTo>
                    <a:lnTo>
                      <a:pt x="505" y="196"/>
                    </a:lnTo>
                    <a:lnTo>
                      <a:pt x="547" y="140"/>
                    </a:lnTo>
                    <a:lnTo>
                      <a:pt x="488" y="146"/>
                    </a:lnTo>
                    <a:lnTo>
                      <a:pt x="477" y="166"/>
                    </a:lnTo>
                    <a:lnTo>
                      <a:pt x="450" y="147"/>
                    </a:lnTo>
                    <a:lnTo>
                      <a:pt x="391" y="144"/>
                    </a:lnTo>
                    <a:lnTo>
                      <a:pt x="376" y="130"/>
                    </a:lnTo>
                    <a:lnTo>
                      <a:pt x="391" y="89"/>
                    </a:lnTo>
                    <a:lnTo>
                      <a:pt x="376" y="88"/>
                    </a:lnTo>
                    <a:lnTo>
                      <a:pt x="376" y="67"/>
                    </a:lnTo>
                    <a:lnTo>
                      <a:pt x="376" y="67"/>
                    </a:lnTo>
                    <a:close/>
                  </a:path>
                </a:pathLst>
              </a:custGeom>
              <a:solidFill>
                <a:srgbClr val="C9C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3" name="Freeform 38"/>
              <p:cNvSpPr>
                <a:spLocks/>
              </p:cNvSpPr>
              <p:nvPr/>
            </p:nvSpPr>
            <p:spPr bwMode="auto">
              <a:xfrm>
                <a:off x="2401" y="2234"/>
                <a:ext cx="56" cy="25"/>
              </a:xfrm>
              <a:custGeom>
                <a:avLst/>
                <a:gdLst>
                  <a:gd name="T0" fmla="*/ 54 w 56"/>
                  <a:gd name="T1" fmla="*/ 0 h 25"/>
                  <a:gd name="T2" fmla="*/ 0 w 56"/>
                  <a:gd name="T3" fmla="*/ 6 h 25"/>
                  <a:gd name="T4" fmla="*/ 2 w 56"/>
                  <a:gd name="T5" fmla="*/ 15 h 25"/>
                  <a:gd name="T6" fmla="*/ 56 w 56"/>
                  <a:gd name="T7" fmla="*/ 25 h 25"/>
                  <a:gd name="T8" fmla="*/ 54 w 56"/>
                  <a:gd name="T9" fmla="*/ 0 h 25"/>
                  <a:gd name="T10" fmla="*/ 54 w 56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25">
                    <a:moveTo>
                      <a:pt x="54" y="0"/>
                    </a:moveTo>
                    <a:lnTo>
                      <a:pt x="0" y="6"/>
                    </a:lnTo>
                    <a:lnTo>
                      <a:pt x="2" y="15"/>
                    </a:lnTo>
                    <a:lnTo>
                      <a:pt x="56" y="25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8F8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4" name="Freeform 39"/>
              <p:cNvSpPr>
                <a:spLocks/>
              </p:cNvSpPr>
              <p:nvPr/>
            </p:nvSpPr>
            <p:spPr bwMode="auto">
              <a:xfrm>
                <a:off x="2325" y="2048"/>
                <a:ext cx="595" cy="231"/>
              </a:xfrm>
              <a:custGeom>
                <a:avLst/>
                <a:gdLst>
                  <a:gd name="T0" fmla="*/ 90 w 595"/>
                  <a:gd name="T1" fmla="*/ 107 h 231"/>
                  <a:gd name="T2" fmla="*/ 103 w 595"/>
                  <a:gd name="T3" fmla="*/ 101 h 231"/>
                  <a:gd name="T4" fmla="*/ 147 w 595"/>
                  <a:gd name="T5" fmla="*/ 96 h 231"/>
                  <a:gd name="T6" fmla="*/ 181 w 595"/>
                  <a:gd name="T7" fmla="*/ 109 h 231"/>
                  <a:gd name="T8" fmla="*/ 221 w 595"/>
                  <a:gd name="T9" fmla="*/ 109 h 231"/>
                  <a:gd name="T10" fmla="*/ 193 w 595"/>
                  <a:gd name="T11" fmla="*/ 61 h 231"/>
                  <a:gd name="T12" fmla="*/ 215 w 595"/>
                  <a:gd name="T13" fmla="*/ 39 h 231"/>
                  <a:gd name="T14" fmla="*/ 238 w 595"/>
                  <a:gd name="T15" fmla="*/ 10 h 231"/>
                  <a:gd name="T16" fmla="*/ 267 w 595"/>
                  <a:gd name="T17" fmla="*/ 14 h 231"/>
                  <a:gd name="T18" fmla="*/ 286 w 595"/>
                  <a:gd name="T19" fmla="*/ 0 h 231"/>
                  <a:gd name="T20" fmla="*/ 305 w 595"/>
                  <a:gd name="T21" fmla="*/ 2 h 231"/>
                  <a:gd name="T22" fmla="*/ 276 w 595"/>
                  <a:gd name="T23" fmla="*/ 19 h 231"/>
                  <a:gd name="T24" fmla="*/ 271 w 595"/>
                  <a:gd name="T25" fmla="*/ 39 h 231"/>
                  <a:gd name="T26" fmla="*/ 311 w 595"/>
                  <a:gd name="T27" fmla="*/ 30 h 231"/>
                  <a:gd name="T28" fmla="*/ 330 w 595"/>
                  <a:gd name="T29" fmla="*/ 31 h 231"/>
                  <a:gd name="T30" fmla="*/ 358 w 595"/>
                  <a:gd name="T31" fmla="*/ 30 h 231"/>
                  <a:gd name="T32" fmla="*/ 374 w 595"/>
                  <a:gd name="T33" fmla="*/ 44 h 231"/>
                  <a:gd name="T34" fmla="*/ 370 w 595"/>
                  <a:gd name="T35" fmla="*/ 77 h 231"/>
                  <a:gd name="T36" fmla="*/ 351 w 595"/>
                  <a:gd name="T37" fmla="*/ 128 h 231"/>
                  <a:gd name="T38" fmla="*/ 433 w 595"/>
                  <a:gd name="T39" fmla="*/ 140 h 231"/>
                  <a:gd name="T40" fmla="*/ 454 w 595"/>
                  <a:gd name="T41" fmla="*/ 144 h 231"/>
                  <a:gd name="T42" fmla="*/ 463 w 595"/>
                  <a:gd name="T43" fmla="*/ 162 h 231"/>
                  <a:gd name="T44" fmla="*/ 505 w 595"/>
                  <a:gd name="T45" fmla="*/ 132 h 231"/>
                  <a:gd name="T46" fmla="*/ 534 w 595"/>
                  <a:gd name="T47" fmla="*/ 124 h 231"/>
                  <a:gd name="T48" fmla="*/ 547 w 595"/>
                  <a:gd name="T49" fmla="*/ 132 h 231"/>
                  <a:gd name="T50" fmla="*/ 511 w 595"/>
                  <a:gd name="T51" fmla="*/ 163 h 231"/>
                  <a:gd name="T52" fmla="*/ 469 w 595"/>
                  <a:gd name="T53" fmla="*/ 190 h 231"/>
                  <a:gd name="T54" fmla="*/ 484 w 595"/>
                  <a:gd name="T55" fmla="*/ 202 h 231"/>
                  <a:gd name="T56" fmla="*/ 557 w 595"/>
                  <a:gd name="T57" fmla="*/ 191 h 231"/>
                  <a:gd name="T58" fmla="*/ 595 w 595"/>
                  <a:gd name="T59" fmla="*/ 205 h 231"/>
                  <a:gd name="T60" fmla="*/ 574 w 595"/>
                  <a:gd name="T61" fmla="*/ 230 h 231"/>
                  <a:gd name="T62" fmla="*/ 484 w 595"/>
                  <a:gd name="T63" fmla="*/ 231 h 231"/>
                  <a:gd name="T64" fmla="*/ 395 w 595"/>
                  <a:gd name="T65" fmla="*/ 215 h 231"/>
                  <a:gd name="T66" fmla="*/ 202 w 595"/>
                  <a:gd name="T67" fmla="*/ 220 h 231"/>
                  <a:gd name="T68" fmla="*/ 130 w 595"/>
                  <a:gd name="T69" fmla="*/ 192 h 231"/>
                  <a:gd name="T70" fmla="*/ 76 w 595"/>
                  <a:gd name="T71" fmla="*/ 186 h 231"/>
                  <a:gd name="T72" fmla="*/ 27 w 595"/>
                  <a:gd name="T73" fmla="*/ 160 h 231"/>
                  <a:gd name="T74" fmla="*/ 0 w 595"/>
                  <a:gd name="T75" fmla="*/ 140 h 231"/>
                  <a:gd name="T76" fmla="*/ 19 w 595"/>
                  <a:gd name="T77" fmla="*/ 135 h 231"/>
                  <a:gd name="T78" fmla="*/ 93 w 595"/>
                  <a:gd name="T79" fmla="*/ 149 h 231"/>
                  <a:gd name="T80" fmla="*/ 103 w 595"/>
                  <a:gd name="T81" fmla="*/ 136 h 231"/>
                  <a:gd name="T82" fmla="*/ 124 w 595"/>
                  <a:gd name="T83" fmla="*/ 126 h 231"/>
                  <a:gd name="T84" fmla="*/ 99 w 595"/>
                  <a:gd name="T85" fmla="*/ 116 h 231"/>
                  <a:gd name="T86" fmla="*/ 90 w 595"/>
                  <a:gd name="T87" fmla="*/ 107 h 231"/>
                  <a:gd name="T88" fmla="*/ 90 w 595"/>
                  <a:gd name="T89" fmla="*/ 107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95" h="231">
                    <a:moveTo>
                      <a:pt x="90" y="107"/>
                    </a:moveTo>
                    <a:lnTo>
                      <a:pt x="103" y="101"/>
                    </a:lnTo>
                    <a:lnTo>
                      <a:pt x="147" y="96"/>
                    </a:lnTo>
                    <a:lnTo>
                      <a:pt x="181" y="109"/>
                    </a:lnTo>
                    <a:lnTo>
                      <a:pt x="221" y="109"/>
                    </a:lnTo>
                    <a:lnTo>
                      <a:pt x="193" y="61"/>
                    </a:lnTo>
                    <a:lnTo>
                      <a:pt x="215" y="39"/>
                    </a:lnTo>
                    <a:lnTo>
                      <a:pt x="238" y="10"/>
                    </a:lnTo>
                    <a:lnTo>
                      <a:pt x="267" y="14"/>
                    </a:lnTo>
                    <a:lnTo>
                      <a:pt x="286" y="0"/>
                    </a:lnTo>
                    <a:lnTo>
                      <a:pt x="305" y="2"/>
                    </a:lnTo>
                    <a:lnTo>
                      <a:pt x="276" y="19"/>
                    </a:lnTo>
                    <a:lnTo>
                      <a:pt x="271" y="39"/>
                    </a:lnTo>
                    <a:lnTo>
                      <a:pt x="311" y="30"/>
                    </a:lnTo>
                    <a:lnTo>
                      <a:pt x="330" y="31"/>
                    </a:lnTo>
                    <a:lnTo>
                      <a:pt x="358" y="30"/>
                    </a:lnTo>
                    <a:lnTo>
                      <a:pt x="374" y="44"/>
                    </a:lnTo>
                    <a:lnTo>
                      <a:pt x="370" y="77"/>
                    </a:lnTo>
                    <a:lnTo>
                      <a:pt x="351" y="128"/>
                    </a:lnTo>
                    <a:lnTo>
                      <a:pt x="433" y="140"/>
                    </a:lnTo>
                    <a:lnTo>
                      <a:pt x="454" y="144"/>
                    </a:lnTo>
                    <a:lnTo>
                      <a:pt x="463" y="162"/>
                    </a:lnTo>
                    <a:lnTo>
                      <a:pt x="505" y="132"/>
                    </a:lnTo>
                    <a:lnTo>
                      <a:pt x="534" y="124"/>
                    </a:lnTo>
                    <a:lnTo>
                      <a:pt x="547" y="132"/>
                    </a:lnTo>
                    <a:lnTo>
                      <a:pt x="511" y="163"/>
                    </a:lnTo>
                    <a:lnTo>
                      <a:pt x="469" y="190"/>
                    </a:lnTo>
                    <a:lnTo>
                      <a:pt x="484" y="202"/>
                    </a:lnTo>
                    <a:lnTo>
                      <a:pt x="557" y="191"/>
                    </a:lnTo>
                    <a:lnTo>
                      <a:pt x="595" y="205"/>
                    </a:lnTo>
                    <a:lnTo>
                      <a:pt x="574" y="230"/>
                    </a:lnTo>
                    <a:lnTo>
                      <a:pt x="484" y="231"/>
                    </a:lnTo>
                    <a:lnTo>
                      <a:pt x="395" y="215"/>
                    </a:lnTo>
                    <a:lnTo>
                      <a:pt x="202" y="220"/>
                    </a:lnTo>
                    <a:lnTo>
                      <a:pt x="130" y="192"/>
                    </a:lnTo>
                    <a:lnTo>
                      <a:pt x="76" y="186"/>
                    </a:lnTo>
                    <a:lnTo>
                      <a:pt x="27" y="160"/>
                    </a:lnTo>
                    <a:lnTo>
                      <a:pt x="0" y="140"/>
                    </a:lnTo>
                    <a:lnTo>
                      <a:pt x="19" y="135"/>
                    </a:lnTo>
                    <a:lnTo>
                      <a:pt x="93" y="149"/>
                    </a:lnTo>
                    <a:lnTo>
                      <a:pt x="103" y="136"/>
                    </a:lnTo>
                    <a:lnTo>
                      <a:pt x="124" y="126"/>
                    </a:lnTo>
                    <a:lnTo>
                      <a:pt x="99" y="116"/>
                    </a:lnTo>
                    <a:lnTo>
                      <a:pt x="90" y="107"/>
                    </a:lnTo>
                    <a:lnTo>
                      <a:pt x="90" y="107"/>
                    </a:lnTo>
                    <a:close/>
                  </a:path>
                </a:pathLst>
              </a:custGeom>
              <a:solidFill>
                <a:srgbClr val="8A9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5" name="Freeform 40"/>
              <p:cNvSpPr>
                <a:spLocks/>
              </p:cNvSpPr>
              <p:nvPr/>
            </p:nvSpPr>
            <p:spPr bwMode="auto">
              <a:xfrm>
                <a:off x="2350" y="2075"/>
                <a:ext cx="539" cy="197"/>
              </a:xfrm>
              <a:custGeom>
                <a:avLst/>
                <a:gdLst>
                  <a:gd name="T0" fmla="*/ 34 w 539"/>
                  <a:gd name="T1" fmla="*/ 86 h 197"/>
                  <a:gd name="T2" fmla="*/ 76 w 539"/>
                  <a:gd name="T3" fmla="*/ 77 h 197"/>
                  <a:gd name="T4" fmla="*/ 99 w 539"/>
                  <a:gd name="T5" fmla="*/ 84 h 197"/>
                  <a:gd name="T6" fmla="*/ 147 w 539"/>
                  <a:gd name="T7" fmla="*/ 112 h 197"/>
                  <a:gd name="T8" fmla="*/ 202 w 539"/>
                  <a:gd name="T9" fmla="*/ 113 h 197"/>
                  <a:gd name="T10" fmla="*/ 198 w 539"/>
                  <a:gd name="T11" fmla="*/ 69 h 197"/>
                  <a:gd name="T12" fmla="*/ 173 w 539"/>
                  <a:gd name="T13" fmla="*/ 45 h 197"/>
                  <a:gd name="T14" fmla="*/ 173 w 539"/>
                  <a:gd name="T15" fmla="*/ 31 h 197"/>
                  <a:gd name="T16" fmla="*/ 223 w 539"/>
                  <a:gd name="T17" fmla="*/ 0 h 197"/>
                  <a:gd name="T18" fmla="*/ 238 w 539"/>
                  <a:gd name="T19" fmla="*/ 1 h 197"/>
                  <a:gd name="T20" fmla="*/ 230 w 539"/>
                  <a:gd name="T21" fmla="*/ 17 h 197"/>
                  <a:gd name="T22" fmla="*/ 257 w 539"/>
                  <a:gd name="T23" fmla="*/ 21 h 197"/>
                  <a:gd name="T24" fmla="*/ 246 w 539"/>
                  <a:gd name="T25" fmla="*/ 41 h 197"/>
                  <a:gd name="T26" fmla="*/ 276 w 539"/>
                  <a:gd name="T27" fmla="*/ 29 h 197"/>
                  <a:gd name="T28" fmla="*/ 299 w 539"/>
                  <a:gd name="T29" fmla="*/ 9 h 197"/>
                  <a:gd name="T30" fmla="*/ 322 w 539"/>
                  <a:gd name="T31" fmla="*/ 16 h 197"/>
                  <a:gd name="T32" fmla="*/ 335 w 539"/>
                  <a:gd name="T33" fmla="*/ 35 h 197"/>
                  <a:gd name="T34" fmla="*/ 339 w 539"/>
                  <a:gd name="T35" fmla="*/ 55 h 197"/>
                  <a:gd name="T36" fmla="*/ 331 w 539"/>
                  <a:gd name="T37" fmla="*/ 90 h 197"/>
                  <a:gd name="T38" fmla="*/ 349 w 539"/>
                  <a:gd name="T39" fmla="*/ 101 h 197"/>
                  <a:gd name="T40" fmla="*/ 417 w 539"/>
                  <a:gd name="T41" fmla="*/ 108 h 197"/>
                  <a:gd name="T42" fmla="*/ 423 w 539"/>
                  <a:gd name="T43" fmla="*/ 122 h 197"/>
                  <a:gd name="T44" fmla="*/ 419 w 539"/>
                  <a:gd name="T45" fmla="*/ 150 h 197"/>
                  <a:gd name="T46" fmla="*/ 444 w 539"/>
                  <a:gd name="T47" fmla="*/ 148 h 197"/>
                  <a:gd name="T48" fmla="*/ 459 w 539"/>
                  <a:gd name="T49" fmla="*/ 128 h 197"/>
                  <a:gd name="T50" fmla="*/ 471 w 539"/>
                  <a:gd name="T51" fmla="*/ 113 h 197"/>
                  <a:gd name="T52" fmla="*/ 501 w 539"/>
                  <a:gd name="T53" fmla="*/ 112 h 197"/>
                  <a:gd name="T54" fmla="*/ 507 w 539"/>
                  <a:gd name="T55" fmla="*/ 119 h 197"/>
                  <a:gd name="T56" fmla="*/ 484 w 539"/>
                  <a:gd name="T57" fmla="*/ 148 h 197"/>
                  <a:gd name="T58" fmla="*/ 461 w 539"/>
                  <a:gd name="T59" fmla="*/ 163 h 197"/>
                  <a:gd name="T60" fmla="*/ 501 w 539"/>
                  <a:gd name="T61" fmla="*/ 165 h 197"/>
                  <a:gd name="T62" fmla="*/ 526 w 539"/>
                  <a:gd name="T63" fmla="*/ 161 h 197"/>
                  <a:gd name="T64" fmla="*/ 539 w 539"/>
                  <a:gd name="T65" fmla="*/ 182 h 197"/>
                  <a:gd name="T66" fmla="*/ 465 w 539"/>
                  <a:gd name="T67" fmla="*/ 197 h 197"/>
                  <a:gd name="T68" fmla="*/ 293 w 539"/>
                  <a:gd name="T69" fmla="*/ 192 h 197"/>
                  <a:gd name="T70" fmla="*/ 156 w 539"/>
                  <a:gd name="T71" fmla="*/ 191 h 197"/>
                  <a:gd name="T72" fmla="*/ 105 w 539"/>
                  <a:gd name="T73" fmla="*/ 171 h 197"/>
                  <a:gd name="T74" fmla="*/ 59 w 539"/>
                  <a:gd name="T75" fmla="*/ 171 h 197"/>
                  <a:gd name="T76" fmla="*/ 36 w 539"/>
                  <a:gd name="T77" fmla="*/ 154 h 197"/>
                  <a:gd name="T78" fmla="*/ 4 w 539"/>
                  <a:gd name="T79" fmla="*/ 141 h 197"/>
                  <a:gd name="T80" fmla="*/ 0 w 539"/>
                  <a:gd name="T81" fmla="*/ 125 h 197"/>
                  <a:gd name="T82" fmla="*/ 11 w 539"/>
                  <a:gd name="T83" fmla="*/ 116 h 197"/>
                  <a:gd name="T84" fmla="*/ 61 w 539"/>
                  <a:gd name="T85" fmla="*/ 124 h 197"/>
                  <a:gd name="T86" fmla="*/ 82 w 539"/>
                  <a:gd name="T87" fmla="*/ 122 h 197"/>
                  <a:gd name="T88" fmla="*/ 114 w 539"/>
                  <a:gd name="T89" fmla="*/ 109 h 197"/>
                  <a:gd name="T90" fmla="*/ 93 w 539"/>
                  <a:gd name="T91" fmla="*/ 97 h 197"/>
                  <a:gd name="T92" fmla="*/ 68 w 539"/>
                  <a:gd name="T93" fmla="*/ 97 h 197"/>
                  <a:gd name="T94" fmla="*/ 34 w 539"/>
                  <a:gd name="T95" fmla="*/ 86 h 197"/>
                  <a:gd name="T96" fmla="*/ 34 w 539"/>
                  <a:gd name="T97" fmla="*/ 8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39" h="197">
                    <a:moveTo>
                      <a:pt x="34" y="86"/>
                    </a:moveTo>
                    <a:lnTo>
                      <a:pt x="76" y="77"/>
                    </a:lnTo>
                    <a:lnTo>
                      <a:pt x="99" y="84"/>
                    </a:lnTo>
                    <a:lnTo>
                      <a:pt x="147" y="112"/>
                    </a:lnTo>
                    <a:lnTo>
                      <a:pt x="202" y="113"/>
                    </a:lnTo>
                    <a:lnTo>
                      <a:pt x="198" y="69"/>
                    </a:lnTo>
                    <a:lnTo>
                      <a:pt x="173" y="45"/>
                    </a:lnTo>
                    <a:lnTo>
                      <a:pt x="173" y="31"/>
                    </a:lnTo>
                    <a:lnTo>
                      <a:pt x="223" y="0"/>
                    </a:lnTo>
                    <a:lnTo>
                      <a:pt x="238" y="1"/>
                    </a:lnTo>
                    <a:lnTo>
                      <a:pt x="230" y="17"/>
                    </a:lnTo>
                    <a:lnTo>
                      <a:pt x="257" y="21"/>
                    </a:lnTo>
                    <a:lnTo>
                      <a:pt x="246" y="41"/>
                    </a:lnTo>
                    <a:lnTo>
                      <a:pt x="276" y="29"/>
                    </a:lnTo>
                    <a:lnTo>
                      <a:pt x="299" y="9"/>
                    </a:lnTo>
                    <a:lnTo>
                      <a:pt x="322" y="16"/>
                    </a:lnTo>
                    <a:lnTo>
                      <a:pt x="335" y="35"/>
                    </a:lnTo>
                    <a:lnTo>
                      <a:pt x="339" y="55"/>
                    </a:lnTo>
                    <a:lnTo>
                      <a:pt x="331" y="90"/>
                    </a:lnTo>
                    <a:lnTo>
                      <a:pt x="349" y="101"/>
                    </a:lnTo>
                    <a:lnTo>
                      <a:pt x="417" y="108"/>
                    </a:lnTo>
                    <a:lnTo>
                      <a:pt x="423" y="122"/>
                    </a:lnTo>
                    <a:lnTo>
                      <a:pt x="419" y="150"/>
                    </a:lnTo>
                    <a:lnTo>
                      <a:pt x="444" y="148"/>
                    </a:lnTo>
                    <a:lnTo>
                      <a:pt x="459" y="128"/>
                    </a:lnTo>
                    <a:lnTo>
                      <a:pt x="471" y="113"/>
                    </a:lnTo>
                    <a:lnTo>
                      <a:pt x="501" y="112"/>
                    </a:lnTo>
                    <a:lnTo>
                      <a:pt x="507" y="119"/>
                    </a:lnTo>
                    <a:lnTo>
                      <a:pt x="484" y="148"/>
                    </a:lnTo>
                    <a:lnTo>
                      <a:pt x="461" y="163"/>
                    </a:lnTo>
                    <a:lnTo>
                      <a:pt x="501" y="165"/>
                    </a:lnTo>
                    <a:lnTo>
                      <a:pt x="526" y="161"/>
                    </a:lnTo>
                    <a:lnTo>
                      <a:pt x="539" y="182"/>
                    </a:lnTo>
                    <a:lnTo>
                      <a:pt x="465" y="197"/>
                    </a:lnTo>
                    <a:lnTo>
                      <a:pt x="293" y="192"/>
                    </a:lnTo>
                    <a:lnTo>
                      <a:pt x="156" y="191"/>
                    </a:lnTo>
                    <a:lnTo>
                      <a:pt x="105" y="171"/>
                    </a:lnTo>
                    <a:lnTo>
                      <a:pt x="59" y="171"/>
                    </a:lnTo>
                    <a:lnTo>
                      <a:pt x="36" y="154"/>
                    </a:lnTo>
                    <a:lnTo>
                      <a:pt x="4" y="141"/>
                    </a:lnTo>
                    <a:lnTo>
                      <a:pt x="0" y="125"/>
                    </a:lnTo>
                    <a:lnTo>
                      <a:pt x="11" y="116"/>
                    </a:lnTo>
                    <a:lnTo>
                      <a:pt x="61" y="124"/>
                    </a:lnTo>
                    <a:lnTo>
                      <a:pt x="82" y="122"/>
                    </a:lnTo>
                    <a:lnTo>
                      <a:pt x="114" y="109"/>
                    </a:lnTo>
                    <a:lnTo>
                      <a:pt x="93" y="97"/>
                    </a:lnTo>
                    <a:lnTo>
                      <a:pt x="68" y="97"/>
                    </a:lnTo>
                    <a:lnTo>
                      <a:pt x="34" y="86"/>
                    </a:lnTo>
                    <a:lnTo>
                      <a:pt x="34" y="86"/>
                    </a:lnTo>
                    <a:close/>
                  </a:path>
                </a:pathLst>
              </a:custGeom>
              <a:solidFill>
                <a:srgbClr val="6B6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6" name="Freeform 41"/>
              <p:cNvSpPr>
                <a:spLocks/>
              </p:cNvSpPr>
              <p:nvPr/>
            </p:nvSpPr>
            <p:spPr bwMode="auto">
              <a:xfrm>
                <a:off x="2361" y="2113"/>
                <a:ext cx="538" cy="201"/>
              </a:xfrm>
              <a:custGeom>
                <a:avLst/>
                <a:gdLst>
                  <a:gd name="T0" fmla="*/ 263 w 538"/>
                  <a:gd name="T1" fmla="*/ 192 h 201"/>
                  <a:gd name="T2" fmla="*/ 242 w 538"/>
                  <a:gd name="T3" fmla="*/ 174 h 201"/>
                  <a:gd name="T4" fmla="*/ 372 w 538"/>
                  <a:gd name="T5" fmla="*/ 170 h 201"/>
                  <a:gd name="T6" fmla="*/ 408 w 538"/>
                  <a:gd name="T7" fmla="*/ 166 h 201"/>
                  <a:gd name="T8" fmla="*/ 473 w 538"/>
                  <a:gd name="T9" fmla="*/ 175 h 201"/>
                  <a:gd name="T10" fmla="*/ 538 w 538"/>
                  <a:gd name="T11" fmla="*/ 152 h 201"/>
                  <a:gd name="T12" fmla="*/ 530 w 538"/>
                  <a:gd name="T13" fmla="*/ 130 h 201"/>
                  <a:gd name="T14" fmla="*/ 511 w 538"/>
                  <a:gd name="T15" fmla="*/ 130 h 201"/>
                  <a:gd name="T16" fmla="*/ 505 w 538"/>
                  <a:gd name="T17" fmla="*/ 138 h 201"/>
                  <a:gd name="T18" fmla="*/ 456 w 538"/>
                  <a:gd name="T19" fmla="*/ 140 h 201"/>
                  <a:gd name="T20" fmla="*/ 412 w 538"/>
                  <a:gd name="T21" fmla="*/ 150 h 201"/>
                  <a:gd name="T22" fmla="*/ 399 w 538"/>
                  <a:gd name="T23" fmla="*/ 141 h 201"/>
                  <a:gd name="T24" fmla="*/ 454 w 538"/>
                  <a:gd name="T25" fmla="*/ 127 h 201"/>
                  <a:gd name="T26" fmla="*/ 448 w 538"/>
                  <a:gd name="T27" fmla="*/ 115 h 201"/>
                  <a:gd name="T28" fmla="*/ 475 w 538"/>
                  <a:gd name="T29" fmla="*/ 110 h 201"/>
                  <a:gd name="T30" fmla="*/ 460 w 538"/>
                  <a:gd name="T31" fmla="*/ 95 h 201"/>
                  <a:gd name="T32" fmla="*/ 435 w 538"/>
                  <a:gd name="T33" fmla="*/ 113 h 201"/>
                  <a:gd name="T34" fmla="*/ 397 w 538"/>
                  <a:gd name="T35" fmla="*/ 108 h 201"/>
                  <a:gd name="T36" fmla="*/ 334 w 538"/>
                  <a:gd name="T37" fmla="*/ 86 h 201"/>
                  <a:gd name="T38" fmla="*/ 347 w 538"/>
                  <a:gd name="T39" fmla="*/ 74 h 201"/>
                  <a:gd name="T40" fmla="*/ 309 w 538"/>
                  <a:gd name="T41" fmla="*/ 51 h 201"/>
                  <a:gd name="T42" fmla="*/ 307 w 538"/>
                  <a:gd name="T43" fmla="*/ 25 h 201"/>
                  <a:gd name="T44" fmla="*/ 292 w 538"/>
                  <a:gd name="T45" fmla="*/ 13 h 201"/>
                  <a:gd name="T46" fmla="*/ 311 w 538"/>
                  <a:gd name="T47" fmla="*/ 0 h 201"/>
                  <a:gd name="T48" fmla="*/ 280 w 538"/>
                  <a:gd name="T49" fmla="*/ 5 h 201"/>
                  <a:gd name="T50" fmla="*/ 254 w 538"/>
                  <a:gd name="T51" fmla="*/ 0 h 201"/>
                  <a:gd name="T52" fmla="*/ 183 w 538"/>
                  <a:gd name="T53" fmla="*/ 12 h 201"/>
                  <a:gd name="T54" fmla="*/ 183 w 538"/>
                  <a:gd name="T55" fmla="*/ 36 h 201"/>
                  <a:gd name="T56" fmla="*/ 189 w 538"/>
                  <a:gd name="T57" fmla="*/ 59 h 201"/>
                  <a:gd name="T58" fmla="*/ 179 w 538"/>
                  <a:gd name="T59" fmla="*/ 75 h 201"/>
                  <a:gd name="T60" fmla="*/ 200 w 538"/>
                  <a:gd name="T61" fmla="*/ 79 h 201"/>
                  <a:gd name="T62" fmla="*/ 200 w 538"/>
                  <a:gd name="T63" fmla="*/ 91 h 201"/>
                  <a:gd name="T64" fmla="*/ 162 w 538"/>
                  <a:gd name="T65" fmla="*/ 108 h 201"/>
                  <a:gd name="T66" fmla="*/ 122 w 538"/>
                  <a:gd name="T67" fmla="*/ 91 h 201"/>
                  <a:gd name="T68" fmla="*/ 82 w 538"/>
                  <a:gd name="T69" fmla="*/ 87 h 201"/>
                  <a:gd name="T70" fmla="*/ 52 w 538"/>
                  <a:gd name="T71" fmla="*/ 93 h 201"/>
                  <a:gd name="T72" fmla="*/ 25 w 538"/>
                  <a:gd name="T73" fmla="*/ 86 h 201"/>
                  <a:gd name="T74" fmla="*/ 0 w 538"/>
                  <a:gd name="T75" fmla="*/ 99 h 201"/>
                  <a:gd name="T76" fmla="*/ 35 w 538"/>
                  <a:gd name="T77" fmla="*/ 109 h 201"/>
                  <a:gd name="T78" fmla="*/ 82 w 538"/>
                  <a:gd name="T79" fmla="*/ 130 h 201"/>
                  <a:gd name="T80" fmla="*/ 96 w 538"/>
                  <a:gd name="T81" fmla="*/ 167 h 201"/>
                  <a:gd name="T82" fmla="*/ 139 w 538"/>
                  <a:gd name="T83" fmla="*/ 198 h 201"/>
                  <a:gd name="T84" fmla="*/ 229 w 538"/>
                  <a:gd name="T85" fmla="*/ 201 h 201"/>
                  <a:gd name="T86" fmla="*/ 263 w 538"/>
                  <a:gd name="T87" fmla="*/ 192 h 201"/>
                  <a:gd name="T88" fmla="*/ 263 w 538"/>
                  <a:gd name="T89" fmla="*/ 19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38" h="201">
                    <a:moveTo>
                      <a:pt x="263" y="192"/>
                    </a:moveTo>
                    <a:lnTo>
                      <a:pt x="242" y="174"/>
                    </a:lnTo>
                    <a:lnTo>
                      <a:pt x="372" y="170"/>
                    </a:lnTo>
                    <a:lnTo>
                      <a:pt x="408" y="166"/>
                    </a:lnTo>
                    <a:lnTo>
                      <a:pt x="473" y="175"/>
                    </a:lnTo>
                    <a:lnTo>
                      <a:pt x="538" y="152"/>
                    </a:lnTo>
                    <a:lnTo>
                      <a:pt x="530" y="130"/>
                    </a:lnTo>
                    <a:lnTo>
                      <a:pt x="511" y="130"/>
                    </a:lnTo>
                    <a:lnTo>
                      <a:pt x="505" y="138"/>
                    </a:lnTo>
                    <a:lnTo>
                      <a:pt x="456" y="140"/>
                    </a:lnTo>
                    <a:lnTo>
                      <a:pt x="412" y="150"/>
                    </a:lnTo>
                    <a:lnTo>
                      <a:pt x="399" y="141"/>
                    </a:lnTo>
                    <a:lnTo>
                      <a:pt x="454" y="127"/>
                    </a:lnTo>
                    <a:lnTo>
                      <a:pt x="448" y="115"/>
                    </a:lnTo>
                    <a:lnTo>
                      <a:pt x="475" y="110"/>
                    </a:lnTo>
                    <a:lnTo>
                      <a:pt x="460" y="95"/>
                    </a:lnTo>
                    <a:lnTo>
                      <a:pt x="435" y="113"/>
                    </a:lnTo>
                    <a:lnTo>
                      <a:pt x="397" y="108"/>
                    </a:lnTo>
                    <a:lnTo>
                      <a:pt x="334" y="86"/>
                    </a:lnTo>
                    <a:lnTo>
                      <a:pt x="347" y="74"/>
                    </a:lnTo>
                    <a:lnTo>
                      <a:pt x="309" y="51"/>
                    </a:lnTo>
                    <a:lnTo>
                      <a:pt x="307" y="25"/>
                    </a:lnTo>
                    <a:lnTo>
                      <a:pt x="292" y="13"/>
                    </a:lnTo>
                    <a:lnTo>
                      <a:pt x="311" y="0"/>
                    </a:lnTo>
                    <a:lnTo>
                      <a:pt x="280" y="5"/>
                    </a:lnTo>
                    <a:lnTo>
                      <a:pt x="254" y="0"/>
                    </a:lnTo>
                    <a:lnTo>
                      <a:pt x="183" y="12"/>
                    </a:lnTo>
                    <a:lnTo>
                      <a:pt x="183" y="36"/>
                    </a:lnTo>
                    <a:lnTo>
                      <a:pt x="189" y="59"/>
                    </a:lnTo>
                    <a:lnTo>
                      <a:pt x="179" y="75"/>
                    </a:lnTo>
                    <a:lnTo>
                      <a:pt x="200" y="79"/>
                    </a:lnTo>
                    <a:lnTo>
                      <a:pt x="200" y="91"/>
                    </a:lnTo>
                    <a:lnTo>
                      <a:pt x="162" y="108"/>
                    </a:lnTo>
                    <a:lnTo>
                      <a:pt x="122" y="91"/>
                    </a:lnTo>
                    <a:lnTo>
                      <a:pt x="82" y="87"/>
                    </a:lnTo>
                    <a:lnTo>
                      <a:pt x="52" y="93"/>
                    </a:lnTo>
                    <a:lnTo>
                      <a:pt x="25" y="86"/>
                    </a:lnTo>
                    <a:lnTo>
                      <a:pt x="0" y="99"/>
                    </a:lnTo>
                    <a:lnTo>
                      <a:pt x="35" y="109"/>
                    </a:lnTo>
                    <a:lnTo>
                      <a:pt x="82" y="130"/>
                    </a:lnTo>
                    <a:lnTo>
                      <a:pt x="96" y="167"/>
                    </a:lnTo>
                    <a:lnTo>
                      <a:pt x="139" y="198"/>
                    </a:lnTo>
                    <a:lnTo>
                      <a:pt x="229" y="201"/>
                    </a:lnTo>
                    <a:lnTo>
                      <a:pt x="263" y="192"/>
                    </a:lnTo>
                    <a:lnTo>
                      <a:pt x="263" y="192"/>
                    </a:lnTo>
                    <a:close/>
                  </a:path>
                </a:pathLst>
              </a:custGeom>
              <a:solidFill>
                <a:srgbClr val="173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7" name="Freeform 42"/>
              <p:cNvSpPr>
                <a:spLocks/>
              </p:cNvSpPr>
              <p:nvPr/>
            </p:nvSpPr>
            <p:spPr bwMode="auto">
              <a:xfrm>
                <a:off x="1915" y="2486"/>
                <a:ext cx="366" cy="177"/>
              </a:xfrm>
              <a:custGeom>
                <a:avLst/>
                <a:gdLst>
                  <a:gd name="T0" fmla="*/ 183 w 366"/>
                  <a:gd name="T1" fmla="*/ 0 h 177"/>
                  <a:gd name="T2" fmla="*/ 84 w 366"/>
                  <a:gd name="T3" fmla="*/ 40 h 177"/>
                  <a:gd name="T4" fmla="*/ 0 w 366"/>
                  <a:gd name="T5" fmla="*/ 116 h 177"/>
                  <a:gd name="T6" fmla="*/ 10 w 366"/>
                  <a:gd name="T7" fmla="*/ 177 h 177"/>
                  <a:gd name="T8" fmla="*/ 155 w 366"/>
                  <a:gd name="T9" fmla="*/ 174 h 177"/>
                  <a:gd name="T10" fmla="*/ 246 w 366"/>
                  <a:gd name="T11" fmla="*/ 142 h 177"/>
                  <a:gd name="T12" fmla="*/ 355 w 366"/>
                  <a:gd name="T13" fmla="*/ 132 h 177"/>
                  <a:gd name="T14" fmla="*/ 366 w 366"/>
                  <a:gd name="T15" fmla="*/ 76 h 177"/>
                  <a:gd name="T16" fmla="*/ 279 w 366"/>
                  <a:gd name="T17" fmla="*/ 27 h 177"/>
                  <a:gd name="T18" fmla="*/ 183 w 366"/>
                  <a:gd name="T19" fmla="*/ 0 h 177"/>
                  <a:gd name="T20" fmla="*/ 183 w 366"/>
                  <a:gd name="T21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6" h="177">
                    <a:moveTo>
                      <a:pt x="183" y="0"/>
                    </a:moveTo>
                    <a:lnTo>
                      <a:pt x="84" y="40"/>
                    </a:lnTo>
                    <a:lnTo>
                      <a:pt x="0" y="116"/>
                    </a:lnTo>
                    <a:lnTo>
                      <a:pt x="10" y="177"/>
                    </a:lnTo>
                    <a:lnTo>
                      <a:pt x="155" y="174"/>
                    </a:lnTo>
                    <a:lnTo>
                      <a:pt x="246" y="142"/>
                    </a:lnTo>
                    <a:lnTo>
                      <a:pt x="355" y="132"/>
                    </a:lnTo>
                    <a:lnTo>
                      <a:pt x="366" y="76"/>
                    </a:lnTo>
                    <a:lnTo>
                      <a:pt x="279" y="27"/>
                    </a:lnTo>
                    <a:lnTo>
                      <a:pt x="183" y="0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786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8" name="Freeform 43"/>
              <p:cNvSpPr>
                <a:spLocks/>
              </p:cNvSpPr>
              <p:nvPr/>
            </p:nvSpPr>
            <p:spPr bwMode="auto">
              <a:xfrm>
                <a:off x="1496" y="2458"/>
                <a:ext cx="562" cy="240"/>
              </a:xfrm>
              <a:custGeom>
                <a:avLst/>
                <a:gdLst>
                  <a:gd name="T0" fmla="*/ 419 w 562"/>
                  <a:gd name="T1" fmla="*/ 0 h 240"/>
                  <a:gd name="T2" fmla="*/ 370 w 562"/>
                  <a:gd name="T3" fmla="*/ 31 h 240"/>
                  <a:gd name="T4" fmla="*/ 366 w 562"/>
                  <a:gd name="T5" fmla="*/ 87 h 240"/>
                  <a:gd name="T6" fmla="*/ 337 w 562"/>
                  <a:gd name="T7" fmla="*/ 72 h 240"/>
                  <a:gd name="T8" fmla="*/ 299 w 562"/>
                  <a:gd name="T9" fmla="*/ 91 h 240"/>
                  <a:gd name="T10" fmla="*/ 353 w 562"/>
                  <a:gd name="T11" fmla="*/ 114 h 240"/>
                  <a:gd name="T12" fmla="*/ 292 w 562"/>
                  <a:gd name="T13" fmla="*/ 121 h 240"/>
                  <a:gd name="T14" fmla="*/ 257 w 562"/>
                  <a:gd name="T15" fmla="*/ 147 h 240"/>
                  <a:gd name="T16" fmla="*/ 299 w 562"/>
                  <a:gd name="T17" fmla="*/ 143 h 240"/>
                  <a:gd name="T18" fmla="*/ 349 w 562"/>
                  <a:gd name="T19" fmla="*/ 160 h 240"/>
                  <a:gd name="T20" fmla="*/ 320 w 562"/>
                  <a:gd name="T21" fmla="*/ 194 h 240"/>
                  <a:gd name="T22" fmla="*/ 276 w 562"/>
                  <a:gd name="T23" fmla="*/ 180 h 240"/>
                  <a:gd name="T24" fmla="*/ 217 w 562"/>
                  <a:gd name="T25" fmla="*/ 191 h 240"/>
                  <a:gd name="T26" fmla="*/ 242 w 562"/>
                  <a:gd name="T27" fmla="*/ 203 h 240"/>
                  <a:gd name="T28" fmla="*/ 187 w 562"/>
                  <a:gd name="T29" fmla="*/ 198 h 240"/>
                  <a:gd name="T30" fmla="*/ 187 w 562"/>
                  <a:gd name="T31" fmla="*/ 170 h 240"/>
                  <a:gd name="T32" fmla="*/ 151 w 562"/>
                  <a:gd name="T33" fmla="*/ 152 h 240"/>
                  <a:gd name="T34" fmla="*/ 95 w 562"/>
                  <a:gd name="T35" fmla="*/ 170 h 240"/>
                  <a:gd name="T36" fmla="*/ 0 w 562"/>
                  <a:gd name="T37" fmla="*/ 222 h 240"/>
                  <a:gd name="T38" fmla="*/ 34 w 562"/>
                  <a:gd name="T39" fmla="*/ 240 h 240"/>
                  <a:gd name="T40" fmla="*/ 177 w 562"/>
                  <a:gd name="T41" fmla="*/ 222 h 240"/>
                  <a:gd name="T42" fmla="*/ 320 w 562"/>
                  <a:gd name="T43" fmla="*/ 210 h 240"/>
                  <a:gd name="T44" fmla="*/ 417 w 562"/>
                  <a:gd name="T45" fmla="*/ 209 h 240"/>
                  <a:gd name="T46" fmla="*/ 520 w 562"/>
                  <a:gd name="T47" fmla="*/ 135 h 240"/>
                  <a:gd name="T48" fmla="*/ 562 w 562"/>
                  <a:gd name="T49" fmla="*/ 72 h 240"/>
                  <a:gd name="T50" fmla="*/ 419 w 562"/>
                  <a:gd name="T51" fmla="*/ 0 h 240"/>
                  <a:gd name="T52" fmla="*/ 419 w 562"/>
                  <a:gd name="T53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62" h="240">
                    <a:moveTo>
                      <a:pt x="419" y="0"/>
                    </a:moveTo>
                    <a:lnTo>
                      <a:pt x="370" y="31"/>
                    </a:lnTo>
                    <a:lnTo>
                      <a:pt x="366" y="87"/>
                    </a:lnTo>
                    <a:lnTo>
                      <a:pt x="337" y="72"/>
                    </a:lnTo>
                    <a:lnTo>
                      <a:pt x="299" y="91"/>
                    </a:lnTo>
                    <a:lnTo>
                      <a:pt x="353" y="114"/>
                    </a:lnTo>
                    <a:lnTo>
                      <a:pt x="292" y="121"/>
                    </a:lnTo>
                    <a:lnTo>
                      <a:pt x="257" y="147"/>
                    </a:lnTo>
                    <a:lnTo>
                      <a:pt x="299" y="143"/>
                    </a:lnTo>
                    <a:lnTo>
                      <a:pt x="349" y="160"/>
                    </a:lnTo>
                    <a:lnTo>
                      <a:pt x="320" y="194"/>
                    </a:lnTo>
                    <a:lnTo>
                      <a:pt x="276" y="180"/>
                    </a:lnTo>
                    <a:lnTo>
                      <a:pt x="217" y="191"/>
                    </a:lnTo>
                    <a:lnTo>
                      <a:pt x="242" y="203"/>
                    </a:lnTo>
                    <a:lnTo>
                      <a:pt x="187" y="198"/>
                    </a:lnTo>
                    <a:lnTo>
                      <a:pt x="187" y="170"/>
                    </a:lnTo>
                    <a:lnTo>
                      <a:pt x="151" y="152"/>
                    </a:lnTo>
                    <a:lnTo>
                      <a:pt x="95" y="170"/>
                    </a:lnTo>
                    <a:lnTo>
                      <a:pt x="0" y="222"/>
                    </a:lnTo>
                    <a:lnTo>
                      <a:pt x="34" y="240"/>
                    </a:lnTo>
                    <a:lnTo>
                      <a:pt x="177" y="222"/>
                    </a:lnTo>
                    <a:lnTo>
                      <a:pt x="320" y="210"/>
                    </a:lnTo>
                    <a:lnTo>
                      <a:pt x="417" y="209"/>
                    </a:lnTo>
                    <a:lnTo>
                      <a:pt x="520" y="135"/>
                    </a:lnTo>
                    <a:lnTo>
                      <a:pt x="562" y="72"/>
                    </a:lnTo>
                    <a:lnTo>
                      <a:pt x="419" y="0"/>
                    </a:lnTo>
                    <a:lnTo>
                      <a:pt x="419" y="0"/>
                    </a:lnTo>
                    <a:close/>
                  </a:path>
                </a:pathLst>
              </a:custGeom>
              <a:solidFill>
                <a:srgbClr val="807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9" name="Freeform 44"/>
              <p:cNvSpPr>
                <a:spLocks/>
              </p:cNvSpPr>
              <p:nvPr/>
            </p:nvSpPr>
            <p:spPr bwMode="auto">
              <a:xfrm>
                <a:off x="1835" y="2533"/>
                <a:ext cx="94" cy="79"/>
              </a:xfrm>
              <a:custGeom>
                <a:avLst/>
                <a:gdLst>
                  <a:gd name="T0" fmla="*/ 17 w 94"/>
                  <a:gd name="T1" fmla="*/ 12 h 79"/>
                  <a:gd name="T2" fmla="*/ 50 w 94"/>
                  <a:gd name="T3" fmla="*/ 0 h 79"/>
                  <a:gd name="T4" fmla="*/ 67 w 94"/>
                  <a:gd name="T5" fmla="*/ 16 h 79"/>
                  <a:gd name="T6" fmla="*/ 33 w 94"/>
                  <a:gd name="T7" fmla="*/ 35 h 79"/>
                  <a:gd name="T8" fmla="*/ 88 w 94"/>
                  <a:gd name="T9" fmla="*/ 50 h 79"/>
                  <a:gd name="T10" fmla="*/ 94 w 94"/>
                  <a:gd name="T11" fmla="*/ 79 h 79"/>
                  <a:gd name="T12" fmla="*/ 63 w 94"/>
                  <a:gd name="T13" fmla="*/ 60 h 79"/>
                  <a:gd name="T14" fmla="*/ 38 w 94"/>
                  <a:gd name="T15" fmla="*/ 68 h 79"/>
                  <a:gd name="T16" fmla="*/ 31 w 94"/>
                  <a:gd name="T17" fmla="*/ 54 h 79"/>
                  <a:gd name="T18" fmla="*/ 0 w 94"/>
                  <a:gd name="T19" fmla="*/ 37 h 79"/>
                  <a:gd name="T20" fmla="*/ 17 w 94"/>
                  <a:gd name="T21" fmla="*/ 12 h 79"/>
                  <a:gd name="T22" fmla="*/ 17 w 94"/>
                  <a:gd name="T23" fmla="*/ 1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79">
                    <a:moveTo>
                      <a:pt x="17" y="12"/>
                    </a:moveTo>
                    <a:lnTo>
                      <a:pt x="50" y="0"/>
                    </a:lnTo>
                    <a:lnTo>
                      <a:pt x="67" y="16"/>
                    </a:lnTo>
                    <a:lnTo>
                      <a:pt x="33" y="35"/>
                    </a:lnTo>
                    <a:lnTo>
                      <a:pt x="88" y="50"/>
                    </a:lnTo>
                    <a:lnTo>
                      <a:pt x="94" y="79"/>
                    </a:lnTo>
                    <a:lnTo>
                      <a:pt x="63" y="60"/>
                    </a:lnTo>
                    <a:lnTo>
                      <a:pt x="38" y="68"/>
                    </a:lnTo>
                    <a:lnTo>
                      <a:pt x="31" y="54"/>
                    </a:lnTo>
                    <a:lnTo>
                      <a:pt x="0" y="37"/>
                    </a:lnTo>
                    <a:lnTo>
                      <a:pt x="17" y="12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173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0" name="Freeform 45"/>
              <p:cNvSpPr>
                <a:spLocks/>
              </p:cNvSpPr>
              <p:nvPr/>
            </p:nvSpPr>
            <p:spPr bwMode="auto">
              <a:xfrm>
                <a:off x="1953" y="2572"/>
                <a:ext cx="35" cy="33"/>
              </a:xfrm>
              <a:custGeom>
                <a:avLst/>
                <a:gdLst>
                  <a:gd name="T0" fmla="*/ 35 w 35"/>
                  <a:gd name="T1" fmla="*/ 0 h 33"/>
                  <a:gd name="T2" fmla="*/ 0 w 35"/>
                  <a:gd name="T3" fmla="*/ 10 h 33"/>
                  <a:gd name="T4" fmla="*/ 16 w 35"/>
                  <a:gd name="T5" fmla="*/ 33 h 33"/>
                  <a:gd name="T6" fmla="*/ 33 w 35"/>
                  <a:gd name="T7" fmla="*/ 27 h 33"/>
                  <a:gd name="T8" fmla="*/ 23 w 35"/>
                  <a:gd name="T9" fmla="*/ 15 h 33"/>
                  <a:gd name="T10" fmla="*/ 35 w 35"/>
                  <a:gd name="T11" fmla="*/ 0 h 33"/>
                  <a:gd name="T12" fmla="*/ 35 w 35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3">
                    <a:moveTo>
                      <a:pt x="35" y="0"/>
                    </a:moveTo>
                    <a:lnTo>
                      <a:pt x="0" y="10"/>
                    </a:lnTo>
                    <a:lnTo>
                      <a:pt x="16" y="33"/>
                    </a:lnTo>
                    <a:lnTo>
                      <a:pt x="33" y="27"/>
                    </a:lnTo>
                    <a:lnTo>
                      <a:pt x="23" y="15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173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1" name="Freeform 46"/>
              <p:cNvSpPr>
                <a:spLocks/>
              </p:cNvSpPr>
              <p:nvPr/>
            </p:nvSpPr>
            <p:spPr bwMode="auto">
              <a:xfrm>
                <a:off x="1931" y="2526"/>
                <a:ext cx="51" cy="59"/>
              </a:xfrm>
              <a:custGeom>
                <a:avLst/>
                <a:gdLst>
                  <a:gd name="T0" fmla="*/ 22 w 51"/>
                  <a:gd name="T1" fmla="*/ 0 h 59"/>
                  <a:gd name="T2" fmla="*/ 0 w 51"/>
                  <a:gd name="T3" fmla="*/ 17 h 59"/>
                  <a:gd name="T4" fmla="*/ 5 w 51"/>
                  <a:gd name="T5" fmla="*/ 34 h 59"/>
                  <a:gd name="T6" fmla="*/ 0 w 51"/>
                  <a:gd name="T7" fmla="*/ 59 h 59"/>
                  <a:gd name="T8" fmla="*/ 51 w 51"/>
                  <a:gd name="T9" fmla="*/ 27 h 59"/>
                  <a:gd name="T10" fmla="*/ 22 w 51"/>
                  <a:gd name="T11" fmla="*/ 0 h 59"/>
                  <a:gd name="T12" fmla="*/ 22 w 51"/>
                  <a:gd name="T1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9">
                    <a:moveTo>
                      <a:pt x="22" y="0"/>
                    </a:moveTo>
                    <a:lnTo>
                      <a:pt x="0" y="17"/>
                    </a:lnTo>
                    <a:lnTo>
                      <a:pt x="5" y="34"/>
                    </a:lnTo>
                    <a:lnTo>
                      <a:pt x="0" y="59"/>
                    </a:lnTo>
                    <a:lnTo>
                      <a:pt x="51" y="27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4F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2" name="Freeform 47"/>
              <p:cNvSpPr>
                <a:spLocks/>
              </p:cNvSpPr>
              <p:nvPr/>
            </p:nvSpPr>
            <p:spPr bwMode="auto">
              <a:xfrm>
                <a:off x="1614" y="2363"/>
                <a:ext cx="294" cy="273"/>
              </a:xfrm>
              <a:custGeom>
                <a:avLst/>
                <a:gdLst>
                  <a:gd name="T0" fmla="*/ 231 w 294"/>
                  <a:gd name="T1" fmla="*/ 0 h 273"/>
                  <a:gd name="T2" fmla="*/ 120 w 294"/>
                  <a:gd name="T3" fmla="*/ 15 h 273"/>
                  <a:gd name="T4" fmla="*/ 158 w 294"/>
                  <a:gd name="T5" fmla="*/ 51 h 273"/>
                  <a:gd name="T6" fmla="*/ 82 w 294"/>
                  <a:gd name="T7" fmla="*/ 50 h 273"/>
                  <a:gd name="T8" fmla="*/ 19 w 294"/>
                  <a:gd name="T9" fmla="*/ 80 h 273"/>
                  <a:gd name="T10" fmla="*/ 52 w 294"/>
                  <a:gd name="T11" fmla="*/ 107 h 273"/>
                  <a:gd name="T12" fmla="*/ 10 w 294"/>
                  <a:gd name="T13" fmla="*/ 119 h 273"/>
                  <a:gd name="T14" fmla="*/ 25 w 294"/>
                  <a:gd name="T15" fmla="*/ 135 h 273"/>
                  <a:gd name="T16" fmla="*/ 76 w 294"/>
                  <a:gd name="T17" fmla="*/ 134 h 273"/>
                  <a:gd name="T18" fmla="*/ 90 w 294"/>
                  <a:gd name="T19" fmla="*/ 167 h 273"/>
                  <a:gd name="T20" fmla="*/ 111 w 294"/>
                  <a:gd name="T21" fmla="*/ 180 h 273"/>
                  <a:gd name="T22" fmla="*/ 103 w 294"/>
                  <a:gd name="T23" fmla="*/ 213 h 273"/>
                  <a:gd name="T24" fmla="*/ 124 w 294"/>
                  <a:gd name="T25" fmla="*/ 242 h 273"/>
                  <a:gd name="T26" fmla="*/ 76 w 294"/>
                  <a:gd name="T27" fmla="*/ 236 h 273"/>
                  <a:gd name="T28" fmla="*/ 40 w 294"/>
                  <a:gd name="T29" fmla="*/ 232 h 273"/>
                  <a:gd name="T30" fmla="*/ 0 w 294"/>
                  <a:gd name="T31" fmla="*/ 247 h 273"/>
                  <a:gd name="T32" fmla="*/ 12 w 294"/>
                  <a:gd name="T33" fmla="*/ 261 h 273"/>
                  <a:gd name="T34" fmla="*/ 40 w 294"/>
                  <a:gd name="T35" fmla="*/ 262 h 273"/>
                  <a:gd name="T36" fmla="*/ 65 w 294"/>
                  <a:gd name="T37" fmla="*/ 273 h 273"/>
                  <a:gd name="T38" fmla="*/ 153 w 294"/>
                  <a:gd name="T39" fmla="*/ 265 h 273"/>
                  <a:gd name="T40" fmla="*/ 158 w 294"/>
                  <a:gd name="T41" fmla="*/ 236 h 273"/>
                  <a:gd name="T42" fmla="*/ 166 w 294"/>
                  <a:gd name="T43" fmla="*/ 203 h 273"/>
                  <a:gd name="T44" fmla="*/ 158 w 294"/>
                  <a:gd name="T45" fmla="*/ 190 h 273"/>
                  <a:gd name="T46" fmla="*/ 202 w 294"/>
                  <a:gd name="T47" fmla="*/ 192 h 273"/>
                  <a:gd name="T48" fmla="*/ 158 w 294"/>
                  <a:gd name="T49" fmla="*/ 147 h 273"/>
                  <a:gd name="T50" fmla="*/ 225 w 294"/>
                  <a:gd name="T51" fmla="*/ 131 h 273"/>
                  <a:gd name="T52" fmla="*/ 225 w 294"/>
                  <a:gd name="T53" fmla="*/ 103 h 273"/>
                  <a:gd name="T54" fmla="*/ 261 w 294"/>
                  <a:gd name="T55" fmla="*/ 98 h 273"/>
                  <a:gd name="T56" fmla="*/ 271 w 294"/>
                  <a:gd name="T57" fmla="*/ 86 h 273"/>
                  <a:gd name="T58" fmla="*/ 244 w 294"/>
                  <a:gd name="T59" fmla="*/ 84 h 273"/>
                  <a:gd name="T60" fmla="*/ 187 w 294"/>
                  <a:gd name="T61" fmla="*/ 67 h 273"/>
                  <a:gd name="T62" fmla="*/ 181 w 294"/>
                  <a:gd name="T63" fmla="*/ 51 h 273"/>
                  <a:gd name="T64" fmla="*/ 225 w 294"/>
                  <a:gd name="T65" fmla="*/ 47 h 273"/>
                  <a:gd name="T66" fmla="*/ 248 w 294"/>
                  <a:gd name="T67" fmla="*/ 63 h 273"/>
                  <a:gd name="T68" fmla="*/ 261 w 294"/>
                  <a:gd name="T69" fmla="*/ 56 h 273"/>
                  <a:gd name="T70" fmla="*/ 294 w 294"/>
                  <a:gd name="T71" fmla="*/ 28 h 273"/>
                  <a:gd name="T72" fmla="*/ 271 w 294"/>
                  <a:gd name="T73" fmla="*/ 15 h 273"/>
                  <a:gd name="T74" fmla="*/ 254 w 294"/>
                  <a:gd name="T75" fmla="*/ 13 h 273"/>
                  <a:gd name="T76" fmla="*/ 231 w 294"/>
                  <a:gd name="T77" fmla="*/ 0 h 273"/>
                  <a:gd name="T78" fmla="*/ 231 w 294"/>
                  <a:gd name="T7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4" h="273">
                    <a:moveTo>
                      <a:pt x="231" y="0"/>
                    </a:moveTo>
                    <a:lnTo>
                      <a:pt x="120" y="15"/>
                    </a:lnTo>
                    <a:lnTo>
                      <a:pt x="158" y="51"/>
                    </a:lnTo>
                    <a:lnTo>
                      <a:pt x="82" y="50"/>
                    </a:lnTo>
                    <a:lnTo>
                      <a:pt x="19" y="80"/>
                    </a:lnTo>
                    <a:lnTo>
                      <a:pt x="52" y="107"/>
                    </a:lnTo>
                    <a:lnTo>
                      <a:pt x="10" y="119"/>
                    </a:lnTo>
                    <a:lnTo>
                      <a:pt x="25" y="135"/>
                    </a:lnTo>
                    <a:lnTo>
                      <a:pt x="76" y="134"/>
                    </a:lnTo>
                    <a:lnTo>
                      <a:pt x="90" y="167"/>
                    </a:lnTo>
                    <a:lnTo>
                      <a:pt x="111" y="180"/>
                    </a:lnTo>
                    <a:lnTo>
                      <a:pt x="103" y="213"/>
                    </a:lnTo>
                    <a:lnTo>
                      <a:pt x="124" y="242"/>
                    </a:lnTo>
                    <a:lnTo>
                      <a:pt x="76" y="236"/>
                    </a:lnTo>
                    <a:lnTo>
                      <a:pt x="40" y="232"/>
                    </a:lnTo>
                    <a:lnTo>
                      <a:pt x="0" y="247"/>
                    </a:lnTo>
                    <a:lnTo>
                      <a:pt x="12" y="261"/>
                    </a:lnTo>
                    <a:lnTo>
                      <a:pt x="40" y="262"/>
                    </a:lnTo>
                    <a:lnTo>
                      <a:pt x="65" y="273"/>
                    </a:lnTo>
                    <a:lnTo>
                      <a:pt x="153" y="265"/>
                    </a:lnTo>
                    <a:lnTo>
                      <a:pt x="158" y="236"/>
                    </a:lnTo>
                    <a:lnTo>
                      <a:pt x="166" y="203"/>
                    </a:lnTo>
                    <a:lnTo>
                      <a:pt x="158" y="190"/>
                    </a:lnTo>
                    <a:lnTo>
                      <a:pt x="202" y="192"/>
                    </a:lnTo>
                    <a:lnTo>
                      <a:pt x="158" y="147"/>
                    </a:lnTo>
                    <a:lnTo>
                      <a:pt x="225" y="131"/>
                    </a:lnTo>
                    <a:lnTo>
                      <a:pt x="225" y="103"/>
                    </a:lnTo>
                    <a:lnTo>
                      <a:pt x="261" y="98"/>
                    </a:lnTo>
                    <a:lnTo>
                      <a:pt x="271" y="86"/>
                    </a:lnTo>
                    <a:lnTo>
                      <a:pt x="244" y="84"/>
                    </a:lnTo>
                    <a:lnTo>
                      <a:pt x="187" y="67"/>
                    </a:lnTo>
                    <a:lnTo>
                      <a:pt x="181" y="51"/>
                    </a:lnTo>
                    <a:lnTo>
                      <a:pt x="225" y="47"/>
                    </a:lnTo>
                    <a:lnTo>
                      <a:pt x="248" y="63"/>
                    </a:lnTo>
                    <a:lnTo>
                      <a:pt x="261" y="56"/>
                    </a:lnTo>
                    <a:lnTo>
                      <a:pt x="294" y="28"/>
                    </a:lnTo>
                    <a:lnTo>
                      <a:pt x="271" y="15"/>
                    </a:lnTo>
                    <a:lnTo>
                      <a:pt x="254" y="13"/>
                    </a:lnTo>
                    <a:lnTo>
                      <a:pt x="231" y="0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173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3" name="Freeform 48"/>
              <p:cNvSpPr>
                <a:spLocks/>
              </p:cNvSpPr>
              <p:nvPr/>
            </p:nvSpPr>
            <p:spPr bwMode="auto">
              <a:xfrm>
                <a:off x="1866" y="2302"/>
                <a:ext cx="472" cy="283"/>
              </a:xfrm>
              <a:custGeom>
                <a:avLst/>
                <a:gdLst>
                  <a:gd name="T0" fmla="*/ 347 w 472"/>
                  <a:gd name="T1" fmla="*/ 135 h 283"/>
                  <a:gd name="T2" fmla="*/ 375 w 472"/>
                  <a:gd name="T3" fmla="*/ 134 h 283"/>
                  <a:gd name="T4" fmla="*/ 387 w 472"/>
                  <a:gd name="T5" fmla="*/ 145 h 283"/>
                  <a:gd name="T6" fmla="*/ 415 w 472"/>
                  <a:gd name="T7" fmla="*/ 127 h 283"/>
                  <a:gd name="T8" fmla="*/ 421 w 472"/>
                  <a:gd name="T9" fmla="*/ 68 h 283"/>
                  <a:gd name="T10" fmla="*/ 398 w 472"/>
                  <a:gd name="T11" fmla="*/ 53 h 283"/>
                  <a:gd name="T12" fmla="*/ 328 w 472"/>
                  <a:gd name="T13" fmla="*/ 61 h 283"/>
                  <a:gd name="T14" fmla="*/ 312 w 472"/>
                  <a:gd name="T15" fmla="*/ 53 h 283"/>
                  <a:gd name="T16" fmla="*/ 350 w 472"/>
                  <a:gd name="T17" fmla="*/ 28 h 283"/>
                  <a:gd name="T18" fmla="*/ 322 w 472"/>
                  <a:gd name="T19" fmla="*/ 25 h 283"/>
                  <a:gd name="T20" fmla="*/ 350 w 472"/>
                  <a:gd name="T21" fmla="*/ 5 h 283"/>
                  <a:gd name="T22" fmla="*/ 322 w 472"/>
                  <a:gd name="T23" fmla="*/ 0 h 283"/>
                  <a:gd name="T24" fmla="*/ 280 w 472"/>
                  <a:gd name="T25" fmla="*/ 16 h 283"/>
                  <a:gd name="T26" fmla="*/ 301 w 472"/>
                  <a:gd name="T27" fmla="*/ 32 h 283"/>
                  <a:gd name="T28" fmla="*/ 223 w 472"/>
                  <a:gd name="T29" fmla="*/ 89 h 283"/>
                  <a:gd name="T30" fmla="*/ 202 w 472"/>
                  <a:gd name="T31" fmla="*/ 76 h 283"/>
                  <a:gd name="T32" fmla="*/ 244 w 472"/>
                  <a:gd name="T33" fmla="*/ 45 h 283"/>
                  <a:gd name="T34" fmla="*/ 225 w 472"/>
                  <a:gd name="T35" fmla="*/ 32 h 283"/>
                  <a:gd name="T36" fmla="*/ 143 w 472"/>
                  <a:gd name="T37" fmla="*/ 51 h 283"/>
                  <a:gd name="T38" fmla="*/ 133 w 472"/>
                  <a:gd name="T39" fmla="*/ 28 h 283"/>
                  <a:gd name="T40" fmla="*/ 99 w 472"/>
                  <a:gd name="T41" fmla="*/ 49 h 283"/>
                  <a:gd name="T42" fmla="*/ 105 w 472"/>
                  <a:gd name="T43" fmla="*/ 65 h 283"/>
                  <a:gd name="T44" fmla="*/ 23 w 472"/>
                  <a:gd name="T45" fmla="*/ 65 h 283"/>
                  <a:gd name="T46" fmla="*/ 7 w 472"/>
                  <a:gd name="T47" fmla="*/ 74 h 283"/>
                  <a:gd name="T48" fmla="*/ 87 w 472"/>
                  <a:gd name="T49" fmla="*/ 82 h 283"/>
                  <a:gd name="T50" fmla="*/ 9 w 472"/>
                  <a:gd name="T51" fmla="*/ 94 h 283"/>
                  <a:gd name="T52" fmla="*/ 40 w 472"/>
                  <a:gd name="T53" fmla="*/ 105 h 283"/>
                  <a:gd name="T54" fmla="*/ 0 w 472"/>
                  <a:gd name="T55" fmla="*/ 164 h 283"/>
                  <a:gd name="T56" fmla="*/ 57 w 472"/>
                  <a:gd name="T57" fmla="*/ 204 h 283"/>
                  <a:gd name="T58" fmla="*/ 89 w 472"/>
                  <a:gd name="T59" fmla="*/ 228 h 283"/>
                  <a:gd name="T60" fmla="*/ 137 w 472"/>
                  <a:gd name="T61" fmla="*/ 248 h 283"/>
                  <a:gd name="T62" fmla="*/ 265 w 472"/>
                  <a:gd name="T63" fmla="*/ 235 h 283"/>
                  <a:gd name="T64" fmla="*/ 301 w 472"/>
                  <a:gd name="T65" fmla="*/ 254 h 283"/>
                  <a:gd name="T66" fmla="*/ 335 w 472"/>
                  <a:gd name="T67" fmla="*/ 277 h 283"/>
                  <a:gd name="T68" fmla="*/ 375 w 472"/>
                  <a:gd name="T69" fmla="*/ 266 h 283"/>
                  <a:gd name="T70" fmla="*/ 398 w 472"/>
                  <a:gd name="T71" fmla="*/ 283 h 283"/>
                  <a:gd name="T72" fmla="*/ 472 w 472"/>
                  <a:gd name="T73" fmla="*/ 262 h 283"/>
                  <a:gd name="T74" fmla="*/ 465 w 472"/>
                  <a:gd name="T75" fmla="*/ 168 h 283"/>
                  <a:gd name="T76" fmla="*/ 385 w 472"/>
                  <a:gd name="T77" fmla="*/ 150 h 283"/>
                  <a:gd name="T78" fmla="*/ 347 w 472"/>
                  <a:gd name="T79" fmla="*/ 135 h 283"/>
                  <a:gd name="T80" fmla="*/ 347 w 472"/>
                  <a:gd name="T81" fmla="*/ 135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72" h="283">
                    <a:moveTo>
                      <a:pt x="347" y="135"/>
                    </a:moveTo>
                    <a:lnTo>
                      <a:pt x="375" y="134"/>
                    </a:lnTo>
                    <a:lnTo>
                      <a:pt x="387" y="145"/>
                    </a:lnTo>
                    <a:lnTo>
                      <a:pt x="415" y="127"/>
                    </a:lnTo>
                    <a:lnTo>
                      <a:pt x="421" y="68"/>
                    </a:lnTo>
                    <a:lnTo>
                      <a:pt x="398" y="53"/>
                    </a:lnTo>
                    <a:lnTo>
                      <a:pt x="328" y="61"/>
                    </a:lnTo>
                    <a:lnTo>
                      <a:pt x="312" y="53"/>
                    </a:lnTo>
                    <a:lnTo>
                      <a:pt x="350" y="28"/>
                    </a:lnTo>
                    <a:lnTo>
                      <a:pt x="322" y="25"/>
                    </a:lnTo>
                    <a:lnTo>
                      <a:pt x="350" y="5"/>
                    </a:lnTo>
                    <a:lnTo>
                      <a:pt x="322" y="0"/>
                    </a:lnTo>
                    <a:lnTo>
                      <a:pt x="280" y="16"/>
                    </a:lnTo>
                    <a:lnTo>
                      <a:pt x="301" y="32"/>
                    </a:lnTo>
                    <a:lnTo>
                      <a:pt x="223" y="89"/>
                    </a:lnTo>
                    <a:lnTo>
                      <a:pt x="202" y="76"/>
                    </a:lnTo>
                    <a:lnTo>
                      <a:pt x="244" y="45"/>
                    </a:lnTo>
                    <a:lnTo>
                      <a:pt x="225" y="32"/>
                    </a:lnTo>
                    <a:lnTo>
                      <a:pt x="143" y="51"/>
                    </a:lnTo>
                    <a:lnTo>
                      <a:pt x="133" y="28"/>
                    </a:lnTo>
                    <a:lnTo>
                      <a:pt x="99" y="49"/>
                    </a:lnTo>
                    <a:lnTo>
                      <a:pt x="105" y="65"/>
                    </a:lnTo>
                    <a:lnTo>
                      <a:pt x="23" y="65"/>
                    </a:lnTo>
                    <a:lnTo>
                      <a:pt x="7" y="74"/>
                    </a:lnTo>
                    <a:lnTo>
                      <a:pt x="87" y="82"/>
                    </a:lnTo>
                    <a:lnTo>
                      <a:pt x="9" y="94"/>
                    </a:lnTo>
                    <a:lnTo>
                      <a:pt x="40" y="105"/>
                    </a:lnTo>
                    <a:lnTo>
                      <a:pt x="0" y="164"/>
                    </a:lnTo>
                    <a:lnTo>
                      <a:pt x="57" y="204"/>
                    </a:lnTo>
                    <a:lnTo>
                      <a:pt x="89" y="228"/>
                    </a:lnTo>
                    <a:lnTo>
                      <a:pt x="137" y="248"/>
                    </a:lnTo>
                    <a:lnTo>
                      <a:pt x="265" y="235"/>
                    </a:lnTo>
                    <a:lnTo>
                      <a:pt x="301" y="254"/>
                    </a:lnTo>
                    <a:lnTo>
                      <a:pt x="335" y="277"/>
                    </a:lnTo>
                    <a:lnTo>
                      <a:pt x="375" y="266"/>
                    </a:lnTo>
                    <a:lnTo>
                      <a:pt x="398" y="283"/>
                    </a:lnTo>
                    <a:lnTo>
                      <a:pt x="472" y="262"/>
                    </a:lnTo>
                    <a:lnTo>
                      <a:pt x="465" y="168"/>
                    </a:lnTo>
                    <a:lnTo>
                      <a:pt x="385" y="150"/>
                    </a:lnTo>
                    <a:lnTo>
                      <a:pt x="347" y="135"/>
                    </a:lnTo>
                    <a:lnTo>
                      <a:pt x="347" y="135"/>
                    </a:lnTo>
                    <a:close/>
                  </a:path>
                </a:pathLst>
              </a:custGeom>
              <a:solidFill>
                <a:srgbClr val="473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4" name="Freeform 49"/>
              <p:cNvSpPr>
                <a:spLocks/>
              </p:cNvSpPr>
              <p:nvPr/>
            </p:nvSpPr>
            <p:spPr bwMode="auto">
              <a:xfrm>
                <a:off x="2125" y="3573"/>
                <a:ext cx="436" cy="179"/>
              </a:xfrm>
              <a:custGeom>
                <a:avLst/>
                <a:gdLst>
                  <a:gd name="T0" fmla="*/ 423 w 436"/>
                  <a:gd name="T1" fmla="*/ 16 h 179"/>
                  <a:gd name="T2" fmla="*/ 276 w 436"/>
                  <a:gd name="T3" fmla="*/ 0 h 179"/>
                  <a:gd name="T4" fmla="*/ 69 w 436"/>
                  <a:gd name="T5" fmla="*/ 28 h 179"/>
                  <a:gd name="T6" fmla="*/ 0 w 436"/>
                  <a:gd name="T7" fmla="*/ 143 h 179"/>
                  <a:gd name="T8" fmla="*/ 48 w 436"/>
                  <a:gd name="T9" fmla="*/ 179 h 179"/>
                  <a:gd name="T10" fmla="*/ 236 w 436"/>
                  <a:gd name="T11" fmla="*/ 179 h 179"/>
                  <a:gd name="T12" fmla="*/ 318 w 436"/>
                  <a:gd name="T13" fmla="*/ 171 h 179"/>
                  <a:gd name="T14" fmla="*/ 436 w 436"/>
                  <a:gd name="T15" fmla="*/ 88 h 179"/>
                  <a:gd name="T16" fmla="*/ 423 w 436"/>
                  <a:gd name="T17" fmla="*/ 16 h 179"/>
                  <a:gd name="T18" fmla="*/ 423 w 436"/>
                  <a:gd name="T19" fmla="*/ 1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6" h="179">
                    <a:moveTo>
                      <a:pt x="423" y="16"/>
                    </a:moveTo>
                    <a:lnTo>
                      <a:pt x="276" y="0"/>
                    </a:lnTo>
                    <a:lnTo>
                      <a:pt x="69" y="28"/>
                    </a:lnTo>
                    <a:lnTo>
                      <a:pt x="0" y="143"/>
                    </a:lnTo>
                    <a:lnTo>
                      <a:pt x="48" y="179"/>
                    </a:lnTo>
                    <a:lnTo>
                      <a:pt x="236" y="179"/>
                    </a:lnTo>
                    <a:lnTo>
                      <a:pt x="318" y="171"/>
                    </a:lnTo>
                    <a:lnTo>
                      <a:pt x="436" y="88"/>
                    </a:lnTo>
                    <a:lnTo>
                      <a:pt x="423" y="16"/>
                    </a:lnTo>
                    <a:lnTo>
                      <a:pt x="423" y="16"/>
                    </a:lnTo>
                    <a:close/>
                  </a:path>
                </a:pathLst>
              </a:custGeom>
              <a:solidFill>
                <a:srgbClr val="807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5" name="Freeform 50"/>
              <p:cNvSpPr>
                <a:spLocks/>
              </p:cNvSpPr>
              <p:nvPr/>
            </p:nvSpPr>
            <p:spPr bwMode="auto">
              <a:xfrm>
                <a:off x="947" y="2766"/>
                <a:ext cx="1115" cy="631"/>
              </a:xfrm>
              <a:custGeom>
                <a:avLst/>
                <a:gdLst>
                  <a:gd name="T0" fmla="*/ 686 w 1115"/>
                  <a:gd name="T1" fmla="*/ 0 h 631"/>
                  <a:gd name="T2" fmla="*/ 467 w 1115"/>
                  <a:gd name="T3" fmla="*/ 30 h 631"/>
                  <a:gd name="T4" fmla="*/ 315 w 1115"/>
                  <a:gd name="T5" fmla="*/ 155 h 631"/>
                  <a:gd name="T6" fmla="*/ 95 w 1115"/>
                  <a:gd name="T7" fmla="*/ 273 h 631"/>
                  <a:gd name="T8" fmla="*/ 10 w 1115"/>
                  <a:gd name="T9" fmla="*/ 355 h 631"/>
                  <a:gd name="T10" fmla="*/ 0 w 1115"/>
                  <a:gd name="T11" fmla="*/ 427 h 631"/>
                  <a:gd name="T12" fmla="*/ 19 w 1115"/>
                  <a:gd name="T13" fmla="*/ 584 h 631"/>
                  <a:gd name="T14" fmla="*/ 174 w 1115"/>
                  <a:gd name="T15" fmla="*/ 614 h 631"/>
                  <a:gd name="T16" fmla="*/ 433 w 1115"/>
                  <a:gd name="T17" fmla="*/ 616 h 631"/>
                  <a:gd name="T18" fmla="*/ 682 w 1115"/>
                  <a:gd name="T19" fmla="*/ 603 h 631"/>
                  <a:gd name="T20" fmla="*/ 905 w 1115"/>
                  <a:gd name="T21" fmla="*/ 631 h 631"/>
                  <a:gd name="T22" fmla="*/ 1052 w 1115"/>
                  <a:gd name="T23" fmla="*/ 625 h 631"/>
                  <a:gd name="T24" fmla="*/ 1115 w 1115"/>
                  <a:gd name="T25" fmla="*/ 541 h 631"/>
                  <a:gd name="T26" fmla="*/ 1115 w 1115"/>
                  <a:gd name="T27" fmla="*/ 468 h 631"/>
                  <a:gd name="T28" fmla="*/ 1054 w 1115"/>
                  <a:gd name="T29" fmla="*/ 382 h 631"/>
                  <a:gd name="T30" fmla="*/ 955 w 1115"/>
                  <a:gd name="T31" fmla="*/ 273 h 631"/>
                  <a:gd name="T32" fmla="*/ 852 w 1115"/>
                  <a:gd name="T33" fmla="*/ 158 h 631"/>
                  <a:gd name="T34" fmla="*/ 818 w 1115"/>
                  <a:gd name="T35" fmla="*/ 81 h 631"/>
                  <a:gd name="T36" fmla="*/ 686 w 1115"/>
                  <a:gd name="T37" fmla="*/ 0 h 631"/>
                  <a:gd name="T38" fmla="*/ 686 w 1115"/>
                  <a:gd name="T39" fmla="*/ 0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15" h="631">
                    <a:moveTo>
                      <a:pt x="686" y="0"/>
                    </a:moveTo>
                    <a:lnTo>
                      <a:pt x="467" y="30"/>
                    </a:lnTo>
                    <a:lnTo>
                      <a:pt x="315" y="155"/>
                    </a:lnTo>
                    <a:lnTo>
                      <a:pt x="95" y="273"/>
                    </a:lnTo>
                    <a:lnTo>
                      <a:pt x="10" y="355"/>
                    </a:lnTo>
                    <a:lnTo>
                      <a:pt x="0" y="427"/>
                    </a:lnTo>
                    <a:lnTo>
                      <a:pt x="19" y="584"/>
                    </a:lnTo>
                    <a:lnTo>
                      <a:pt x="174" y="614"/>
                    </a:lnTo>
                    <a:lnTo>
                      <a:pt x="433" y="616"/>
                    </a:lnTo>
                    <a:lnTo>
                      <a:pt x="682" y="603"/>
                    </a:lnTo>
                    <a:lnTo>
                      <a:pt x="905" y="631"/>
                    </a:lnTo>
                    <a:lnTo>
                      <a:pt x="1052" y="625"/>
                    </a:lnTo>
                    <a:lnTo>
                      <a:pt x="1115" y="541"/>
                    </a:lnTo>
                    <a:lnTo>
                      <a:pt x="1115" y="468"/>
                    </a:lnTo>
                    <a:lnTo>
                      <a:pt x="1054" y="382"/>
                    </a:lnTo>
                    <a:lnTo>
                      <a:pt x="955" y="273"/>
                    </a:lnTo>
                    <a:lnTo>
                      <a:pt x="852" y="158"/>
                    </a:lnTo>
                    <a:lnTo>
                      <a:pt x="818" y="81"/>
                    </a:lnTo>
                    <a:lnTo>
                      <a:pt x="686" y="0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rgbClr val="E3D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6" name="Freeform 51"/>
              <p:cNvSpPr>
                <a:spLocks/>
              </p:cNvSpPr>
              <p:nvPr/>
            </p:nvSpPr>
            <p:spPr bwMode="auto">
              <a:xfrm>
                <a:off x="934" y="2771"/>
                <a:ext cx="903" cy="394"/>
              </a:xfrm>
              <a:custGeom>
                <a:avLst/>
                <a:gdLst>
                  <a:gd name="T0" fmla="*/ 438 w 903"/>
                  <a:gd name="T1" fmla="*/ 161 h 394"/>
                  <a:gd name="T2" fmla="*/ 495 w 903"/>
                  <a:gd name="T3" fmla="*/ 101 h 394"/>
                  <a:gd name="T4" fmla="*/ 484 w 903"/>
                  <a:gd name="T5" fmla="*/ 60 h 394"/>
                  <a:gd name="T6" fmla="*/ 596 w 903"/>
                  <a:gd name="T7" fmla="*/ 28 h 394"/>
                  <a:gd name="T8" fmla="*/ 642 w 903"/>
                  <a:gd name="T9" fmla="*/ 36 h 394"/>
                  <a:gd name="T10" fmla="*/ 661 w 903"/>
                  <a:gd name="T11" fmla="*/ 62 h 394"/>
                  <a:gd name="T12" fmla="*/ 739 w 903"/>
                  <a:gd name="T13" fmla="*/ 80 h 394"/>
                  <a:gd name="T14" fmla="*/ 709 w 903"/>
                  <a:gd name="T15" fmla="*/ 106 h 394"/>
                  <a:gd name="T16" fmla="*/ 720 w 903"/>
                  <a:gd name="T17" fmla="*/ 163 h 394"/>
                  <a:gd name="T18" fmla="*/ 901 w 903"/>
                  <a:gd name="T19" fmla="*/ 148 h 394"/>
                  <a:gd name="T20" fmla="*/ 903 w 903"/>
                  <a:gd name="T21" fmla="*/ 72 h 394"/>
                  <a:gd name="T22" fmla="*/ 861 w 903"/>
                  <a:gd name="T23" fmla="*/ 17 h 394"/>
                  <a:gd name="T24" fmla="*/ 690 w 903"/>
                  <a:gd name="T25" fmla="*/ 0 h 394"/>
                  <a:gd name="T26" fmla="*/ 404 w 903"/>
                  <a:gd name="T27" fmla="*/ 10 h 394"/>
                  <a:gd name="T28" fmla="*/ 318 w 903"/>
                  <a:gd name="T29" fmla="*/ 76 h 394"/>
                  <a:gd name="T30" fmla="*/ 286 w 903"/>
                  <a:gd name="T31" fmla="*/ 134 h 394"/>
                  <a:gd name="T32" fmla="*/ 156 w 903"/>
                  <a:gd name="T33" fmla="*/ 258 h 394"/>
                  <a:gd name="T34" fmla="*/ 21 w 903"/>
                  <a:gd name="T35" fmla="*/ 345 h 394"/>
                  <a:gd name="T36" fmla="*/ 0 w 903"/>
                  <a:gd name="T37" fmla="*/ 362 h 394"/>
                  <a:gd name="T38" fmla="*/ 17 w 903"/>
                  <a:gd name="T39" fmla="*/ 393 h 394"/>
                  <a:gd name="T40" fmla="*/ 44 w 903"/>
                  <a:gd name="T41" fmla="*/ 394 h 394"/>
                  <a:gd name="T42" fmla="*/ 129 w 903"/>
                  <a:gd name="T43" fmla="*/ 370 h 394"/>
                  <a:gd name="T44" fmla="*/ 200 w 903"/>
                  <a:gd name="T45" fmla="*/ 300 h 394"/>
                  <a:gd name="T46" fmla="*/ 303 w 903"/>
                  <a:gd name="T47" fmla="*/ 230 h 394"/>
                  <a:gd name="T48" fmla="*/ 352 w 903"/>
                  <a:gd name="T49" fmla="*/ 241 h 394"/>
                  <a:gd name="T50" fmla="*/ 385 w 903"/>
                  <a:gd name="T51" fmla="*/ 258 h 394"/>
                  <a:gd name="T52" fmla="*/ 404 w 903"/>
                  <a:gd name="T53" fmla="*/ 238 h 394"/>
                  <a:gd name="T54" fmla="*/ 444 w 903"/>
                  <a:gd name="T55" fmla="*/ 183 h 394"/>
                  <a:gd name="T56" fmla="*/ 438 w 903"/>
                  <a:gd name="T57" fmla="*/ 161 h 394"/>
                  <a:gd name="T58" fmla="*/ 438 w 903"/>
                  <a:gd name="T59" fmla="*/ 161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03" h="394">
                    <a:moveTo>
                      <a:pt x="438" y="161"/>
                    </a:moveTo>
                    <a:lnTo>
                      <a:pt x="495" y="101"/>
                    </a:lnTo>
                    <a:lnTo>
                      <a:pt x="484" y="60"/>
                    </a:lnTo>
                    <a:lnTo>
                      <a:pt x="596" y="28"/>
                    </a:lnTo>
                    <a:lnTo>
                      <a:pt x="642" y="36"/>
                    </a:lnTo>
                    <a:lnTo>
                      <a:pt x="661" y="62"/>
                    </a:lnTo>
                    <a:lnTo>
                      <a:pt x="739" y="80"/>
                    </a:lnTo>
                    <a:lnTo>
                      <a:pt x="709" y="106"/>
                    </a:lnTo>
                    <a:lnTo>
                      <a:pt x="720" y="163"/>
                    </a:lnTo>
                    <a:lnTo>
                      <a:pt x="901" y="148"/>
                    </a:lnTo>
                    <a:lnTo>
                      <a:pt x="903" y="72"/>
                    </a:lnTo>
                    <a:lnTo>
                      <a:pt x="861" y="17"/>
                    </a:lnTo>
                    <a:lnTo>
                      <a:pt x="690" y="0"/>
                    </a:lnTo>
                    <a:lnTo>
                      <a:pt x="404" y="10"/>
                    </a:lnTo>
                    <a:lnTo>
                      <a:pt x="318" y="76"/>
                    </a:lnTo>
                    <a:lnTo>
                      <a:pt x="286" y="134"/>
                    </a:lnTo>
                    <a:lnTo>
                      <a:pt x="156" y="258"/>
                    </a:lnTo>
                    <a:lnTo>
                      <a:pt x="21" y="345"/>
                    </a:lnTo>
                    <a:lnTo>
                      <a:pt x="0" y="362"/>
                    </a:lnTo>
                    <a:lnTo>
                      <a:pt x="17" y="393"/>
                    </a:lnTo>
                    <a:lnTo>
                      <a:pt x="44" y="394"/>
                    </a:lnTo>
                    <a:lnTo>
                      <a:pt x="129" y="370"/>
                    </a:lnTo>
                    <a:lnTo>
                      <a:pt x="200" y="300"/>
                    </a:lnTo>
                    <a:lnTo>
                      <a:pt x="303" y="230"/>
                    </a:lnTo>
                    <a:lnTo>
                      <a:pt x="352" y="241"/>
                    </a:lnTo>
                    <a:lnTo>
                      <a:pt x="385" y="258"/>
                    </a:lnTo>
                    <a:lnTo>
                      <a:pt x="404" y="238"/>
                    </a:lnTo>
                    <a:lnTo>
                      <a:pt x="444" y="183"/>
                    </a:lnTo>
                    <a:lnTo>
                      <a:pt x="438" y="161"/>
                    </a:lnTo>
                    <a:lnTo>
                      <a:pt x="438" y="161"/>
                    </a:lnTo>
                    <a:close/>
                  </a:path>
                </a:pathLst>
              </a:custGeom>
              <a:solidFill>
                <a:srgbClr val="8A9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7" name="Freeform 52"/>
              <p:cNvSpPr>
                <a:spLocks/>
              </p:cNvSpPr>
              <p:nvPr/>
            </p:nvSpPr>
            <p:spPr bwMode="auto">
              <a:xfrm>
                <a:off x="1140" y="2647"/>
                <a:ext cx="783" cy="202"/>
              </a:xfrm>
              <a:custGeom>
                <a:avLst/>
                <a:gdLst>
                  <a:gd name="T0" fmla="*/ 592 w 783"/>
                  <a:gd name="T1" fmla="*/ 202 h 202"/>
                  <a:gd name="T2" fmla="*/ 497 w 783"/>
                  <a:gd name="T3" fmla="*/ 190 h 202"/>
                  <a:gd name="T4" fmla="*/ 463 w 783"/>
                  <a:gd name="T5" fmla="*/ 140 h 202"/>
                  <a:gd name="T6" fmla="*/ 274 w 783"/>
                  <a:gd name="T7" fmla="*/ 144 h 202"/>
                  <a:gd name="T8" fmla="*/ 0 w 783"/>
                  <a:gd name="T9" fmla="*/ 125 h 202"/>
                  <a:gd name="T10" fmla="*/ 38 w 783"/>
                  <a:gd name="T11" fmla="*/ 121 h 202"/>
                  <a:gd name="T12" fmla="*/ 38 w 783"/>
                  <a:gd name="T13" fmla="*/ 100 h 202"/>
                  <a:gd name="T14" fmla="*/ 114 w 783"/>
                  <a:gd name="T15" fmla="*/ 115 h 202"/>
                  <a:gd name="T16" fmla="*/ 348 w 783"/>
                  <a:gd name="T17" fmla="*/ 115 h 202"/>
                  <a:gd name="T18" fmla="*/ 430 w 783"/>
                  <a:gd name="T19" fmla="*/ 115 h 202"/>
                  <a:gd name="T20" fmla="*/ 470 w 783"/>
                  <a:gd name="T21" fmla="*/ 108 h 202"/>
                  <a:gd name="T22" fmla="*/ 543 w 783"/>
                  <a:gd name="T23" fmla="*/ 85 h 202"/>
                  <a:gd name="T24" fmla="*/ 545 w 783"/>
                  <a:gd name="T25" fmla="*/ 66 h 202"/>
                  <a:gd name="T26" fmla="*/ 638 w 783"/>
                  <a:gd name="T27" fmla="*/ 33 h 202"/>
                  <a:gd name="T28" fmla="*/ 659 w 783"/>
                  <a:gd name="T29" fmla="*/ 14 h 202"/>
                  <a:gd name="T30" fmla="*/ 695 w 783"/>
                  <a:gd name="T31" fmla="*/ 0 h 202"/>
                  <a:gd name="T32" fmla="*/ 783 w 783"/>
                  <a:gd name="T33" fmla="*/ 17 h 202"/>
                  <a:gd name="T34" fmla="*/ 749 w 783"/>
                  <a:gd name="T35" fmla="*/ 118 h 202"/>
                  <a:gd name="T36" fmla="*/ 646 w 783"/>
                  <a:gd name="T37" fmla="*/ 187 h 202"/>
                  <a:gd name="T38" fmla="*/ 592 w 783"/>
                  <a:gd name="T39" fmla="*/ 202 h 202"/>
                  <a:gd name="T40" fmla="*/ 592 w 783"/>
                  <a:gd name="T41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83" h="202">
                    <a:moveTo>
                      <a:pt x="592" y="202"/>
                    </a:moveTo>
                    <a:lnTo>
                      <a:pt x="497" y="190"/>
                    </a:lnTo>
                    <a:lnTo>
                      <a:pt x="463" y="140"/>
                    </a:lnTo>
                    <a:lnTo>
                      <a:pt x="274" y="144"/>
                    </a:lnTo>
                    <a:lnTo>
                      <a:pt x="0" y="125"/>
                    </a:lnTo>
                    <a:lnTo>
                      <a:pt x="38" y="121"/>
                    </a:lnTo>
                    <a:lnTo>
                      <a:pt x="38" y="100"/>
                    </a:lnTo>
                    <a:lnTo>
                      <a:pt x="114" y="115"/>
                    </a:lnTo>
                    <a:lnTo>
                      <a:pt x="348" y="115"/>
                    </a:lnTo>
                    <a:lnTo>
                      <a:pt x="430" y="115"/>
                    </a:lnTo>
                    <a:lnTo>
                      <a:pt x="470" y="108"/>
                    </a:lnTo>
                    <a:lnTo>
                      <a:pt x="543" y="85"/>
                    </a:lnTo>
                    <a:lnTo>
                      <a:pt x="545" y="66"/>
                    </a:lnTo>
                    <a:lnTo>
                      <a:pt x="638" y="33"/>
                    </a:lnTo>
                    <a:lnTo>
                      <a:pt x="659" y="14"/>
                    </a:lnTo>
                    <a:lnTo>
                      <a:pt x="695" y="0"/>
                    </a:lnTo>
                    <a:lnTo>
                      <a:pt x="783" y="17"/>
                    </a:lnTo>
                    <a:lnTo>
                      <a:pt x="749" y="118"/>
                    </a:lnTo>
                    <a:lnTo>
                      <a:pt x="646" y="187"/>
                    </a:lnTo>
                    <a:lnTo>
                      <a:pt x="592" y="202"/>
                    </a:lnTo>
                    <a:lnTo>
                      <a:pt x="592" y="202"/>
                    </a:lnTo>
                    <a:close/>
                  </a:path>
                </a:pathLst>
              </a:custGeom>
              <a:solidFill>
                <a:srgbClr val="786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8" name="Freeform 53"/>
              <p:cNvSpPr>
                <a:spLocks/>
              </p:cNvSpPr>
              <p:nvPr/>
            </p:nvSpPr>
            <p:spPr bwMode="auto">
              <a:xfrm>
                <a:off x="945" y="2894"/>
                <a:ext cx="267" cy="239"/>
              </a:xfrm>
              <a:custGeom>
                <a:avLst/>
                <a:gdLst>
                  <a:gd name="T0" fmla="*/ 229 w 267"/>
                  <a:gd name="T1" fmla="*/ 40 h 239"/>
                  <a:gd name="T2" fmla="*/ 235 w 267"/>
                  <a:gd name="T3" fmla="*/ 75 h 239"/>
                  <a:gd name="T4" fmla="*/ 212 w 267"/>
                  <a:gd name="T5" fmla="*/ 98 h 239"/>
                  <a:gd name="T6" fmla="*/ 187 w 267"/>
                  <a:gd name="T7" fmla="*/ 106 h 239"/>
                  <a:gd name="T8" fmla="*/ 185 w 267"/>
                  <a:gd name="T9" fmla="*/ 160 h 239"/>
                  <a:gd name="T10" fmla="*/ 160 w 267"/>
                  <a:gd name="T11" fmla="*/ 208 h 239"/>
                  <a:gd name="T12" fmla="*/ 88 w 267"/>
                  <a:gd name="T13" fmla="*/ 238 h 239"/>
                  <a:gd name="T14" fmla="*/ 2 w 267"/>
                  <a:gd name="T15" fmla="*/ 239 h 239"/>
                  <a:gd name="T16" fmla="*/ 0 w 267"/>
                  <a:gd name="T17" fmla="*/ 40 h 239"/>
                  <a:gd name="T18" fmla="*/ 97 w 267"/>
                  <a:gd name="T19" fmla="*/ 0 h 239"/>
                  <a:gd name="T20" fmla="*/ 267 w 267"/>
                  <a:gd name="T21" fmla="*/ 2 h 239"/>
                  <a:gd name="T22" fmla="*/ 229 w 267"/>
                  <a:gd name="T23" fmla="*/ 40 h 239"/>
                  <a:gd name="T24" fmla="*/ 229 w 267"/>
                  <a:gd name="T25" fmla="*/ 4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7" h="239">
                    <a:moveTo>
                      <a:pt x="229" y="40"/>
                    </a:moveTo>
                    <a:lnTo>
                      <a:pt x="235" y="75"/>
                    </a:lnTo>
                    <a:lnTo>
                      <a:pt x="212" y="98"/>
                    </a:lnTo>
                    <a:lnTo>
                      <a:pt x="187" y="106"/>
                    </a:lnTo>
                    <a:lnTo>
                      <a:pt x="185" y="160"/>
                    </a:lnTo>
                    <a:lnTo>
                      <a:pt x="160" y="208"/>
                    </a:lnTo>
                    <a:lnTo>
                      <a:pt x="88" y="238"/>
                    </a:lnTo>
                    <a:lnTo>
                      <a:pt x="2" y="239"/>
                    </a:lnTo>
                    <a:lnTo>
                      <a:pt x="0" y="40"/>
                    </a:lnTo>
                    <a:lnTo>
                      <a:pt x="97" y="0"/>
                    </a:lnTo>
                    <a:lnTo>
                      <a:pt x="267" y="2"/>
                    </a:lnTo>
                    <a:lnTo>
                      <a:pt x="229" y="40"/>
                    </a:lnTo>
                    <a:lnTo>
                      <a:pt x="229" y="40"/>
                    </a:lnTo>
                    <a:close/>
                  </a:path>
                </a:pathLst>
              </a:custGeom>
              <a:solidFill>
                <a:srgbClr val="4A52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9" name="Freeform 54"/>
              <p:cNvSpPr>
                <a:spLocks/>
              </p:cNvSpPr>
              <p:nvPr/>
            </p:nvSpPr>
            <p:spPr bwMode="auto">
              <a:xfrm>
                <a:off x="934" y="2771"/>
                <a:ext cx="570" cy="253"/>
              </a:xfrm>
              <a:custGeom>
                <a:avLst/>
                <a:gdLst>
                  <a:gd name="T0" fmla="*/ 570 w 570"/>
                  <a:gd name="T1" fmla="*/ 0 h 253"/>
                  <a:gd name="T2" fmla="*/ 516 w 570"/>
                  <a:gd name="T3" fmla="*/ 28 h 253"/>
                  <a:gd name="T4" fmla="*/ 446 w 570"/>
                  <a:gd name="T5" fmla="*/ 44 h 253"/>
                  <a:gd name="T6" fmla="*/ 425 w 570"/>
                  <a:gd name="T7" fmla="*/ 53 h 253"/>
                  <a:gd name="T8" fmla="*/ 427 w 570"/>
                  <a:gd name="T9" fmla="*/ 72 h 253"/>
                  <a:gd name="T10" fmla="*/ 465 w 570"/>
                  <a:gd name="T11" fmla="*/ 84 h 253"/>
                  <a:gd name="T12" fmla="*/ 455 w 570"/>
                  <a:gd name="T13" fmla="*/ 123 h 253"/>
                  <a:gd name="T14" fmla="*/ 404 w 570"/>
                  <a:gd name="T15" fmla="*/ 147 h 253"/>
                  <a:gd name="T16" fmla="*/ 421 w 570"/>
                  <a:gd name="T17" fmla="*/ 172 h 253"/>
                  <a:gd name="T18" fmla="*/ 400 w 570"/>
                  <a:gd name="T19" fmla="*/ 219 h 253"/>
                  <a:gd name="T20" fmla="*/ 377 w 570"/>
                  <a:gd name="T21" fmla="*/ 226 h 253"/>
                  <a:gd name="T22" fmla="*/ 400 w 570"/>
                  <a:gd name="T23" fmla="*/ 196 h 253"/>
                  <a:gd name="T24" fmla="*/ 379 w 570"/>
                  <a:gd name="T25" fmla="*/ 150 h 253"/>
                  <a:gd name="T26" fmla="*/ 364 w 570"/>
                  <a:gd name="T27" fmla="*/ 202 h 253"/>
                  <a:gd name="T28" fmla="*/ 337 w 570"/>
                  <a:gd name="T29" fmla="*/ 219 h 253"/>
                  <a:gd name="T30" fmla="*/ 303 w 570"/>
                  <a:gd name="T31" fmla="*/ 195 h 253"/>
                  <a:gd name="T32" fmla="*/ 291 w 570"/>
                  <a:gd name="T33" fmla="*/ 223 h 253"/>
                  <a:gd name="T34" fmla="*/ 215 w 570"/>
                  <a:gd name="T35" fmla="*/ 253 h 253"/>
                  <a:gd name="T36" fmla="*/ 213 w 570"/>
                  <a:gd name="T37" fmla="*/ 235 h 253"/>
                  <a:gd name="T38" fmla="*/ 204 w 570"/>
                  <a:gd name="T39" fmla="*/ 225 h 253"/>
                  <a:gd name="T40" fmla="*/ 244 w 570"/>
                  <a:gd name="T41" fmla="*/ 225 h 253"/>
                  <a:gd name="T42" fmla="*/ 274 w 570"/>
                  <a:gd name="T43" fmla="*/ 191 h 253"/>
                  <a:gd name="T44" fmla="*/ 244 w 570"/>
                  <a:gd name="T45" fmla="*/ 179 h 253"/>
                  <a:gd name="T46" fmla="*/ 156 w 570"/>
                  <a:gd name="T47" fmla="*/ 163 h 253"/>
                  <a:gd name="T48" fmla="*/ 17 w 570"/>
                  <a:gd name="T49" fmla="*/ 168 h 253"/>
                  <a:gd name="T50" fmla="*/ 0 w 570"/>
                  <a:gd name="T51" fmla="*/ 0 h 253"/>
                  <a:gd name="T52" fmla="*/ 227 w 570"/>
                  <a:gd name="T53" fmla="*/ 0 h 253"/>
                  <a:gd name="T54" fmla="*/ 413 w 570"/>
                  <a:gd name="T55" fmla="*/ 0 h 253"/>
                  <a:gd name="T56" fmla="*/ 480 w 570"/>
                  <a:gd name="T57" fmla="*/ 4 h 253"/>
                  <a:gd name="T58" fmla="*/ 570 w 570"/>
                  <a:gd name="T59" fmla="*/ 0 h 253"/>
                  <a:gd name="T60" fmla="*/ 570 w 570"/>
                  <a:gd name="T61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70" h="253">
                    <a:moveTo>
                      <a:pt x="570" y="0"/>
                    </a:moveTo>
                    <a:lnTo>
                      <a:pt x="516" y="28"/>
                    </a:lnTo>
                    <a:lnTo>
                      <a:pt x="446" y="44"/>
                    </a:lnTo>
                    <a:lnTo>
                      <a:pt x="425" y="53"/>
                    </a:lnTo>
                    <a:lnTo>
                      <a:pt x="427" y="72"/>
                    </a:lnTo>
                    <a:lnTo>
                      <a:pt x="465" y="84"/>
                    </a:lnTo>
                    <a:lnTo>
                      <a:pt x="455" y="123"/>
                    </a:lnTo>
                    <a:lnTo>
                      <a:pt x="404" y="147"/>
                    </a:lnTo>
                    <a:lnTo>
                      <a:pt x="421" y="172"/>
                    </a:lnTo>
                    <a:lnTo>
                      <a:pt x="400" y="219"/>
                    </a:lnTo>
                    <a:lnTo>
                      <a:pt x="377" y="226"/>
                    </a:lnTo>
                    <a:lnTo>
                      <a:pt x="400" y="196"/>
                    </a:lnTo>
                    <a:lnTo>
                      <a:pt x="379" y="150"/>
                    </a:lnTo>
                    <a:lnTo>
                      <a:pt x="364" y="202"/>
                    </a:lnTo>
                    <a:lnTo>
                      <a:pt x="337" y="219"/>
                    </a:lnTo>
                    <a:lnTo>
                      <a:pt x="303" y="195"/>
                    </a:lnTo>
                    <a:lnTo>
                      <a:pt x="291" y="223"/>
                    </a:lnTo>
                    <a:lnTo>
                      <a:pt x="215" y="253"/>
                    </a:lnTo>
                    <a:lnTo>
                      <a:pt x="213" y="235"/>
                    </a:lnTo>
                    <a:lnTo>
                      <a:pt x="204" y="225"/>
                    </a:lnTo>
                    <a:lnTo>
                      <a:pt x="244" y="225"/>
                    </a:lnTo>
                    <a:lnTo>
                      <a:pt x="274" y="191"/>
                    </a:lnTo>
                    <a:lnTo>
                      <a:pt x="244" y="179"/>
                    </a:lnTo>
                    <a:lnTo>
                      <a:pt x="156" y="163"/>
                    </a:lnTo>
                    <a:lnTo>
                      <a:pt x="17" y="168"/>
                    </a:lnTo>
                    <a:lnTo>
                      <a:pt x="0" y="0"/>
                    </a:lnTo>
                    <a:lnTo>
                      <a:pt x="227" y="0"/>
                    </a:lnTo>
                    <a:lnTo>
                      <a:pt x="413" y="0"/>
                    </a:lnTo>
                    <a:lnTo>
                      <a:pt x="480" y="4"/>
                    </a:lnTo>
                    <a:lnTo>
                      <a:pt x="570" y="0"/>
                    </a:lnTo>
                    <a:lnTo>
                      <a:pt x="570" y="0"/>
                    </a:lnTo>
                    <a:close/>
                  </a:path>
                </a:pathLst>
              </a:custGeom>
              <a:solidFill>
                <a:srgbClr val="3D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0" name="Freeform 55"/>
              <p:cNvSpPr>
                <a:spLocks/>
              </p:cNvSpPr>
              <p:nvPr/>
            </p:nvSpPr>
            <p:spPr bwMode="auto">
              <a:xfrm>
                <a:off x="1105" y="3011"/>
                <a:ext cx="160" cy="114"/>
              </a:xfrm>
              <a:custGeom>
                <a:avLst/>
                <a:gdLst>
                  <a:gd name="T0" fmla="*/ 149 w 160"/>
                  <a:gd name="T1" fmla="*/ 0 h 114"/>
                  <a:gd name="T2" fmla="*/ 42 w 160"/>
                  <a:gd name="T3" fmla="*/ 51 h 114"/>
                  <a:gd name="T4" fmla="*/ 25 w 160"/>
                  <a:gd name="T5" fmla="*/ 83 h 114"/>
                  <a:gd name="T6" fmla="*/ 0 w 160"/>
                  <a:gd name="T7" fmla="*/ 114 h 114"/>
                  <a:gd name="T8" fmla="*/ 59 w 160"/>
                  <a:gd name="T9" fmla="*/ 109 h 114"/>
                  <a:gd name="T10" fmla="*/ 48 w 160"/>
                  <a:gd name="T11" fmla="*/ 93 h 114"/>
                  <a:gd name="T12" fmla="*/ 65 w 160"/>
                  <a:gd name="T13" fmla="*/ 86 h 114"/>
                  <a:gd name="T14" fmla="*/ 77 w 160"/>
                  <a:gd name="T15" fmla="*/ 60 h 114"/>
                  <a:gd name="T16" fmla="*/ 77 w 160"/>
                  <a:gd name="T17" fmla="*/ 43 h 114"/>
                  <a:gd name="T18" fmla="*/ 99 w 160"/>
                  <a:gd name="T19" fmla="*/ 34 h 114"/>
                  <a:gd name="T20" fmla="*/ 109 w 160"/>
                  <a:gd name="T21" fmla="*/ 47 h 114"/>
                  <a:gd name="T22" fmla="*/ 160 w 160"/>
                  <a:gd name="T23" fmla="*/ 42 h 114"/>
                  <a:gd name="T24" fmla="*/ 134 w 160"/>
                  <a:gd name="T25" fmla="*/ 32 h 114"/>
                  <a:gd name="T26" fmla="*/ 157 w 160"/>
                  <a:gd name="T27" fmla="*/ 11 h 114"/>
                  <a:gd name="T28" fmla="*/ 149 w 160"/>
                  <a:gd name="T29" fmla="*/ 0 h 114"/>
                  <a:gd name="T30" fmla="*/ 149 w 160"/>
                  <a:gd name="T31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0" h="114">
                    <a:moveTo>
                      <a:pt x="149" y="0"/>
                    </a:moveTo>
                    <a:lnTo>
                      <a:pt x="42" y="51"/>
                    </a:lnTo>
                    <a:lnTo>
                      <a:pt x="25" y="83"/>
                    </a:lnTo>
                    <a:lnTo>
                      <a:pt x="0" y="114"/>
                    </a:lnTo>
                    <a:lnTo>
                      <a:pt x="59" y="109"/>
                    </a:lnTo>
                    <a:lnTo>
                      <a:pt x="48" y="93"/>
                    </a:lnTo>
                    <a:lnTo>
                      <a:pt x="65" y="86"/>
                    </a:lnTo>
                    <a:lnTo>
                      <a:pt x="77" y="60"/>
                    </a:lnTo>
                    <a:lnTo>
                      <a:pt x="77" y="43"/>
                    </a:lnTo>
                    <a:lnTo>
                      <a:pt x="99" y="34"/>
                    </a:lnTo>
                    <a:lnTo>
                      <a:pt x="109" y="47"/>
                    </a:lnTo>
                    <a:lnTo>
                      <a:pt x="160" y="42"/>
                    </a:lnTo>
                    <a:lnTo>
                      <a:pt x="134" y="32"/>
                    </a:lnTo>
                    <a:lnTo>
                      <a:pt x="157" y="11"/>
                    </a:lnTo>
                    <a:lnTo>
                      <a:pt x="149" y="0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F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1" name="Freeform 56"/>
              <p:cNvSpPr>
                <a:spLocks/>
              </p:cNvSpPr>
              <p:nvPr/>
            </p:nvSpPr>
            <p:spPr bwMode="auto">
              <a:xfrm>
                <a:off x="1380" y="2855"/>
                <a:ext cx="190" cy="124"/>
              </a:xfrm>
              <a:custGeom>
                <a:avLst/>
                <a:gdLst>
                  <a:gd name="T0" fmla="*/ 145 w 190"/>
                  <a:gd name="T1" fmla="*/ 0 h 124"/>
                  <a:gd name="T2" fmla="*/ 190 w 190"/>
                  <a:gd name="T3" fmla="*/ 18 h 124"/>
                  <a:gd name="T4" fmla="*/ 181 w 190"/>
                  <a:gd name="T5" fmla="*/ 88 h 124"/>
                  <a:gd name="T6" fmla="*/ 166 w 190"/>
                  <a:gd name="T7" fmla="*/ 107 h 124"/>
                  <a:gd name="T8" fmla="*/ 162 w 190"/>
                  <a:gd name="T9" fmla="*/ 83 h 124"/>
                  <a:gd name="T10" fmla="*/ 148 w 190"/>
                  <a:gd name="T11" fmla="*/ 103 h 124"/>
                  <a:gd name="T12" fmla="*/ 131 w 190"/>
                  <a:gd name="T13" fmla="*/ 89 h 124"/>
                  <a:gd name="T14" fmla="*/ 101 w 190"/>
                  <a:gd name="T15" fmla="*/ 89 h 124"/>
                  <a:gd name="T16" fmla="*/ 108 w 190"/>
                  <a:gd name="T17" fmla="*/ 107 h 124"/>
                  <a:gd name="T18" fmla="*/ 63 w 190"/>
                  <a:gd name="T19" fmla="*/ 102 h 124"/>
                  <a:gd name="T20" fmla="*/ 63 w 190"/>
                  <a:gd name="T21" fmla="*/ 123 h 124"/>
                  <a:gd name="T22" fmla="*/ 0 w 190"/>
                  <a:gd name="T23" fmla="*/ 124 h 124"/>
                  <a:gd name="T24" fmla="*/ 32 w 190"/>
                  <a:gd name="T25" fmla="*/ 86 h 124"/>
                  <a:gd name="T26" fmla="*/ 0 w 190"/>
                  <a:gd name="T27" fmla="*/ 69 h 124"/>
                  <a:gd name="T28" fmla="*/ 38 w 190"/>
                  <a:gd name="T29" fmla="*/ 64 h 124"/>
                  <a:gd name="T30" fmla="*/ 40 w 190"/>
                  <a:gd name="T31" fmla="*/ 26 h 124"/>
                  <a:gd name="T32" fmla="*/ 122 w 190"/>
                  <a:gd name="T33" fmla="*/ 18 h 124"/>
                  <a:gd name="T34" fmla="*/ 129 w 190"/>
                  <a:gd name="T35" fmla="*/ 3 h 124"/>
                  <a:gd name="T36" fmla="*/ 145 w 190"/>
                  <a:gd name="T37" fmla="*/ 0 h 124"/>
                  <a:gd name="T38" fmla="*/ 145 w 190"/>
                  <a:gd name="T3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0" h="124">
                    <a:moveTo>
                      <a:pt x="145" y="0"/>
                    </a:moveTo>
                    <a:lnTo>
                      <a:pt x="190" y="18"/>
                    </a:lnTo>
                    <a:lnTo>
                      <a:pt x="181" y="88"/>
                    </a:lnTo>
                    <a:lnTo>
                      <a:pt x="166" y="107"/>
                    </a:lnTo>
                    <a:lnTo>
                      <a:pt x="162" y="83"/>
                    </a:lnTo>
                    <a:lnTo>
                      <a:pt x="148" y="103"/>
                    </a:lnTo>
                    <a:lnTo>
                      <a:pt x="131" y="89"/>
                    </a:lnTo>
                    <a:lnTo>
                      <a:pt x="101" y="89"/>
                    </a:lnTo>
                    <a:lnTo>
                      <a:pt x="108" y="107"/>
                    </a:lnTo>
                    <a:lnTo>
                      <a:pt x="63" y="102"/>
                    </a:lnTo>
                    <a:lnTo>
                      <a:pt x="63" y="123"/>
                    </a:lnTo>
                    <a:lnTo>
                      <a:pt x="0" y="124"/>
                    </a:lnTo>
                    <a:lnTo>
                      <a:pt x="32" y="86"/>
                    </a:lnTo>
                    <a:lnTo>
                      <a:pt x="0" y="69"/>
                    </a:lnTo>
                    <a:lnTo>
                      <a:pt x="38" y="64"/>
                    </a:lnTo>
                    <a:lnTo>
                      <a:pt x="40" y="26"/>
                    </a:lnTo>
                    <a:lnTo>
                      <a:pt x="122" y="18"/>
                    </a:lnTo>
                    <a:lnTo>
                      <a:pt x="129" y="3"/>
                    </a:lnTo>
                    <a:lnTo>
                      <a:pt x="145" y="0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FF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2" name="Freeform 57"/>
              <p:cNvSpPr>
                <a:spLocks/>
              </p:cNvSpPr>
              <p:nvPr/>
            </p:nvSpPr>
            <p:spPr bwMode="auto">
              <a:xfrm>
                <a:off x="2125" y="3053"/>
                <a:ext cx="250" cy="210"/>
              </a:xfrm>
              <a:custGeom>
                <a:avLst/>
                <a:gdLst>
                  <a:gd name="T0" fmla="*/ 206 w 250"/>
                  <a:gd name="T1" fmla="*/ 4 h 210"/>
                  <a:gd name="T2" fmla="*/ 91 w 250"/>
                  <a:gd name="T3" fmla="*/ 0 h 210"/>
                  <a:gd name="T4" fmla="*/ 42 w 250"/>
                  <a:gd name="T5" fmla="*/ 41 h 210"/>
                  <a:gd name="T6" fmla="*/ 67 w 250"/>
                  <a:gd name="T7" fmla="*/ 91 h 210"/>
                  <a:gd name="T8" fmla="*/ 48 w 250"/>
                  <a:gd name="T9" fmla="*/ 137 h 210"/>
                  <a:gd name="T10" fmla="*/ 0 w 250"/>
                  <a:gd name="T11" fmla="*/ 178 h 210"/>
                  <a:gd name="T12" fmla="*/ 48 w 250"/>
                  <a:gd name="T13" fmla="*/ 210 h 210"/>
                  <a:gd name="T14" fmla="*/ 170 w 250"/>
                  <a:gd name="T15" fmla="*/ 192 h 210"/>
                  <a:gd name="T16" fmla="*/ 250 w 250"/>
                  <a:gd name="T17" fmla="*/ 173 h 210"/>
                  <a:gd name="T18" fmla="*/ 240 w 250"/>
                  <a:gd name="T19" fmla="*/ 134 h 210"/>
                  <a:gd name="T20" fmla="*/ 229 w 250"/>
                  <a:gd name="T21" fmla="*/ 57 h 210"/>
                  <a:gd name="T22" fmla="*/ 206 w 250"/>
                  <a:gd name="T23" fmla="*/ 4 h 210"/>
                  <a:gd name="T24" fmla="*/ 206 w 250"/>
                  <a:gd name="T25" fmla="*/ 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0" h="210">
                    <a:moveTo>
                      <a:pt x="206" y="4"/>
                    </a:moveTo>
                    <a:lnTo>
                      <a:pt x="91" y="0"/>
                    </a:lnTo>
                    <a:lnTo>
                      <a:pt x="42" y="41"/>
                    </a:lnTo>
                    <a:lnTo>
                      <a:pt x="67" y="91"/>
                    </a:lnTo>
                    <a:lnTo>
                      <a:pt x="48" y="137"/>
                    </a:lnTo>
                    <a:lnTo>
                      <a:pt x="0" y="178"/>
                    </a:lnTo>
                    <a:lnTo>
                      <a:pt x="48" y="210"/>
                    </a:lnTo>
                    <a:lnTo>
                      <a:pt x="170" y="192"/>
                    </a:lnTo>
                    <a:lnTo>
                      <a:pt x="250" y="173"/>
                    </a:lnTo>
                    <a:lnTo>
                      <a:pt x="240" y="134"/>
                    </a:lnTo>
                    <a:lnTo>
                      <a:pt x="229" y="57"/>
                    </a:lnTo>
                    <a:lnTo>
                      <a:pt x="206" y="4"/>
                    </a:lnTo>
                    <a:lnTo>
                      <a:pt x="206" y="4"/>
                    </a:lnTo>
                    <a:close/>
                  </a:path>
                </a:pathLst>
              </a:custGeom>
              <a:solidFill>
                <a:srgbClr val="E3D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3" name="Freeform 58"/>
              <p:cNvSpPr>
                <a:spLocks/>
              </p:cNvSpPr>
              <p:nvPr/>
            </p:nvSpPr>
            <p:spPr bwMode="auto">
              <a:xfrm>
                <a:off x="2138" y="3040"/>
                <a:ext cx="157" cy="62"/>
              </a:xfrm>
              <a:custGeom>
                <a:avLst/>
                <a:gdLst>
                  <a:gd name="T0" fmla="*/ 65 w 157"/>
                  <a:gd name="T1" fmla="*/ 62 h 62"/>
                  <a:gd name="T2" fmla="*/ 109 w 157"/>
                  <a:gd name="T3" fmla="*/ 61 h 62"/>
                  <a:gd name="T4" fmla="*/ 151 w 157"/>
                  <a:gd name="T5" fmla="*/ 46 h 62"/>
                  <a:gd name="T6" fmla="*/ 157 w 157"/>
                  <a:gd name="T7" fmla="*/ 13 h 62"/>
                  <a:gd name="T8" fmla="*/ 54 w 157"/>
                  <a:gd name="T9" fmla="*/ 0 h 62"/>
                  <a:gd name="T10" fmla="*/ 0 w 157"/>
                  <a:gd name="T11" fmla="*/ 23 h 62"/>
                  <a:gd name="T12" fmla="*/ 23 w 157"/>
                  <a:gd name="T13" fmla="*/ 57 h 62"/>
                  <a:gd name="T14" fmla="*/ 65 w 157"/>
                  <a:gd name="T15" fmla="*/ 62 h 62"/>
                  <a:gd name="T16" fmla="*/ 65 w 15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" h="62">
                    <a:moveTo>
                      <a:pt x="65" y="62"/>
                    </a:moveTo>
                    <a:lnTo>
                      <a:pt x="109" y="61"/>
                    </a:lnTo>
                    <a:lnTo>
                      <a:pt x="151" y="46"/>
                    </a:lnTo>
                    <a:lnTo>
                      <a:pt x="157" y="13"/>
                    </a:lnTo>
                    <a:lnTo>
                      <a:pt x="54" y="0"/>
                    </a:lnTo>
                    <a:lnTo>
                      <a:pt x="0" y="23"/>
                    </a:lnTo>
                    <a:lnTo>
                      <a:pt x="23" y="57"/>
                    </a:lnTo>
                    <a:lnTo>
                      <a:pt x="65" y="62"/>
                    </a:lnTo>
                    <a:lnTo>
                      <a:pt x="65" y="62"/>
                    </a:lnTo>
                    <a:close/>
                  </a:path>
                </a:pathLst>
              </a:custGeom>
              <a:solidFill>
                <a:srgbClr val="B3B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4" name="Freeform 59"/>
              <p:cNvSpPr>
                <a:spLocks/>
              </p:cNvSpPr>
              <p:nvPr/>
            </p:nvSpPr>
            <p:spPr bwMode="auto">
              <a:xfrm>
                <a:off x="957" y="3121"/>
                <a:ext cx="842" cy="548"/>
              </a:xfrm>
              <a:custGeom>
                <a:avLst/>
                <a:gdLst>
                  <a:gd name="T0" fmla="*/ 667 w 842"/>
                  <a:gd name="T1" fmla="*/ 0 h 548"/>
                  <a:gd name="T2" fmla="*/ 655 w 842"/>
                  <a:gd name="T3" fmla="*/ 23 h 548"/>
                  <a:gd name="T4" fmla="*/ 634 w 842"/>
                  <a:gd name="T5" fmla="*/ 17 h 548"/>
                  <a:gd name="T6" fmla="*/ 634 w 842"/>
                  <a:gd name="T7" fmla="*/ 77 h 548"/>
                  <a:gd name="T8" fmla="*/ 646 w 842"/>
                  <a:gd name="T9" fmla="*/ 105 h 548"/>
                  <a:gd name="T10" fmla="*/ 634 w 842"/>
                  <a:gd name="T11" fmla="*/ 136 h 548"/>
                  <a:gd name="T12" fmla="*/ 611 w 842"/>
                  <a:gd name="T13" fmla="*/ 123 h 548"/>
                  <a:gd name="T14" fmla="*/ 615 w 842"/>
                  <a:gd name="T15" fmla="*/ 158 h 548"/>
                  <a:gd name="T16" fmla="*/ 587 w 842"/>
                  <a:gd name="T17" fmla="*/ 170 h 548"/>
                  <a:gd name="T18" fmla="*/ 587 w 842"/>
                  <a:gd name="T19" fmla="*/ 123 h 548"/>
                  <a:gd name="T20" fmla="*/ 568 w 842"/>
                  <a:gd name="T21" fmla="*/ 136 h 548"/>
                  <a:gd name="T22" fmla="*/ 571 w 842"/>
                  <a:gd name="T23" fmla="*/ 191 h 548"/>
                  <a:gd name="T24" fmla="*/ 533 w 842"/>
                  <a:gd name="T25" fmla="*/ 171 h 548"/>
                  <a:gd name="T26" fmla="*/ 520 w 842"/>
                  <a:gd name="T27" fmla="*/ 205 h 548"/>
                  <a:gd name="T28" fmla="*/ 438 w 842"/>
                  <a:gd name="T29" fmla="*/ 202 h 548"/>
                  <a:gd name="T30" fmla="*/ 442 w 842"/>
                  <a:gd name="T31" fmla="*/ 232 h 548"/>
                  <a:gd name="T32" fmla="*/ 381 w 842"/>
                  <a:gd name="T33" fmla="*/ 232 h 548"/>
                  <a:gd name="T34" fmla="*/ 404 w 842"/>
                  <a:gd name="T35" fmla="*/ 181 h 548"/>
                  <a:gd name="T36" fmla="*/ 331 w 842"/>
                  <a:gd name="T37" fmla="*/ 204 h 548"/>
                  <a:gd name="T38" fmla="*/ 303 w 842"/>
                  <a:gd name="T39" fmla="*/ 195 h 548"/>
                  <a:gd name="T40" fmla="*/ 299 w 842"/>
                  <a:gd name="T41" fmla="*/ 214 h 548"/>
                  <a:gd name="T42" fmla="*/ 268 w 842"/>
                  <a:gd name="T43" fmla="*/ 218 h 548"/>
                  <a:gd name="T44" fmla="*/ 232 w 842"/>
                  <a:gd name="T45" fmla="*/ 191 h 548"/>
                  <a:gd name="T46" fmla="*/ 215 w 842"/>
                  <a:gd name="T47" fmla="*/ 198 h 548"/>
                  <a:gd name="T48" fmla="*/ 213 w 842"/>
                  <a:gd name="T49" fmla="*/ 238 h 548"/>
                  <a:gd name="T50" fmla="*/ 186 w 842"/>
                  <a:gd name="T51" fmla="*/ 233 h 548"/>
                  <a:gd name="T52" fmla="*/ 186 w 842"/>
                  <a:gd name="T53" fmla="*/ 181 h 548"/>
                  <a:gd name="T54" fmla="*/ 167 w 842"/>
                  <a:gd name="T55" fmla="*/ 191 h 548"/>
                  <a:gd name="T56" fmla="*/ 160 w 842"/>
                  <a:gd name="T57" fmla="*/ 219 h 548"/>
                  <a:gd name="T58" fmla="*/ 139 w 842"/>
                  <a:gd name="T59" fmla="*/ 204 h 548"/>
                  <a:gd name="T60" fmla="*/ 139 w 842"/>
                  <a:gd name="T61" fmla="*/ 167 h 548"/>
                  <a:gd name="T62" fmla="*/ 85 w 842"/>
                  <a:gd name="T63" fmla="*/ 181 h 548"/>
                  <a:gd name="T64" fmla="*/ 15 w 842"/>
                  <a:gd name="T65" fmla="*/ 185 h 548"/>
                  <a:gd name="T66" fmla="*/ 0 w 842"/>
                  <a:gd name="T67" fmla="*/ 207 h 548"/>
                  <a:gd name="T68" fmla="*/ 0 w 842"/>
                  <a:gd name="T69" fmla="*/ 480 h 548"/>
                  <a:gd name="T70" fmla="*/ 9 w 842"/>
                  <a:gd name="T71" fmla="*/ 520 h 548"/>
                  <a:gd name="T72" fmla="*/ 259 w 842"/>
                  <a:gd name="T73" fmla="*/ 548 h 548"/>
                  <a:gd name="T74" fmla="*/ 537 w 842"/>
                  <a:gd name="T75" fmla="*/ 544 h 548"/>
                  <a:gd name="T76" fmla="*/ 770 w 842"/>
                  <a:gd name="T77" fmla="*/ 357 h 548"/>
                  <a:gd name="T78" fmla="*/ 842 w 842"/>
                  <a:gd name="T79" fmla="*/ 266 h 548"/>
                  <a:gd name="T80" fmla="*/ 821 w 842"/>
                  <a:gd name="T81" fmla="*/ 139 h 548"/>
                  <a:gd name="T82" fmla="*/ 669 w 842"/>
                  <a:gd name="T83" fmla="*/ 148 h 548"/>
                  <a:gd name="T84" fmla="*/ 663 w 842"/>
                  <a:gd name="T85" fmla="*/ 124 h 548"/>
                  <a:gd name="T86" fmla="*/ 669 w 842"/>
                  <a:gd name="T87" fmla="*/ 112 h 548"/>
                  <a:gd name="T88" fmla="*/ 697 w 842"/>
                  <a:gd name="T89" fmla="*/ 123 h 548"/>
                  <a:gd name="T90" fmla="*/ 787 w 842"/>
                  <a:gd name="T91" fmla="*/ 124 h 548"/>
                  <a:gd name="T92" fmla="*/ 762 w 842"/>
                  <a:gd name="T93" fmla="*/ 101 h 548"/>
                  <a:gd name="T94" fmla="*/ 817 w 842"/>
                  <a:gd name="T95" fmla="*/ 95 h 548"/>
                  <a:gd name="T96" fmla="*/ 825 w 842"/>
                  <a:gd name="T97" fmla="*/ 57 h 548"/>
                  <a:gd name="T98" fmla="*/ 781 w 842"/>
                  <a:gd name="T99" fmla="*/ 46 h 548"/>
                  <a:gd name="T100" fmla="*/ 728 w 842"/>
                  <a:gd name="T101" fmla="*/ 60 h 548"/>
                  <a:gd name="T102" fmla="*/ 680 w 842"/>
                  <a:gd name="T103" fmla="*/ 82 h 548"/>
                  <a:gd name="T104" fmla="*/ 693 w 842"/>
                  <a:gd name="T105" fmla="*/ 43 h 548"/>
                  <a:gd name="T106" fmla="*/ 680 w 842"/>
                  <a:gd name="T107" fmla="*/ 11 h 548"/>
                  <a:gd name="T108" fmla="*/ 667 w 842"/>
                  <a:gd name="T109" fmla="*/ 0 h 548"/>
                  <a:gd name="T110" fmla="*/ 667 w 842"/>
                  <a:gd name="T111" fmla="*/ 0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42" h="548">
                    <a:moveTo>
                      <a:pt x="667" y="0"/>
                    </a:moveTo>
                    <a:lnTo>
                      <a:pt x="655" y="23"/>
                    </a:lnTo>
                    <a:lnTo>
                      <a:pt x="634" y="17"/>
                    </a:lnTo>
                    <a:lnTo>
                      <a:pt x="634" y="77"/>
                    </a:lnTo>
                    <a:lnTo>
                      <a:pt x="646" y="105"/>
                    </a:lnTo>
                    <a:lnTo>
                      <a:pt x="634" y="136"/>
                    </a:lnTo>
                    <a:lnTo>
                      <a:pt x="611" y="123"/>
                    </a:lnTo>
                    <a:lnTo>
                      <a:pt x="615" y="158"/>
                    </a:lnTo>
                    <a:lnTo>
                      <a:pt x="587" y="170"/>
                    </a:lnTo>
                    <a:lnTo>
                      <a:pt x="587" y="123"/>
                    </a:lnTo>
                    <a:lnTo>
                      <a:pt x="568" y="136"/>
                    </a:lnTo>
                    <a:lnTo>
                      <a:pt x="571" y="191"/>
                    </a:lnTo>
                    <a:lnTo>
                      <a:pt x="533" y="171"/>
                    </a:lnTo>
                    <a:lnTo>
                      <a:pt x="520" y="205"/>
                    </a:lnTo>
                    <a:lnTo>
                      <a:pt x="438" y="202"/>
                    </a:lnTo>
                    <a:lnTo>
                      <a:pt x="442" y="232"/>
                    </a:lnTo>
                    <a:lnTo>
                      <a:pt x="381" y="232"/>
                    </a:lnTo>
                    <a:lnTo>
                      <a:pt x="404" y="181"/>
                    </a:lnTo>
                    <a:lnTo>
                      <a:pt x="331" y="204"/>
                    </a:lnTo>
                    <a:lnTo>
                      <a:pt x="303" y="195"/>
                    </a:lnTo>
                    <a:lnTo>
                      <a:pt x="299" y="214"/>
                    </a:lnTo>
                    <a:lnTo>
                      <a:pt x="268" y="218"/>
                    </a:lnTo>
                    <a:lnTo>
                      <a:pt x="232" y="191"/>
                    </a:lnTo>
                    <a:lnTo>
                      <a:pt x="215" y="198"/>
                    </a:lnTo>
                    <a:lnTo>
                      <a:pt x="213" y="238"/>
                    </a:lnTo>
                    <a:lnTo>
                      <a:pt x="186" y="233"/>
                    </a:lnTo>
                    <a:lnTo>
                      <a:pt x="186" y="181"/>
                    </a:lnTo>
                    <a:lnTo>
                      <a:pt x="167" y="191"/>
                    </a:lnTo>
                    <a:lnTo>
                      <a:pt x="160" y="219"/>
                    </a:lnTo>
                    <a:lnTo>
                      <a:pt x="139" y="204"/>
                    </a:lnTo>
                    <a:lnTo>
                      <a:pt x="139" y="167"/>
                    </a:lnTo>
                    <a:lnTo>
                      <a:pt x="85" y="181"/>
                    </a:lnTo>
                    <a:lnTo>
                      <a:pt x="15" y="185"/>
                    </a:lnTo>
                    <a:lnTo>
                      <a:pt x="0" y="207"/>
                    </a:lnTo>
                    <a:lnTo>
                      <a:pt x="0" y="480"/>
                    </a:lnTo>
                    <a:lnTo>
                      <a:pt x="9" y="520"/>
                    </a:lnTo>
                    <a:lnTo>
                      <a:pt x="259" y="548"/>
                    </a:lnTo>
                    <a:lnTo>
                      <a:pt x="537" y="544"/>
                    </a:lnTo>
                    <a:lnTo>
                      <a:pt x="770" y="357"/>
                    </a:lnTo>
                    <a:lnTo>
                      <a:pt x="842" y="266"/>
                    </a:lnTo>
                    <a:lnTo>
                      <a:pt x="821" y="139"/>
                    </a:lnTo>
                    <a:lnTo>
                      <a:pt x="669" y="148"/>
                    </a:lnTo>
                    <a:lnTo>
                      <a:pt x="663" y="124"/>
                    </a:lnTo>
                    <a:lnTo>
                      <a:pt x="669" y="112"/>
                    </a:lnTo>
                    <a:lnTo>
                      <a:pt x="697" y="123"/>
                    </a:lnTo>
                    <a:lnTo>
                      <a:pt x="787" y="124"/>
                    </a:lnTo>
                    <a:lnTo>
                      <a:pt x="762" y="101"/>
                    </a:lnTo>
                    <a:lnTo>
                      <a:pt x="817" y="95"/>
                    </a:lnTo>
                    <a:lnTo>
                      <a:pt x="825" y="57"/>
                    </a:lnTo>
                    <a:lnTo>
                      <a:pt x="781" y="46"/>
                    </a:lnTo>
                    <a:lnTo>
                      <a:pt x="728" y="60"/>
                    </a:lnTo>
                    <a:lnTo>
                      <a:pt x="680" y="82"/>
                    </a:lnTo>
                    <a:lnTo>
                      <a:pt x="693" y="43"/>
                    </a:lnTo>
                    <a:lnTo>
                      <a:pt x="680" y="11"/>
                    </a:lnTo>
                    <a:lnTo>
                      <a:pt x="667" y="0"/>
                    </a:lnTo>
                    <a:lnTo>
                      <a:pt x="667" y="0"/>
                    </a:lnTo>
                    <a:close/>
                  </a:path>
                </a:pathLst>
              </a:custGeom>
              <a:solidFill>
                <a:srgbClr val="B3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5" name="Freeform 60"/>
              <p:cNvSpPr>
                <a:spLocks/>
              </p:cNvSpPr>
              <p:nvPr/>
            </p:nvSpPr>
            <p:spPr bwMode="auto">
              <a:xfrm>
                <a:off x="1607" y="2871"/>
                <a:ext cx="276" cy="266"/>
              </a:xfrm>
              <a:custGeom>
                <a:avLst/>
                <a:gdLst>
                  <a:gd name="T0" fmla="*/ 28 w 276"/>
                  <a:gd name="T1" fmla="*/ 8 h 266"/>
                  <a:gd name="T2" fmla="*/ 22 w 276"/>
                  <a:gd name="T3" fmla="*/ 47 h 266"/>
                  <a:gd name="T4" fmla="*/ 47 w 276"/>
                  <a:gd name="T5" fmla="*/ 83 h 266"/>
                  <a:gd name="T6" fmla="*/ 22 w 276"/>
                  <a:gd name="T7" fmla="*/ 168 h 266"/>
                  <a:gd name="T8" fmla="*/ 45 w 276"/>
                  <a:gd name="T9" fmla="*/ 193 h 266"/>
                  <a:gd name="T10" fmla="*/ 0 w 276"/>
                  <a:gd name="T11" fmla="*/ 220 h 266"/>
                  <a:gd name="T12" fmla="*/ 3 w 276"/>
                  <a:gd name="T13" fmla="*/ 236 h 266"/>
                  <a:gd name="T14" fmla="*/ 68 w 276"/>
                  <a:gd name="T15" fmla="*/ 221 h 266"/>
                  <a:gd name="T16" fmla="*/ 89 w 276"/>
                  <a:gd name="T17" fmla="*/ 250 h 266"/>
                  <a:gd name="T18" fmla="*/ 137 w 276"/>
                  <a:gd name="T19" fmla="*/ 249 h 266"/>
                  <a:gd name="T20" fmla="*/ 133 w 276"/>
                  <a:gd name="T21" fmla="*/ 266 h 266"/>
                  <a:gd name="T22" fmla="*/ 175 w 276"/>
                  <a:gd name="T23" fmla="*/ 257 h 266"/>
                  <a:gd name="T24" fmla="*/ 202 w 276"/>
                  <a:gd name="T25" fmla="*/ 250 h 266"/>
                  <a:gd name="T26" fmla="*/ 240 w 276"/>
                  <a:gd name="T27" fmla="*/ 254 h 266"/>
                  <a:gd name="T28" fmla="*/ 274 w 276"/>
                  <a:gd name="T29" fmla="*/ 250 h 266"/>
                  <a:gd name="T30" fmla="*/ 276 w 276"/>
                  <a:gd name="T31" fmla="*/ 203 h 266"/>
                  <a:gd name="T32" fmla="*/ 146 w 276"/>
                  <a:gd name="T33" fmla="*/ 178 h 266"/>
                  <a:gd name="T34" fmla="*/ 133 w 276"/>
                  <a:gd name="T35" fmla="*/ 44 h 266"/>
                  <a:gd name="T36" fmla="*/ 36 w 276"/>
                  <a:gd name="T37" fmla="*/ 0 h 266"/>
                  <a:gd name="T38" fmla="*/ 28 w 276"/>
                  <a:gd name="T39" fmla="*/ 8 h 266"/>
                  <a:gd name="T40" fmla="*/ 28 w 276"/>
                  <a:gd name="T41" fmla="*/ 8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6" h="266">
                    <a:moveTo>
                      <a:pt x="28" y="8"/>
                    </a:moveTo>
                    <a:lnTo>
                      <a:pt x="22" y="47"/>
                    </a:lnTo>
                    <a:lnTo>
                      <a:pt x="47" y="83"/>
                    </a:lnTo>
                    <a:lnTo>
                      <a:pt x="22" y="168"/>
                    </a:lnTo>
                    <a:lnTo>
                      <a:pt x="45" y="193"/>
                    </a:lnTo>
                    <a:lnTo>
                      <a:pt x="0" y="220"/>
                    </a:lnTo>
                    <a:lnTo>
                      <a:pt x="3" y="236"/>
                    </a:lnTo>
                    <a:lnTo>
                      <a:pt x="68" y="221"/>
                    </a:lnTo>
                    <a:lnTo>
                      <a:pt x="89" y="250"/>
                    </a:lnTo>
                    <a:lnTo>
                      <a:pt x="137" y="249"/>
                    </a:lnTo>
                    <a:lnTo>
                      <a:pt x="133" y="266"/>
                    </a:lnTo>
                    <a:lnTo>
                      <a:pt x="175" y="257"/>
                    </a:lnTo>
                    <a:lnTo>
                      <a:pt x="202" y="250"/>
                    </a:lnTo>
                    <a:lnTo>
                      <a:pt x="240" y="254"/>
                    </a:lnTo>
                    <a:lnTo>
                      <a:pt x="274" y="250"/>
                    </a:lnTo>
                    <a:lnTo>
                      <a:pt x="276" y="203"/>
                    </a:lnTo>
                    <a:lnTo>
                      <a:pt x="146" y="178"/>
                    </a:lnTo>
                    <a:lnTo>
                      <a:pt x="133" y="44"/>
                    </a:lnTo>
                    <a:lnTo>
                      <a:pt x="36" y="0"/>
                    </a:lnTo>
                    <a:lnTo>
                      <a:pt x="28" y="8"/>
                    </a:lnTo>
                    <a:lnTo>
                      <a:pt x="28" y="8"/>
                    </a:lnTo>
                    <a:close/>
                  </a:path>
                </a:pathLst>
              </a:custGeom>
              <a:solidFill>
                <a:srgbClr val="B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6" name="Freeform 61"/>
              <p:cNvSpPr>
                <a:spLocks/>
              </p:cNvSpPr>
              <p:nvPr/>
            </p:nvSpPr>
            <p:spPr bwMode="auto">
              <a:xfrm>
                <a:off x="1694" y="3049"/>
                <a:ext cx="174" cy="72"/>
              </a:xfrm>
              <a:custGeom>
                <a:avLst/>
                <a:gdLst>
                  <a:gd name="T0" fmla="*/ 2 w 174"/>
                  <a:gd name="T1" fmla="*/ 14 h 72"/>
                  <a:gd name="T2" fmla="*/ 59 w 174"/>
                  <a:gd name="T3" fmla="*/ 53 h 72"/>
                  <a:gd name="T4" fmla="*/ 59 w 174"/>
                  <a:gd name="T5" fmla="*/ 72 h 72"/>
                  <a:gd name="T6" fmla="*/ 107 w 174"/>
                  <a:gd name="T7" fmla="*/ 64 h 72"/>
                  <a:gd name="T8" fmla="*/ 113 w 174"/>
                  <a:gd name="T9" fmla="*/ 53 h 72"/>
                  <a:gd name="T10" fmla="*/ 174 w 174"/>
                  <a:gd name="T11" fmla="*/ 36 h 72"/>
                  <a:gd name="T12" fmla="*/ 57 w 174"/>
                  <a:gd name="T13" fmla="*/ 9 h 72"/>
                  <a:gd name="T14" fmla="*/ 25 w 174"/>
                  <a:gd name="T15" fmla="*/ 14 h 72"/>
                  <a:gd name="T16" fmla="*/ 10 w 174"/>
                  <a:gd name="T17" fmla="*/ 0 h 72"/>
                  <a:gd name="T18" fmla="*/ 4 w 174"/>
                  <a:gd name="T19" fmla="*/ 4 h 72"/>
                  <a:gd name="T20" fmla="*/ 2 w 174"/>
                  <a:gd name="T21" fmla="*/ 8 h 72"/>
                  <a:gd name="T22" fmla="*/ 2 w 174"/>
                  <a:gd name="T23" fmla="*/ 10 h 72"/>
                  <a:gd name="T24" fmla="*/ 2 w 174"/>
                  <a:gd name="T25" fmla="*/ 13 h 72"/>
                  <a:gd name="T26" fmla="*/ 0 w 174"/>
                  <a:gd name="T27" fmla="*/ 14 h 72"/>
                  <a:gd name="T28" fmla="*/ 2 w 174"/>
                  <a:gd name="T29" fmla="*/ 14 h 72"/>
                  <a:gd name="T30" fmla="*/ 2 w 174"/>
                  <a:gd name="T31" fmla="*/ 1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" h="72">
                    <a:moveTo>
                      <a:pt x="2" y="14"/>
                    </a:moveTo>
                    <a:lnTo>
                      <a:pt x="59" y="53"/>
                    </a:lnTo>
                    <a:lnTo>
                      <a:pt x="59" y="72"/>
                    </a:lnTo>
                    <a:lnTo>
                      <a:pt x="107" y="64"/>
                    </a:lnTo>
                    <a:lnTo>
                      <a:pt x="113" y="53"/>
                    </a:lnTo>
                    <a:lnTo>
                      <a:pt x="174" y="36"/>
                    </a:lnTo>
                    <a:lnTo>
                      <a:pt x="57" y="9"/>
                    </a:lnTo>
                    <a:lnTo>
                      <a:pt x="25" y="14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3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75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7" name="Freeform 62"/>
              <p:cNvSpPr>
                <a:spLocks/>
              </p:cNvSpPr>
              <p:nvPr/>
            </p:nvSpPr>
            <p:spPr bwMode="auto">
              <a:xfrm>
                <a:off x="1616" y="3052"/>
                <a:ext cx="118" cy="112"/>
              </a:xfrm>
              <a:custGeom>
                <a:avLst/>
                <a:gdLst>
                  <a:gd name="T0" fmla="*/ 90 w 118"/>
                  <a:gd name="T1" fmla="*/ 0 h 112"/>
                  <a:gd name="T2" fmla="*/ 4 w 118"/>
                  <a:gd name="T3" fmla="*/ 28 h 112"/>
                  <a:gd name="T4" fmla="*/ 0 w 118"/>
                  <a:gd name="T5" fmla="*/ 112 h 112"/>
                  <a:gd name="T6" fmla="*/ 34 w 118"/>
                  <a:gd name="T7" fmla="*/ 49 h 112"/>
                  <a:gd name="T8" fmla="*/ 67 w 118"/>
                  <a:gd name="T9" fmla="*/ 34 h 112"/>
                  <a:gd name="T10" fmla="*/ 67 w 118"/>
                  <a:gd name="T11" fmla="*/ 53 h 112"/>
                  <a:gd name="T12" fmla="*/ 101 w 118"/>
                  <a:gd name="T13" fmla="*/ 39 h 112"/>
                  <a:gd name="T14" fmla="*/ 118 w 118"/>
                  <a:gd name="T15" fmla="*/ 17 h 112"/>
                  <a:gd name="T16" fmla="*/ 90 w 118"/>
                  <a:gd name="T17" fmla="*/ 0 h 112"/>
                  <a:gd name="T18" fmla="*/ 90 w 118"/>
                  <a:gd name="T1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112">
                    <a:moveTo>
                      <a:pt x="90" y="0"/>
                    </a:moveTo>
                    <a:lnTo>
                      <a:pt x="4" y="28"/>
                    </a:lnTo>
                    <a:lnTo>
                      <a:pt x="0" y="112"/>
                    </a:lnTo>
                    <a:lnTo>
                      <a:pt x="34" y="49"/>
                    </a:lnTo>
                    <a:lnTo>
                      <a:pt x="67" y="34"/>
                    </a:lnTo>
                    <a:lnTo>
                      <a:pt x="67" y="53"/>
                    </a:lnTo>
                    <a:lnTo>
                      <a:pt x="101" y="39"/>
                    </a:lnTo>
                    <a:lnTo>
                      <a:pt x="118" y="17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8" name="Freeform 63"/>
              <p:cNvSpPr>
                <a:spLocks/>
              </p:cNvSpPr>
              <p:nvPr/>
            </p:nvSpPr>
            <p:spPr bwMode="auto">
              <a:xfrm>
                <a:off x="1666" y="3267"/>
                <a:ext cx="453" cy="214"/>
              </a:xfrm>
              <a:custGeom>
                <a:avLst/>
                <a:gdLst>
                  <a:gd name="T0" fmla="*/ 352 w 453"/>
                  <a:gd name="T1" fmla="*/ 0 h 214"/>
                  <a:gd name="T2" fmla="*/ 272 w 453"/>
                  <a:gd name="T3" fmla="*/ 2 h 214"/>
                  <a:gd name="T4" fmla="*/ 314 w 453"/>
                  <a:gd name="T5" fmla="*/ 44 h 214"/>
                  <a:gd name="T6" fmla="*/ 305 w 453"/>
                  <a:gd name="T7" fmla="*/ 69 h 214"/>
                  <a:gd name="T8" fmla="*/ 259 w 453"/>
                  <a:gd name="T9" fmla="*/ 72 h 214"/>
                  <a:gd name="T10" fmla="*/ 234 w 453"/>
                  <a:gd name="T11" fmla="*/ 61 h 214"/>
                  <a:gd name="T12" fmla="*/ 211 w 453"/>
                  <a:gd name="T13" fmla="*/ 78 h 214"/>
                  <a:gd name="T14" fmla="*/ 253 w 453"/>
                  <a:gd name="T15" fmla="*/ 87 h 214"/>
                  <a:gd name="T16" fmla="*/ 265 w 453"/>
                  <a:gd name="T17" fmla="*/ 103 h 214"/>
                  <a:gd name="T18" fmla="*/ 232 w 453"/>
                  <a:gd name="T19" fmla="*/ 124 h 214"/>
                  <a:gd name="T20" fmla="*/ 135 w 453"/>
                  <a:gd name="T21" fmla="*/ 96 h 214"/>
                  <a:gd name="T22" fmla="*/ 87 w 453"/>
                  <a:gd name="T23" fmla="*/ 12 h 214"/>
                  <a:gd name="T24" fmla="*/ 7 w 453"/>
                  <a:gd name="T25" fmla="*/ 10 h 214"/>
                  <a:gd name="T26" fmla="*/ 53 w 453"/>
                  <a:gd name="T27" fmla="*/ 76 h 214"/>
                  <a:gd name="T28" fmla="*/ 0 w 453"/>
                  <a:gd name="T29" fmla="*/ 124 h 214"/>
                  <a:gd name="T30" fmla="*/ 17 w 453"/>
                  <a:gd name="T31" fmla="*/ 169 h 214"/>
                  <a:gd name="T32" fmla="*/ 106 w 453"/>
                  <a:gd name="T33" fmla="*/ 214 h 214"/>
                  <a:gd name="T34" fmla="*/ 226 w 453"/>
                  <a:gd name="T35" fmla="*/ 198 h 214"/>
                  <a:gd name="T36" fmla="*/ 417 w 453"/>
                  <a:gd name="T37" fmla="*/ 175 h 214"/>
                  <a:gd name="T38" fmla="*/ 453 w 453"/>
                  <a:gd name="T39" fmla="*/ 64 h 214"/>
                  <a:gd name="T40" fmla="*/ 453 w 453"/>
                  <a:gd name="T41" fmla="*/ 16 h 214"/>
                  <a:gd name="T42" fmla="*/ 375 w 453"/>
                  <a:gd name="T43" fmla="*/ 5 h 214"/>
                  <a:gd name="T44" fmla="*/ 352 w 453"/>
                  <a:gd name="T45" fmla="*/ 0 h 214"/>
                  <a:gd name="T46" fmla="*/ 352 w 453"/>
                  <a:gd name="T47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3" h="214">
                    <a:moveTo>
                      <a:pt x="352" y="0"/>
                    </a:moveTo>
                    <a:lnTo>
                      <a:pt x="272" y="2"/>
                    </a:lnTo>
                    <a:lnTo>
                      <a:pt x="314" y="44"/>
                    </a:lnTo>
                    <a:lnTo>
                      <a:pt x="305" y="69"/>
                    </a:lnTo>
                    <a:lnTo>
                      <a:pt x="259" y="72"/>
                    </a:lnTo>
                    <a:lnTo>
                      <a:pt x="234" y="61"/>
                    </a:lnTo>
                    <a:lnTo>
                      <a:pt x="211" y="78"/>
                    </a:lnTo>
                    <a:lnTo>
                      <a:pt x="253" y="87"/>
                    </a:lnTo>
                    <a:lnTo>
                      <a:pt x="265" y="103"/>
                    </a:lnTo>
                    <a:lnTo>
                      <a:pt x="232" y="124"/>
                    </a:lnTo>
                    <a:lnTo>
                      <a:pt x="135" y="96"/>
                    </a:lnTo>
                    <a:lnTo>
                      <a:pt x="87" y="12"/>
                    </a:lnTo>
                    <a:lnTo>
                      <a:pt x="7" y="10"/>
                    </a:lnTo>
                    <a:lnTo>
                      <a:pt x="53" y="76"/>
                    </a:lnTo>
                    <a:lnTo>
                      <a:pt x="0" y="124"/>
                    </a:lnTo>
                    <a:lnTo>
                      <a:pt x="17" y="169"/>
                    </a:lnTo>
                    <a:lnTo>
                      <a:pt x="106" y="214"/>
                    </a:lnTo>
                    <a:lnTo>
                      <a:pt x="226" y="198"/>
                    </a:lnTo>
                    <a:lnTo>
                      <a:pt x="417" y="175"/>
                    </a:lnTo>
                    <a:lnTo>
                      <a:pt x="453" y="64"/>
                    </a:lnTo>
                    <a:lnTo>
                      <a:pt x="453" y="16"/>
                    </a:lnTo>
                    <a:lnTo>
                      <a:pt x="375" y="5"/>
                    </a:lnTo>
                    <a:lnTo>
                      <a:pt x="352" y="0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B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9" name="Freeform 64"/>
              <p:cNvSpPr>
                <a:spLocks/>
              </p:cNvSpPr>
              <p:nvPr/>
            </p:nvSpPr>
            <p:spPr bwMode="auto">
              <a:xfrm>
                <a:off x="1967" y="3268"/>
                <a:ext cx="158" cy="57"/>
              </a:xfrm>
              <a:custGeom>
                <a:avLst/>
                <a:gdLst>
                  <a:gd name="T0" fmla="*/ 70 w 158"/>
                  <a:gd name="T1" fmla="*/ 9 h 57"/>
                  <a:gd name="T2" fmla="*/ 105 w 158"/>
                  <a:gd name="T3" fmla="*/ 35 h 57"/>
                  <a:gd name="T4" fmla="*/ 74 w 158"/>
                  <a:gd name="T5" fmla="*/ 27 h 57"/>
                  <a:gd name="T6" fmla="*/ 26 w 158"/>
                  <a:gd name="T7" fmla="*/ 1 h 57"/>
                  <a:gd name="T8" fmla="*/ 0 w 158"/>
                  <a:gd name="T9" fmla="*/ 1 h 57"/>
                  <a:gd name="T10" fmla="*/ 61 w 158"/>
                  <a:gd name="T11" fmla="*/ 44 h 57"/>
                  <a:gd name="T12" fmla="*/ 122 w 158"/>
                  <a:gd name="T13" fmla="*/ 57 h 57"/>
                  <a:gd name="T14" fmla="*/ 156 w 158"/>
                  <a:gd name="T15" fmla="*/ 39 h 57"/>
                  <a:gd name="T16" fmla="*/ 158 w 158"/>
                  <a:gd name="T17" fmla="*/ 15 h 57"/>
                  <a:gd name="T18" fmla="*/ 78 w 158"/>
                  <a:gd name="T19" fmla="*/ 0 h 57"/>
                  <a:gd name="T20" fmla="*/ 70 w 158"/>
                  <a:gd name="T21" fmla="*/ 9 h 57"/>
                  <a:gd name="T22" fmla="*/ 70 w 158"/>
                  <a:gd name="T23" fmla="*/ 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8" h="57">
                    <a:moveTo>
                      <a:pt x="70" y="9"/>
                    </a:moveTo>
                    <a:lnTo>
                      <a:pt x="105" y="35"/>
                    </a:lnTo>
                    <a:lnTo>
                      <a:pt x="74" y="27"/>
                    </a:lnTo>
                    <a:lnTo>
                      <a:pt x="26" y="1"/>
                    </a:lnTo>
                    <a:lnTo>
                      <a:pt x="0" y="1"/>
                    </a:lnTo>
                    <a:lnTo>
                      <a:pt x="61" y="44"/>
                    </a:lnTo>
                    <a:lnTo>
                      <a:pt x="122" y="57"/>
                    </a:lnTo>
                    <a:lnTo>
                      <a:pt x="156" y="39"/>
                    </a:lnTo>
                    <a:lnTo>
                      <a:pt x="158" y="15"/>
                    </a:lnTo>
                    <a:lnTo>
                      <a:pt x="78" y="0"/>
                    </a:lnTo>
                    <a:lnTo>
                      <a:pt x="70" y="9"/>
                    </a:lnTo>
                    <a:lnTo>
                      <a:pt x="70" y="9"/>
                    </a:lnTo>
                    <a:close/>
                  </a:path>
                </a:pathLst>
              </a:custGeom>
              <a:solidFill>
                <a:srgbClr val="ABA3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0" name="Freeform 65"/>
              <p:cNvSpPr>
                <a:spLocks/>
              </p:cNvSpPr>
              <p:nvPr/>
            </p:nvSpPr>
            <p:spPr bwMode="auto">
              <a:xfrm>
                <a:off x="2083" y="3104"/>
                <a:ext cx="339" cy="231"/>
              </a:xfrm>
              <a:custGeom>
                <a:avLst/>
                <a:gdLst>
                  <a:gd name="T0" fmla="*/ 212 w 339"/>
                  <a:gd name="T1" fmla="*/ 68 h 231"/>
                  <a:gd name="T2" fmla="*/ 212 w 339"/>
                  <a:gd name="T3" fmla="*/ 101 h 231"/>
                  <a:gd name="T4" fmla="*/ 265 w 339"/>
                  <a:gd name="T5" fmla="*/ 103 h 231"/>
                  <a:gd name="T6" fmla="*/ 255 w 339"/>
                  <a:gd name="T7" fmla="*/ 122 h 231"/>
                  <a:gd name="T8" fmla="*/ 196 w 339"/>
                  <a:gd name="T9" fmla="*/ 123 h 231"/>
                  <a:gd name="T10" fmla="*/ 158 w 339"/>
                  <a:gd name="T11" fmla="*/ 120 h 231"/>
                  <a:gd name="T12" fmla="*/ 116 w 339"/>
                  <a:gd name="T13" fmla="*/ 141 h 231"/>
                  <a:gd name="T14" fmla="*/ 84 w 339"/>
                  <a:gd name="T15" fmla="*/ 127 h 231"/>
                  <a:gd name="T16" fmla="*/ 124 w 339"/>
                  <a:gd name="T17" fmla="*/ 88 h 231"/>
                  <a:gd name="T18" fmla="*/ 69 w 339"/>
                  <a:gd name="T19" fmla="*/ 0 h 231"/>
                  <a:gd name="T20" fmla="*/ 42 w 339"/>
                  <a:gd name="T21" fmla="*/ 96 h 231"/>
                  <a:gd name="T22" fmla="*/ 0 w 339"/>
                  <a:gd name="T23" fmla="*/ 169 h 231"/>
                  <a:gd name="T24" fmla="*/ 42 w 339"/>
                  <a:gd name="T25" fmla="*/ 182 h 231"/>
                  <a:gd name="T26" fmla="*/ 76 w 339"/>
                  <a:gd name="T27" fmla="*/ 179 h 231"/>
                  <a:gd name="T28" fmla="*/ 67 w 339"/>
                  <a:gd name="T29" fmla="*/ 231 h 231"/>
                  <a:gd name="T30" fmla="*/ 149 w 339"/>
                  <a:gd name="T31" fmla="*/ 208 h 231"/>
                  <a:gd name="T32" fmla="*/ 223 w 339"/>
                  <a:gd name="T33" fmla="*/ 168 h 231"/>
                  <a:gd name="T34" fmla="*/ 311 w 339"/>
                  <a:gd name="T35" fmla="*/ 168 h 231"/>
                  <a:gd name="T36" fmla="*/ 339 w 339"/>
                  <a:gd name="T37" fmla="*/ 116 h 231"/>
                  <a:gd name="T38" fmla="*/ 313 w 339"/>
                  <a:gd name="T39" fmla="*/ 94 h 231"/>
                  <a:gd name="T40" fmla="*/ 212 w 339"/>
                  <a:gd name="T41" fmla="*/ 68 h 231"/>
                  <a:gd name="T42" fmla="*/ 212 w 339"/>
                  <a:gd name="T43" fmla="*/ 68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9" h="231">
                    <a:moveTo>
                      <a:pt x="212" y="68"/>
                    </a:moveTo>
                    <a:lnTo>
                      <a:pt x="212" y="101"/>
                    </a:lnTo>
                    <a:lnTo>
                      <a:pt x="265" y="103"/>
                    </a:lnTo>
                    <a:lnTo>
                      <a:pt x="255" y="122"/>
                    </a:lnTo>
                    <a:lnTo>
                      <a:pt x="196" y="123"/>
                    </a:lnTo>
                    <a:lnTo>
                      <a:pt x="158" y="120"/>
                    </a:lnTo>
                    <a:lnTo>
                      <a:pt x="116" y="141"/>
                    </a:lnTo>
                    <a:lnTo>
                      <a:pt x="84" y="127"/>
                    </a:lnTo>
                    <a:lnTo>
                      <a:pt x="124" y="88"/>
                    </a:lnTo>
                    <a:lnTo>
                      <a:pt x="69" y="0"/>
                    </a:lnTo>
                    <a:lnTo>
                      <a:pt x="42" y="96"/>
                    </a:lnTo>
                    <a:lnTo>
                      <a:pt x="0" y="169"/>
                    </a:lnTo>
                    <a:lnTo>
                      <a:pt x="42" y="182"/>
                    </a:lnTo>
                    <a:lnTo>
                      <a:pt x="76" y="179"/>
                    </a:lnTo>
                    <a:lnTo>
                      <a:pt x="67" y="231"/>
                    </a:lnTo>
                    <a:lnTo>
                      <a:pt x="149" y="208"/>
                    </a:lnTo>
                    <a:lnTo>
                      <a:pt x="223" y="168"/>
                    </a:lnTo>
                    <a:lnTo>
                      <a:pt x="311" y="168"/>
                    </a:lnTo>
                    <a:lnTo>
                      <a:pt x="339" y="116"/>
                    </a:lnTo>
                    <a:lnTo>
                      <a:pt x="313" y="94"/>
                    </a:lnTo>
                    <a:lnTo>
                      <a:pt x="212" y="68"/>
                    </a:lnTo>
                    <a:lnTo>
                      <a:pt x="212" y="6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1" name="Freeform 66"/>
              <p:cNvSpPr>
                <a:spLocks/>
              </p:cNvSpPr>
              <p:nvPr/>
            </p:nvSpPr>
            <p:spPr bwMode="auto">
              <a:xfrm>
                <a:off x="2213" y="3243"/>
                <a:ext cx="143" cy="40"/>
              </a:xfrm>
              <a:custGeom>
                <a:avLst/>
                <a:gdLst>
                  <a:gd name="T0" fmla="*/ 143 w 143"/>
                  <a:gd name="T1" fmla="*/ 17 h 40"/>
                  <a:gd name="T2" fmla="*/ 106 w 143"/>
                  <a:gd name="T3" fmla="*/ 0 h 40"/>
                  <a:gd name="T4" fmla="*/ 51 w 143"/>
                  <a:gd name="T5" fmla="*/ 24 h 40"/>
                  <a:gd name="T6" fmla="*/ 0 w 143"/>
                  <a:gd name="T7" fmla="*/ 17 h 40"/>
                  <a:gd name="T8" fmla="*/ 7 w 143"/>
                  <a:gd name="T9" fmla="*/ 40 h 40"/>
                  <a:gd name="T10" fmla="*/ 89 w 143"/>
                  <a:gd name="T11" fmla="*/ 40 h 40"/>
                  <a:gd name="T12" fmla="*/ 143 w 143"/>
                  <a:gd name="T13" fmla="*/ 17 h 40"/>
                  <a:gd name="T14" fmla="*/ 143 w 143"/>
                  <a:gd name="T15" fmla="*/ 1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3" h="40">
                    <a:moveTo>
                      <a:pt x="143" y="17"/>
                    </a:moveTo>
                    <a:lnTo>
                      <a:pt x="106" y="0"/>
                    </a:lnTo>
                    <a:lnTo>
                      <a:pt x="51" y="24"/>
                    </a:lnTo>
                    <a:lnTo>
                      <a:pt x="0" y="17"/>
                    </a:lnTo>
                    <a:lnTo>
                      <a:pt x="7" y="40"/>
                    </a:lnTo>
                    <a:lnTo>
                      <a:pt x="89" y="40"/>
                    </a:lnTo>
                    <a:lnTo>
                      <a:pt x="143" y="17"/>
                    </a:lnTo>
                    <a:lnTo>
                      <a:pt x="143" y="17"/>
                    </a:lnTo>
                    <a:close/>
                  </a:path>
                </a:pathLst>
              </a:custGeom>
              <a:solidFill>
                <a:srgbClr val="E8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2" name="Freeform 67"/>
              <p:cNvSpPr>
                <a:spLocks/>
              </p:cNvSpPr>
              <p:nvPr/>
            </p:nvSpPr>
            <p:spPr bwMode="auto">
              <a:xfrm>
                <a:off x="1919" y="3422"/>
                <a:ext cx="82" cy="24"/>
              </a:xfrm>
              <a:custGeom>
                <a:avLst/>
                <a:gdLst>
                  <a:gd name="T0" fmla="*/ 69 w 82"/>
                  <a:gd name="T1" fmla="*/ 0 h 24"/>
                  <a:gd name="T2" fmla="*/ 0 w 82"/>
                  <a:gd name="T3" fmla="*/ 5 h 24"/>
                  <a:gd name="T4" fmla="*/ 0 w 82"/>
                  <a:gd name="T5" fmla="*/ 24 h 24"/>
                  <a:gd name="T6" fmla="*/ 82 w 82"/>
                  <a:gd name="T7" fmla="*/ 16 h 24"/>
                  <a:gd name="T8" fmla="*/ 69 w 82"/>
                  <a:gd name="T9" fmla="*/ 0 h 24"/>
                  <a:gd name="T10" fmla="*/ 69 w 8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24">
                    <a:moveTo>
                      <a:pt x="69" y="0"/>
                    </a:moveTo>
                    <a:lnTo>
                      <a:pt x="0" y="5"/>
                    </a:lnTo>
                    <a:lnTo>
                      <a:pt x="0" y="24"/>
                    </a:lnTo>
                    <a:lnTo>
                      <a:pt x="82" y="16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8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3" name="Freeform 68"/>
              <p:cNvSpPr>
                <a:spLocks/>
              </p:cNvSpPr>
              <p:nvPr/>
            </p:nvSpPr>
            <p:spPr bwMode="auto">
              <a:xfrm>
                <a:off x="966" y="3550"/>
                <a:ext cx="76" cy="72"/>
              </a:xfrm>
              <a:custGeom>
                <a:avLst/>
                <a:gdLst>
                  <a:gd name="T0" fmla="*/ 33 w 76"/>
                  <a:gd name="T1" fmla="*/ 0 h 72"/>
                  <a:gd name="T2" fmla="*/ 0 w 76"/>
                  <a:gd name="T3" fmla="*/ 18 h 72"/>
                  <a:gd name="T4" fmla="*/ 0 w 76"/>
                  <a:gd name="T5" fmla="*/ 58 h 72"/>
                  <a:gd name="T6" fmla="*/ 27 w 76"/>
                  <a:gd name="T7" fmla="*/ 46 h 72"/>
                  <a:gd name="T8" fmla="*/ 50 w 76"/>
                  <a:gd name="T9" fmla="*/ 51 h 72"/>
                  <a:gd name="T10" fmla="*/ 57 w 76"/>
                  <a:gd name="T11" fmla="*/ 72 h 72"/>
                  <a:gd name="T12" fmla="*/ 76 w 76"/>
                  <a:gd name="T13" fmla="*/ 46 h 72"/>
                  <a:gd name="T14" fmla="*/ 23 w 76"/>
                  <a:gd name="T15" fmla="*/ 30 h 72"/>
                  <a:gd name="T16" fmla="*/ 33 w 76"/>
                  <a:gd name="T17" fmla="*/ 0 h 72"/>
                  <a:gd name="T18" fmla="*/ 33 w 76"/>
                  <a:gd name="T1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72">
                    <a:moveTo>
                      <a:pt x="33" y="0"/>
                    </a:moveTo>
                    <a:lnTo>
                      <a:pt x="0" y="18"/>
                    </a:lnTo>
                    <a:lnTo>
                      <a:pt x="0" y="58"/>
                    </a:lnTo>
                    <a:lnTo>
                      <a:pt x="27" y="46"/>
                    </a:lnTo>
                    <a:lnTo>
                      <a:pt x="50" y="51"/>
                    </a:lnTo>
                    <a:lnTo>
                      <a:pt x="57" y="72"/>
                    </a:lnTo>
                    <a:lnTo>
                      <a:pt x="76" y="46"/>
                    </a:lnTo>
                    <a:lnTo>
                      <a:pt x="23" y="30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ABA3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4" name="Freeform 69"/>
              <p:cNvSpPr>
                <a:spLocks/>
              </p:cNvSpPr>
              <p:nvPr/>
            </p:nvSpPr>
            <p:spPr bwMode="auto">
              <a:xfrm>
                <a:off x="1252" y="3540"/>
                <a:ext cx="198" cy="105"/>
              </a:xfrm>
              <a:custGeom>
                <a:avLst/>
                <a:gdLst>
                  <a:gd name="T0" fmla="*/ 198 w 198"/>
                  <a:gd name="T1" fmla="*/ 19 h 105"/>
                  <a:gd name="T2" fmla="*/ 160 w 198"/>
                  <a:gd name="T3" fmla="*/ 0 h 105"/>
                  <a:gd name="T4" fmla="*/ 153 w 198"/>
                  <a:gd name="T5" fmla="*/ 33 h 105"/>
                  <a:gd name="T6" fmla="*/ 128 w 198"/>
                  <a:gd name="T7" fmla="*/ 14 h 105"/>
                  <a:gd name="T8" fmla="*/ 99 w 198"/>
                  <a:gd name="T9" fmla="*/ 28 h 105"/>
                  <a:gd name="T10" fmla="*/ 109 w 198"/>
                  <a:gd name="T11" fmla="*/ 46 h 105"/>
                  <a:gd name="T12" fmla="*/ 82 w 198"/>
                  <a:gd name="T13" fmla="*/ 39 h 105"/>
                  <a:gd name="T14" fmla="*/ 74 w 198"/>
                  <a:gd name="T15" fmla="*/ 11 h 105"/>
                  <a:gd name="T16" fmla="*/ 0 w 198"/>
                  <a:gd name="T17" fmla="*/ 23 h 105"/>
                  <a:gd name="T18" fmla="*/ 50 w 198"/>
                  <a:gd name="T19" fmla="*/ 34 h 105"/>
                  <a:gd name="T20" fmla="*/ 27 w 198"/>
                  <a:gd name="T21" fmla="*/ 54 h 105"/>
                  <a:gd name="T22" fmla="*/ 86 w 198"/>
                  <a:gd name="T23" fmla="*/ 73 h 105"/>
                  <a:gd name="T24" fmla="*/ 86 w 198"/>
                  <a:gd name="T25" fmla="*/ 97 h 105"/>
                  <a:gd name="T26" fmla="*/ 135 w 198"/>
                  <a:gd name="T27" fmla="*/ 105 h 105"/>
                  <a:gd name="T28" fmla="*/ 128 w 198"/>
                  <a:gd name="T29" fmla="*/ 68 h 105"/>
                  <a:gd name="T30" fmla="*/ 187 w 198"/>
                  <a:gd name="T31" fmla="*/ 56 h 105"/>
                  <a:gd name="T32" fmla="*/ 198 w 198"/>
                  <a:gd name="T33" fmla="*/ 19 h 105"/>
                  <a:gd name="T34" fmla="*/ 198 w 198"/>
                  <a:gd name="T35" fmla="*/ 1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8" h="105">
                    <a:moveTo>
                      <a:pt x="198" y="19"/>
                    </a:moveTo>
                    <a:lnTo>
                      <a:pt x="160" y="0"/>
                    </a:lnTo>
                    <a:lnTo>
                      <a:pt x="153" y="33"/>
                    </a:lnTo>
                    <a:lnTo>
                      <a:pt x="128" y="14"/>
                    </a:lnTo>
                    <a:lnTo>
                      <a:pt x="99" y="28"/>
                    </a:lnTo>
                    <a:lnTo>
                      <a:pt x="109" y="46"/>
                    </a:lnTo>
                    <a:lnTo>
                      <a:pt x="82" y="39"/>
                    </a:lnTo>
                    <a:lnTo>
                      <a:pt x="74" y="11"/>
                    </a:lnTo>
                    <a:lnTo>
                      <a:pt x="0" y="23"/>
                    </a:lnTo>
                    <a:lnTo>
                      <a:pt x="50" y="34"/>
                    </a:lnTo>
                    <a:lnTo>
                      <a:pt x="27" y="54"/>
                    </a:lnTo>
                    <a:lnTo>
                      <a:pt x="86" y="73"/>
                    </a:lnTo>
                    <a:lnTo>
                      <a:pt x="86" y="97"/>
                    </a:lnTo>
                    <a:lnTo>
                      <a:pt x="135" y="105"/>
                    </a:lnTo>
                    <a:lnTo>
                      <a:pt x="128" y="68"/>
                    </a:lnTo>
                    <a:lnTo>
                      <a:pt x="187" y="56"/>
                    </a:lnTo>
                    <a:lnTo>
                      <a:pt x="198" y="19"/>
                    </a:lnTo>
                    <a:lnTo>
                      <a:pt x="198" y="19"/>
                    </a:lnTo>
                    <a:close/>
                  </a:path>
                </a:pathLst>
              </a:custGeom>
              <a:solidFill>
                <a:srgbClr val="ABA3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5" name="Freeform 70"/>
              <p:cNvSpPr>
                <a:spLocks/>
              </p:cNvSpPr>
              <p:nvPr/>
            </p:nvSpPr>
            <p:spPr bwMode="auto">
              <a:xfrm>
                <a:off x="1090" y="3465"/>
                <a:ext cx="172" cy="94"/>
              </a:xfrm>
              <a:custGeom>
                <a:avLst/>
                <a:gdLst>
                  <a:gd name="T0" fmla="*/ 141 w 172"/>
                  <a:gd name="T1" fmla="*/ 0 h 94"/>
                  <a:gd name="T2" fmla="*/ 172 w 172"/>
                  <a:gd name="T3" fmla="*/ 10 h 94"/>
                  <a:gd name="T4" fmla="*/ 166 w 172"/>
                  <a:gd name="T5" fmla="*/ 34 h 94"/>
                  <a:gd name="T6" fmla="*/ 84 w 172"/>
                  <a:gd name="T7" fmla="*/ 68 h 94"/>
                  <a:gd name="T8" fmla="*/ 65 w 172"/>
                  <a:gd name="T9" fmla="*/ 94 h 94"/>
                  <a:gd name="T10" fmla="*/ 44 w 172"/>
                  <a:gd name="T11" fmla="*/ 91 h 94"/>
                  <a:gd name="T12" fmla="*/ 40 w 172"/>
                  <a:gd name="T13" fmla="*/ 70 h 94"/>
                  <a:gd name="T14" fmla="*/ 6 w 172"/>
                  <a:gd name="T15" fmla="*/ 63 h 94"/>
                  <a:gd name="T16" fmla="*/ 0 w 172"/>
                  <a:gd name="T17" fmla="*/ 25 h 94"/>
                  <a:gd name="T18" fmla="*/ 71 w 172"/>
                  <a:gd name="T19" fmla="*/ 8 h 94"/>
                  <a:gd name="T20" fmla="*/ 71 w 172"/>
                  <a:gd name="T21" fmla="*/ 17 h 94"/>
                  <a:gd name="T22" fmla="*/ 34 w 172"/>
                  <a:gd name="T23" fmla="*/ 38 h 94"/>
                  <a:gd name="T24" fmla="*/ 53 w 172"/>
                  <a:gd name="T25" fmla="*/ 51 h 94"/>
                  <a:gd name="T26" fmla="*/ 145 w 172"/>
                  <a:gd name="T27" fmla="*/ 25 h 94"/>
                  <a:gd name="T28" fmla="*/ 122 w 172"/>
                  <a:gd name="T29" fmla="*/ 16 h 94"/>
                  <a:gd name="T30" fmla="*/ 141 w 172"/>
                  <a:gd name="T31" fmla="*/ 0 h 94"/>
                  <a:gd name="T32" fmla="*/ 141 w 172"/>
                  <a:gd name="T3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2" h="94">
                    <a:moveTo>
                      <a:pt x="141" y="0"/>
                    </a:moveTo>
                    <a:lnTo>
                      <a:pt x="172" y="10"/>
                    </a:lnTo>
                    <a:lnTo>
                      <a:pt x="166" y="34"/>
                    </a:lnTo>
                    <a:lnTo>
                      <a:pt x="84" y="68"/>
                    </a:lnTo>
                    <a:lnTo>
                      <a:pt x="65" y="94"/>
                    </a:lnTo>
                    <a:lnTo>
                      <a:pt x="44" y="91"/>
                    </a:lnTo>
                    <a:lnTo>
                      <a:pt x="40" y="70"/>
                    </a:lnTo>
                    <a:lnTo>
                      <a:pt x="6" y="63"/>
                    </a:lnTo>
                    <a:lnTo>
                      <a:pt x="0" y="25"/>
                    </a:lnTo>
                    <a:lnTo>
                      <a:pt x="71" y="8"/>
                    </a:lnTo>
                    <a:lnTo>
                      <a:pt x="71" y="17"/>
                    </a:lnTo>
                    <a:lnTo>
                      <a:pt x="34" y="38"/>
                    </a:lnTo>
                    <a:lnTo>
                      <a:pt x="53" y="51"/>
                    </a:lnTo>
                    <a:lnTo>
                      <a:pt x="145" y="25"/>
                    </a:lnTo>
                    <a:lnTo>
                      <a:pt x="122" y="16"/>
                    </a:lnTo>
                    <a:lnTo>
                      <a:pt x="141" y="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ABA3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6" name="Freeform 71"/>
              <p:cNvSpPr>
                <a:spLocks/>
              </p:cNvSpPr>
              <p:nvPr/>
            </p:nvSpPr>
            <p:spPr bwMode="auto">
              <a:xfrm>
                <a:off x="1147" y="3498"/>
                <a:ext cx="78" cy="41"/>
              </a:xfrm>
              <a:custGeom>
                <a:avLst/>
                <a:gdLst>
                  <a:gd name="T0" fmla="*/ 78 w 78"/>
                  <a:gd name="T1" fmla="*/ 1 h 41"/>
                  <a:gd name="T2" fmla="*/ 31 w 78"/>
                  <a:gd name="T3" fmla="*/ 0 h 41"/>
                  <a:gd name="T4" fmla="*/ 0 w 78"/>
                  <a:gd name="T5" fmla="*/ 18 h 41"/>
                  <a:gd name="T6" fmla="*/ 2 w 78"/>
                  <a:gd name="T7" fmla="*/ 41 h 41"/>
                  <a:gd name="T8" fmla="*/ 65 w 78"/>
                  <a:gd name="T9" fmla="*/ 20 h 41"/>
                  <a:gd name="T10" fmla="*/ 78 w 78"/>
                  <a:gd name="T11" fmla="*/ 1 h 41"/>
                  <a:gd name="T12" fmla="*/ 78 w 78"/>
                  <a:gd name="T13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1">
                    <a:moveTo>
                      <a:pt x="78" y="1"/>
                    </a:moveTo>
                    <a:lnTo>
                      <a:pt x="31" y="0"/>
                    </a:lnTo>
                    <a:lnTo>
                      <a:pt x="0" y="18"/>
                    </a:lnTo>
                    <a:lnTo>
                      <a:pt x="2" y="41"/>
                    </a:lnTo>
                    <a:lnTo>
                      <a:pt x="65" y="20"/>
                    </a:lnTo>
                    <a:lnTo>
                      <a:pt x="78" y="1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rgbClr val="736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7" name="Freeform 72"/>
              <p:cNvSpPr>
                <a:spLocks/>
              </p:cNvSpPr>
              <p:nvPr/>
            </p:nvSpPr>
            <p:spPr bwMode="auto">
              <a:xfrm>
                <a:off x="966" y="3517"/>
                <a:ext cx="515" cy="246"/>
              </a:xfrm>
              <a:custGeom>
                <a:avLst/>
                <a:gdLst>
                  <a:gd name="T0" fmla="*/ 0 w 515"/>
                  <a:gd name="T1" fmla="*/ 119 h 246"/>
                  <a:gd name="T2" fmla="*/ 33 w 515"/>
                  <a:gd name="T3" fmla="*/ 96 h 246"/>
                  <a:gd name="T4" fmla="*/ 69 w 515"/>
                  <a:gd name="T5" fmla="*/ 103 h 246"/>
                  <a:gd name="T6" fmla="*/ 105 w 515"/>
                  <a:gd name="T7" fmla="*/ 85 h 246"/>
                  <a:gd name="T8" fmla="*/ 141 w 515"/>
                  <a:gd name="T9" fmla="*/ 91 h 246"/>
                  <a:gd name="T10" fmla="*/ 76 w 515"/>
                  <a:gd name="T11" fmla="*/ 63 h 246"/>
                  <a:gd name="T12" fmla="*/ 76 w 515"/>
                  <a:gd name="T13" fmla="*/ 51 h 246"/>
                  <a:gd name="T14" fmla="*/ 21 w 515"/>
                  <a:gd name="T15" fmla="*/ 62 h 246"/>
                  <a:gd name="T16" fmla="*/ 21 w 515"/>
                  <a:gd name="T17" fmla="*/ 34 h 246"/>
                  <a:gd name="T18" fmla="*/ 73 w 515"/>
                  <a:gd name="T19" fmla="*/ 39 h 246"/>
                  <a:gd name="T20" fmla="*/ 141 w 515"/>
                  <a:gd name="T21" fmla="*/ 57 h 246"/>
                  <a:gd name="T22" fmla="*/ 155 w 515"/>
                  <a:gd name="T23" fmla="*/ 33 h 246"/>
                  <a:gd name="T24" fmla="*/ 246 w 515"/>
                  <a:gd name="T25" fmla="*/ 18 h 246"/>
                  <a:gd name="T26" fmla="*/ 339 w 515"/>
                  <a:gd name="T27" fmla="*/ 0 h 246"/>
                  <a:gd name="T28" fmla="*/ 378 w 515"/>
                  <a:gd name="T29" fmla="*/ 29 h 246"/>
                  <a:gd name="T30" fmla="*/ 313 w 515"/>
                  <a:gd name="T31" fmla="*/ 54 h 246"/>
                  <a:gd name="T32" fmla="*/ 339 w 515"/>
                  <a:gd name="T33" fmla="*/ 84 h 246"/>
                  <a:gd name="T34" fmla="*/ 341 w 515"/>
                  <a:gd name="T35" fmla="*/ 96 h 246"/>
                  <a:gd name="T36" fmla="*/ 406 w 515"/>
                  <a:gd name="T37" fmla="*/ 116 h 246"/>
                  <a:gd name="T38" fmla="*/ 469 w 515"/>
                  <a:gd name="T39" fmla="*/ 128 h 246"/>
                  <a:gd name="T40" fmla="*/ 515 w 515"/>
                  <a:gd name="T41" fmla="*/ 167 h 246"/>
                  <a:gd name="T42" fmla="*/ 515 w 515"/>
                  <a:gd name="T43" fmla="*/ 223 h 246"/>
                  <a:gd name="T44" fmla="*/ 477 w 515"/>
                  <a:gd name="T45" fmla="*/ 246 h 246"/>
                  <a:gd name="T46" fmla="*/ 0 w 515"/>
                  <a:gd name="T47" fmla="*/ 242 h 246"/>
                  <a:gd name="T48" fmla="*/ 0 w 515"/>
                  <a:gd name="T49" fmla="*/ 119 h 246"/>
                  <a:gd name="T50" fmla="*/ 0 w 515"/>
                  <a:gd name="T51" fmla="*/ 119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5" h="246">
                    <a:moveTo>
                      <a:pt x="0" y="119"/>
                    </a:moveTo>
                    <a:lnTo>
                      <a:pt x="33" y="96"/>
                    </a:lnTo>
                    <a:lnTo>
                      <a:pt x="69" y="103"/>
                    </a:lnTo>
                    <a:lnTo>
                      <a:pt x="105" y="85"/>
                    </a:lnTo>
                    <a:lnTo>
                      <a:pt x="141" y="91"/>
                    </a:lnTo>
                    <a:lnTo>
                      <a:pt x="76" y="63"/>
                    </a:lnTo>
                    <a:lnTo>
                      <a:pt x="76" y="51"/>
                    </a:lnTo>
                    <a:lnTo>
                      <a:pt x="21" y="62"/>
                    </a:lnTo>
                    <a:lnTo>
                      <a:pt x="21" y="34"/>
                    </a:lnTo>
                    <a:lnTo>
                      <a:pt x="73" y="39"/>
                    </a:lnTo>
                    <a:lnTo>
                      <a:pt x="141" y="57"/>
                    </a:lnTo>
                    <a:lnTo>
                      <a:pt x="155" y="33"/>
                    </a:lnTo>
                    <a:lnTo>
                      <a:pt x="246" y="18"/>
                    </a:lnTo>
                    <a:lnTo>
                      <a:pt x="339" y="0"/>
                    </a:lnTo>
                    <a:lnTo>
                      <a:pt x="378" y="29"/>
                    </a:lnTo>
                    <a:lnTo>
                      <a:pt x="313" y="54"/>
                    </a:lnTo>
                    <a:lnTo>
                      <a:pt x="339" y="84"/>
                    </a:lnTo>
                    <a:lnTo>
                      <a:pt x="341" y="96"/>
                    </a:lnTo>
                    <a:lnTo>
                      <a:pt x="406" y="116"/>
                    </a:lnTo>
                    <a:lnTo>
                      <a:pt x="469" y="128"/>
                    </a:lnTo>
                    <a:lnTo>
                      <a:pt x="515" y="167"/>
                    </a:lnTo>
                    <a:lnTo>
                      <a:pt x="515" y="223"/>
                    </a:lnTo>
                    <a:lnTo>
                      <a:pt x="477" y="246"/>
                    </a:lnTo>
                    <a:lnTo>
                      <a:pt x="0" y="242"/>
                    </a:lnTo>
                    <a:lnTo>
                      <a:pt x="0" y="119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949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8" name="Freeform 73"/>
              <p:cNvSpPr>
                <a:spLocks/>
              </p:cNvSpPr>
              <p:nvPr/>
            </p:nvSpPr>
            <p:spPr bwMode="auto">
              <a:xfrm>
                <a:off x="959" y="3748"/>
                <a:ext cx="162" cy="15"/>
              </a:xfrm>
              <a:custGeom>
                <a:avLst/>
                <a:gdLst>
                  <a:gd name="T0" fmla="*/ 162 w 162"/>
                  <a:gd name="T1" fmla="*/ 15 h 15"/>
                  <a:gd name="T2" fmla="*/ 104 w 162"/>
                  <a:gd name="T3" fmla="*/ 0 h 15"/>
                  <a:gd name="T4" fmla="*/ 76 w 162"/>
                  <a:gd name="T5" fmla="*/ 7 h 15"/>
                  <a:gd name="T6" fmla="*/ 55 w 162"/>
                  <a:gd name="T7" fmla="*/ 0 h 15"/>
                  <a:gd name="T8" fmla="*/ 0 w 162"/>
                  <a:gd name="T9" fmla="*/ 12 h 15"/>
                  <a:gd name="T10" fmla="*/ 162 w 162"/>
                  <a:gd name="T11" fmla="*/ 15 h 15"/>
                  <a:gd name="T12" fmla="*/ 162 w 162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15">
                    <a:moveTo>
                      <a:pt x="162" y="15"/>
                    </a:moveTo>
                    <a:lnTo>
                      <a:pt x="104" y="0"/>
                    </a:lnTo>
                    <a:lnTo>
                      <a:pt x="76" y="7"/>
                    </a:lnTo>
                    <a:lnTo>
                      <a:pt x="55" y="0"/>
                    </a:lnTo>
                    <a:lnTo>
                      <a:pt x="0" y="12"/>
                    </a:lnTo>
                    <a:lnTo>
                      <a:pt x="162" y="15"/>
                    </a:lnTo>
                    <a:lnTo>
                      <a:pt x="162" y="15"/>
                    </a:lnTo>
                    <a:close/>
                  </a:path>
                </a:pathLst>
              </a:custGeom>
              <a:solidFill>
                <a:srgbClr val="8F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9" name="Freeform 74"/>
              <p:cNvSpPr>
                <a:spLocks/>
              </p:cNvSpPr>
              <p:nvPr/>
            </p:nvSpPr>
            <p:spPr bwMode="auto">
              <a:xfrm>
                <a:off x="978" y="3702"/>
                <a:ext cx="89" cy="42"/>
              </a:xfrm>
              <a:custGeom>
                <a:avLst/>
                <a:gdLst>
                  <a:gd name="T0" fmla="*/ 89 w 89"/>
                  <a:gd name="T1" fmla="*/ 1 h 42"/>
                  <a:gd name="T2" fmla="*/ 55 w 89"/>
                  <a:gd name="T3" fmla="*/ 0 h 42"/>
                  <a:gd name="T4" fmla="*/ 15 w 89"/>
                  <a:gd name="T5" fmla="*/ 12 h 42"/>
                  <a:gd name="T6" fmla="*/ 0 w 89"/>
                  <a:gd name="T7" fmla="*/ 34 h 42"/>
                  <a:gd name="T8" fmla="*/ 30 w 89"/>
                  <a:gd name="T9" fmla="*/ 42 h 42"/>
                  <a:gd name="T10" fmla="*/ 49 w 89"/>
                  <a:gd name="T11" fmla="*/ 30 h 42"/>
                  <a:gd name="T12" fmla="*/ 89 w 89"/>
                  <a:gd name="T13" fmla="*/ 1 h 42"/>
                  <a:gd name="T14" fmla="*/ 89 w 89"/>
                  <a:gd name="T15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42">
                    <a:moveTo>
                      <a:pt x="89" y="1"/>
                    </a:moveTo>
                    <a:lnTo>
                      <a:pt x="55" y="0"/>
                    </a:lnTo>
                    <a:lnTo>
                      <a:pt x="15" y="12"/>
                    </a:lnTo>
                    <a:lnTo>
                      <a:pt x="0" y="34"/>
                    </a:lnTo>
                    <a:lnTo>
                      <a:pt x="30" y="42"/>
                    </a:lnTo>
                    <a:lnTo>
                      <a:pt x="49" y="30"/>
                    </a:lnTo>
                    <a:lnTo>
                      <a:pt x="89" y="1"/>
                    </a:lnTo>
                    <a:lnTo>
                      <a:pt x="89" y="1"/>
                    </a:lnTo>
                    <a:close/>
                  </a:path>
                </a:pathLst>
              </a:custGeom>
              <a:solidFill>
                <a:srgbClr val="8F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0" name="Freeform 75"/>
              <p:cNvSpPr>
                <a:spLocks/>
              </p:cNvSpPr>
              <p:nvPr/>
            </p:nvSpPr>
            <p:spPr bwMode="auto">
              <a:xfrm>
                <a:off x="1100" y="3679"/>
                <a:ext cx="114" cy="81"/>
              </a:xfrm>
              <a:custGeom>
                <a:avLst/>
                <a:gdLst>
                  <a:gd name="T0" fmla="*/ 82 w 114"/>
                  <a:gd name="T1" fmla="*/ 0 h 81"/>
                  <a:gd name="T2" fmla="*/ 0 w 114"/>
                  <a:gd name="T3" fmla="*/ 42 h 81"/>
                  <a:gd name="T4" fmla="*/ 72 w 114"/>
                  <a:gd name="T5" fmla="*/ 35 h 81"/>
                  <a:gd name="T6" fmla="*/ 40 w 114"/>
                  <a:gd name="T7" fmla="*/ 76 h 81"/>
                  <a:gd name="T8" fmla="*/ 57 w 114"/>
                  <a:gd name="T9" fmla="*/ 81 h 81"/>
                  <a:gd name="T10" fmla="*/ 66 w 114"/>
                  <a:gd name="T11" fmla="*/ 70 h 81"/>
                  <a:gd name="T12" fmla="*/ 89 w 114"/>
                  <a:gd name="T13" fmla="*/ 76 h 81"/>
                  <a:gd name="T14" fmla="*/ 114 w 114"/>
                  <a:gd name="T15" fmla="*/ 54 h 81"/>
                  <a:gd name="T16" fmla="*/ 104 w 114"/>
                  <a:gd name="T17" fmla="*/ 30 h 81"/>
                  <a:gd name="T18" fmla="*/ 82 w 114"/>
                  <a:gd name="T19" fmla="*/ 0 h 81"/>
                  <a:gd name="T20" fmla="*/ 82 w 114"/>
                  <a:gd name="T2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4" h="81">
                    <a:moveTo>
                      <a:pt x="82" y="0"/>
                    </a:moveTo>
                    <a:lnTo>
                      <a:pt x="0" y="42"/>
                    </a:lnTo>
                    <a:lnTo>
                      <a:pt x="72" y="35"/>
                    </a:lnTo>
                    <a:lnTo>
                      <a:pt x="40" y="76"/>
                    </a:lnTo>
                    <a:lnTo>
                      <a:pt x="57" y="81"/>
                    </a:lnTo>
                    <a:lnTo>
                      <a:pt x="66" y="70"/>
                    </a:lnTo>
                    <a:lnTo>
                      <a:pt x="89" y="76"/>
                    </a:lnTo>
                    <a:lnTo>
                      <a:pt x="114" y="54"/>
                    </a:lnTo>
                    <a:lnTo>
                      <a:pt x="104" y="30"/>
                    </a:lnTo>
                    <a:lnTo>
                      <a:pt x="82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807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1" name="Freeform 76"/>
              <p:cNvSpPr>
                <a:spLocks/>
              </p:cNvSpPr>
              <p:nvPr/>
            </p:nvSpPr>
            <p:spPr bwMode="auto">
              <a:xfrm>
                <a:off x="1117" y="3544"/>
                <a:ext cx="255" cy="159"/>
              </a:xfrm>
              <a:custGeom>
                <a:avLst/>
                <a:gdLst>
                  <a:gd name="T0" fmla="*/ 139 w 255"/>
                  <a:gd name="T1" fmla="*/ 0 h 159"/>
                  <a:gd name="T2" fmla="*/ 87 w 255"/>
                  <a:gd name="T3" fmla="*/ 1 h 159"/>
                  <a:gd name="T4" fmla="*/ 32 w 255"/>
                  <a:gd name="T5" fmla="*/ 25 h 159"/>
                  <a:gd name="T6" fmla="*/ 0 w 255"/>
                  <a:gd name="T7" fmla="*/ 64 h 159"/>
                  <a:gd name="T8" fmla="*/ 26 w 255"/>
                  <a:gd name="T9" fmla="*/ 76 h 159"/>
                  <a:gd name="T10" fmla="*/ 49 w 255"/>
                  <a:gd name="T11" fmla="*/ 53 h 159"/>
                  <a:gd name="T12" fmla="*/ 72 w 255"/>
                  <a:gd name="T13" fmla="*/ 74 h 159"/>
                  <a:gd name="T14" fmla="*/ 80 w 255"/>
                  <a:gd name="T15" fmla="*/ 107 h 159"/>
                  <a:gd name="T16" fmla="*/ 97 w 255"/>
                  <a:gd name="T17" fmla="*/ 92 h 159"/>
                  <a:gd name="T18" fmla="*/ 118 w 255"/>
                  <a:gd name="T19" fmla="*/ 107 h 159"/>
                  <a:gd name="T20" fmla="*/ 120 w 255"/>
                  <a:gd name="T21" fmla="*/ 159 h 159"/>
                  <a:gd name="T22" fmla="*/ 139 w 255"/>
                  <a:gd name="T23" fmla="*/ 101 h 159"/>
                  <a:gd name="T24" fmla="*/ 173 w 255"/>
                  <a:gd name="T25" fmla="*/ 89 h 159"/>
                  <a:gd name="T26" fmla="*/ 255 w 255"/>
                  <a:gd name="T27" fmla="*/ 120 h 159"/>
                  <a:gd name="T28" fmla="*/ 255 w 255"/>
                  <a:gd name="T29" fmla="*/ 97 h 159"/>
                  <a:gd name="T30" fmla="*/ 177 w 255"/>
                  <a:gd name="T31" fmla="*/ 76 h 159"/>
                  <a:gd name="T32" fmla="*/ 181 w 255"/>
                  <a:gd name="T33" fmla="*/ 50 h 159"/>
                  <a:gd name="T34" fmla="*/ 143 w 255"/>
                  <a:gd name="T35" fmla="*/ 34 h 159"/>
                  <a:gd name="T36" fmla="*/ 139 w 255"/>
                  <a:gd name="T37" fmla="*/ 0 h 159"/>
                  <a:gd name="T38" fmla="*/ 139 w 255"/>
                  <a:gd name="T3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5" h="159">
                    <a:moveTo>
                      <a:pt x="139" y="0"/>
                    </a:moveTo>
                    <a:lnTo>
                      <a:pt x="87" y="1"/>
                    </a:lnTo>
                    <a:lnTo>
                      <a:pt x="32" y="25"/>
                    </a:lnTo>
                    <a:lnTo>
                      <a:pt x="0" y="64"/>
                    </a:lnTo>
                    <a:lnTo>
                      <a:pt x="26" y="76"/>
                    </a:lnTo>
                    <a:lnTo>
                      <a:pt x="49" y="53"/>
                    </a:lnTo>
                    <a:lnTo>
                      <a:pt x="72" y="74"/>
                    </a:lnTo>
                    <a:lnTo>
                      <a:pt x="80" y="107"/>
                    </a:lnTo>
                    <a:lnTo>
                      <a:pt x="97" y="92"/>
                    </a:lnTo>
                    <a:lnTo>
                      <a:pt x="118" y="107"/>
                    </a:lnTo>
                    <a:lnTo>
                      <a:pt x="120" y="159"/>
                    </a:lnTo>
                    <a:lnTo>
                      <a:pt x="139" y="101"/>
                    </a:lnTo>
                    <a:lnTo>
                      <a:pt x="173" y="89"/>
                    </a:lnTo>
                    <a:lnTo>
                      <a:pt x="255" y="120"/>
                    </a:lnTo>
                    <a:lnTo>
                      <a:pt x="255" y="97"/>
                    </a:lnTo>
                    <a:lnTo>
                      <a:pt x="177" y="76"/>
                    </a:lnTo>
                    <a:lnTo>
                      <a:pt x="181" y="50"/>
                    </a:lnTo>
                    <a:lnTo>
                      <a:pt x="143" y="34"/>
                    </a:lnTo>
                    <a:lnTo>
                      <a:pt x="139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807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2" name="Freeform 77"/>
              <p:cNvSpPr>
                <a:spLocks/>
              </p:cNvSpPr>
              <p:nvPr/>
            </p:nvSpPr>
            <p:spPr bwMode="auto">
              <a:xfrm>
                <a:off x="1180" y="3542"/>
                <a:ext cx="89" cy="18"/>
              </a:xfrm>
              <a:custGeom>
                <a:avLst/>
                <a:gdLst>
                  <a:gd name="T0" fmla="*/ 89 w 89"/>
                  <a:gd name="T1" fmla="*/ 0 h 18"/>
                  <a:gd name="T2" fmla="*/ 28 w 89"/>
                  <a:gd name="T3" fmla="*/ 0 h 18"/>
                  <a:gd name="T4" fmla="*/ 0 w 89"/>
                  <a:gd name="T5" fmla="*/ 18 h 18"/>
                  <a:gd name="T6" fmla="*/ 76 w 89"/>
                  <a:gd name="T7" fmla="*/ 14 h 18"/>
                  <a:gd name="T8" fmla="*/ 89 w 89"/>
                  <a:gd name="T9" fmla="*/ 0 h 18"/>
                  <a:gd name="T10" fmla="*/ 89 w 8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18">
                    <a:moveTo>
                      <a:pt x="89" y="0"/>
                    </a:moveTo>
                    <a:lnTo>
                      <a:pt x="28" y="0"/>
                    </a:lnTo>
                    <a:lnTo>
                      <a:pt x="0" y="18"/>
                    </a:lnTo>
                    <a:lnTo>
                      <a:pt x="76" y="14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6B6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3" name="Freeform 78"/>
              <p:cNvSpPr>
                <a:spLocks/>
              </p:cNvSpPr>
              <p:nvPr/>
            </p:nvSpPr>
            <p:spPr bwMode="auto">
              <a:xfrm>
                <a:off x="1170" y="3561"/>
                <a:ext cx="67" cy="52"/>
              </a:xfrm>
              <a:custGeom>
                <a:avLst/>
                <a:gdLst>
                  <a:gd name="T0" fmla="*/ 67 w 67"/>
                  <a:gd name="T1" fmla="*/ 22 h 52"/>
                  <a:gd name="T2" fmla="*/ 27 w 67"/>
                  <a:gd name="T3" fmla="*/ 52 h 52"/>
                  <a:gd name="T4" fmla="*/ 38 w 67"/>
                  <a:gd name="T5" fmla="*/ 12 h 52"/>
                  <a:gd name="T6" fmla="*/ 0 w 67"/>
                  <a:gd name="T7" fmla="*/ 25 h 52"/>
                  <a:gd name="T8" fmla="*/ 12 w 67"/>
                  <a:gd name="T9" fmla="*/ 5 h 52"/>
                  <a:gd name="T10" fmla="*/ 42 w 67"/>
                  <a:gd name="T11" fmla="*/ 0 h 52"/>
                  <a:gd name="T12" fmla="*/ 67 w 67"/>
                  <a:gd name="T13" fmla="*/ 8 h 52"/>
                  <a:gd name="T14" fmla="*/ 67 w 67"/>
                  <a:gd name="T15" fmla="*/ 22 h 52"/>
                  <a:gd name="T16" fmla="*/ 67 w 67"/>
                  <a:gd name="T17" fmla="*/ 2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52">
                    <a:moveTo>
                      <a:pt x="67" y="22"/>
                    </a:moveTo>
                    <a:lnTo>
                      <a:pt x="27" y="52"/>
                    </a:lnTo>
                    <a:lnTo>
                      <a:pt x="38" y="12"/>
                    </a:lnTo>
                    <a:lnTo>
                      <a:pt x="0" y="25"/>
                    </a:lnTo>
                    <a:lnTo>
                      <a:pt x="12" y="5"/>
                    </a:lnTo>
                    <a:lnTo>
                      <a:pt x="42" y="0"/>
                    </a:lnTo>
                    <a:lnTo>
                      <a:pt x="67" y="8"/>
                    </a:lnTo>
                    <a:lnTo>
                      <a:pt x="67" y="22"/>
                    </a:lnTo>
                    <a:lnTo>
                      <a:pt x="67" y="22"/>
                    </a:lnTo>
                    <a:close/>
                  </a:path>
                </a:pathLst>
              </a:custGeom>
              <a:solidFill>
                <a:srgbClr val="BFB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4" name="Freeform 79"/>
              <p:cNvSpPr>
                <a:spLocks/>
              </p:cNvSpPr>
              <p:nvPr/>
            </p:nvSpPr>
            <p:spPr bwMode="auto">
              <a:xfrm>
                <a:off x="1372" y="3233"/>
                <a:ext cx="1311" cy="530"/>
              </a:xfrm>
              <a:custGeom>
                <a:avLst/>
                <a:gdLst>
                  <a:gd name="T0" fmla="*/ 1247 w 1311"/>
                  <a:gd name="T1" fmla="*/ 11 h 530"/>
                  <a:gd name="T2" fmla="*/ 1159 w 1311"/>
                  <a:gd name="T3" fmla="*/ 0 h 530"/>
                  <a:gd name="T4" fmla="*/ 1062 w 1311"/>
                  <a:gd name="T5" fmla="*/ 10 h 530"/>
                  <a:gd name="T6" fmla="*/ 1031 w 1311"/>
                  <a:gd name="T7" fmla="*/ 39 h 530"/>
                  <a:gd name="T8" fmla="*/ 938 w 1311"/>
                  <a:gd name="T9" fmla="*/ 46 h 530"/>
                  <a:gd name="T10" fmla="*/ 884 w 1311"/>
                  <a:gd name="T11" fmla="*/ 58 h 530"/>
                  <a:gd name="T12" fmla="*/ 799 w 1311"/>
                  <a:gd name="T13" fmla="*/ 102 h 530"/>
                  <a:gd name="T14" fmla="*/ 726 w 1311"/>
                  <a:gd name="T15" fmla="*/ 103 h 530"/>
                  <a:gd name="T16" fmla="*/ 650 w 1311"/>
                  <a:gd name="T17" fmla="*/ 137 h 530"/>
                  <a:gd name="T18" fmla="*/ 616 w 1311"/>
                  <a:gd name="T19" fmla="*/ 172 h 530"/>
                  <a:gd name="T20" fmla="*/ 669 w 1311"/>
                  <a:gd name="T21" fmla="*/ 194 h 530"/>
                  <a:gd name="T22" fmla="*/ 591 w 1311"/>
                  <a:gd name="T23" fmla="*/ 221 h 530"/>
                  <a:gd name="T24" fmla="*/ 463 w 1311"/>
                  <a:gd name="T25" fmla="*/ 243 h 530"/>
                  <a:gd name="T26" fmla="*/ 278 w 1311"/>
                  <a:gd name="T27" fmla="*/ 270 h 530"/>
                  <a:gd name="T28" fmla="*/ 170 w 1311"/>
                  <a:gd name="T29" fmla="*/ 273 h 530"/>
                  <a:gd name="T30" fmla="*/ 109 w 1311"/>
                  <a:gd name="T31" fmla="*/ 290 h 530"/>
                  <a:gd name="T32" fmla="*/ 71 w 1311"/>
                  <a:gd name="T33" fmla="*/ 309 h 530"/>
                  <a:gd name="T34" fmla="*/ 90 w 1311"/>
                  <a:gd name="T35" fmla="*/ 317 h 530"/>
                  <a:gd name="T36" fmla="*/ 55 w 1311"/>
                  <a:gd name="T37" fmla="*/ 344 h 530"/>
                  <a:gd name="T38" fmla="*/ 84 w 1311"/>
                  <a:gd name="T39" fmla="*/ 367 h 530"/>
                  <a:gd name="T40" fmla="*/ 36 w 1311"/>
                  <a:gd name="T41" fmla="*/ 379 h 530"/>
                  <a:gd name="T42" fmla="*/ 42 w 1311"/>
                  <a:gd name="T43" fmla="*/ 396 h 530"/>
                  <a:gd name="T44" fmla="*/ 0 w 1311"/>
                  <a:gd name="T45" fmla="*/ 428 h 530"/>
                  <a:gd name="T46" fmla="*/ 42 w 1311"/>
                  <a:gd name="T47" fmla="*/ 480 h 530"/>
                  <a:gd name="T48" fmla="*/ 90 w 1311"/>
                  <a:gd name="T49" fmla="*/ 530 h 530"/>
                  <a:gd name="T50" fmla="*/ 328 w 1311"/>
                  <a:gd name="T51" fmla="*/ 530 h 530"/>
                  <a:gd name="T52" fmla="*/ 745 w 1311"/>
                  <a:gd name="T53" fmla="*/ 429 h 530"/>
                  <a:gd name="T54" fmla="*/ 1107 w 1311"/>
                  <a:gd name="T55" fmla="*/ 328 h 530"/>
                  <a:gd name="T56" fmla="*/ 1311 w 1311"/>
                  <a:gd name="T57" fmla="*/ 121 h 530"/>
                  <a:gd name="T58" fmla="*/ 1290 w 1311"/>
                  <a:gd name="T59" fmla="*/ 21 h 530"/>
                  <a:gd name="T60" fmla="*/ 1247 w 1311"/>
                  <a:gd name="T61" fmla="*/ 11 h 530"/>
                  <a:gd name="T62" fmla="*/ 1247 w 1311"/>
                  <a:gd name="T63" fmla="*/ 11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11" h="530">
                    <a:moveTo>
                      <a:pt x="1247" y="11"/>
                    </a:moveTo>
                    <a:lnTo>
                      <a:pt x="1159" y="0"/>
                    </a:lnTo>
                    <a:lnTo>
                      <a:pt x="1062" y="10"/>
                    </a:lnTo>
                    <a:lnTo>
                      <a:pt x="1031" y="39"/>
                    </a:lnTo>
                    <a:lnTo>
                      <a:pt x="938" y="46"/>
                    </a:lnTo>
                    <a:lnTo>
                      <a:pt x="884" y="58"/>
                    </a:lnTo>
                    <a:lnTo>
                      <a:pt x="799" y="102"/>
                    </a:lnTo>
                    <a:lnTo>
                      <a:pt x="726" y="103"/>
                    </a:lnTo>
                    <a:lnTo>
                      <a:pt x="650" y="137"/>
                    </a:lnTo>
                    <a:lnTo>
                      <a:pt x="616" y="172"/>
                    </a:lnTo>
                    <a:lnTo>
                      <a:pt x="669" y="194"/>
                    </a:lnTo>
                    <a:lnTo>
                      <a:pt x="591" y="221"/>
                    </a:lnTo>
                    <a:lnTo>
                      <a:pt x="463" y="243"/>
                    </a:lnTo>
                    <a:lnTo>
                      <a:pt x="278" y="270"/>
                    </a:lnTo>
                    <a:lnTo>
                      <a:pt x="170" y="273"/>
                    </a:lnTo>
                    <a:lnTo>
                      <a:pt x="109" y="290"/>
                    </a:lnTo>
                    <a:lnTo>
                      <a:pt x="71" y="309"/>
                    </a:lnTo>
                    <a:lnTo>
                      <a:pt x="90" y="317"/>
                    </a:lnTo>
                    <a:lnTo>
                      <a:pt x="55" y="344"/>
                    </a:lnTo>
                    <a:lnTo>
                      <a:pt x="84" y="367"/>
                    </a:lnTo>
                    <a:lnTo>
                      <a:pt x="36" y="379"/>
                    </a:lnTo>
                    <a:lnTo>
                      <a:pt x="42" y="396"/>
                    </a:lnTo>
                    <a:lnTo>
                      <a:pt x="0" y="428"/>
                    </a:lnTo>
                    <a:lnTo>
                      <a:pt x="42" y="480"/>
                    </a:lnTo>
                    <a:lnTo>
                      <a:pt x="90" y="530"/>
                    </a:lnTo>
                    <a:lnTo>
                      <a:pt x="328" y="530"/>
                    </a:lnTo>
                    <a:lnTo>
                      <a:pt x="745" y="429"/>
                    </a:lnTo>
                    <a:lnTo>
                      <a:pt x="1107" y="328"/>
                    </a:lnTo>
                    <a:lnTo>
                      <a:pt x="1311" y="121"/>
                    </a:lnTo>
                    <a:lnTo>
                      <a:pt x="1290" y="21"/>
                    </a:lnTo>
                    <a:lnTo>
                      <a:pt x="1247" y="11"/>
                    </a:lnTo>
                    <a:lnTo>
                      <a:pt x="1247" y="11"/>
                    </a:lnTo>
                    <a:close/>
                  </a:path>
                </a:pathLst>
              </a:custGeom>
              <a:solidFill>
                <a:srgbClr val="ABA3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5" name="Freeform 80"/>
              <p:cNvSpPr>
                <a:spLocks/>
              </p:cNvSpPr>
              <p:nvPr/>
            </p:nvSpPr>
            <p:spPr bwMode="auto">
              <a:xfrm>
                <a:off x="1130" y="3602"/>
                <a:ext cx="278" cy="162"/>
              </a:xfrm>
              <a:custGeom>
                <a:avLst/>
                <a:gdLst>
                  <a:gd name="T0" fmla="*/ 130 w 278"/>
                  <a:gd name="T1" fmla="*/ 0 h 162"/>
                  <a:gd name="T2" fmla="*/ 147 w 278"/>
                  <a:gd name="T3" fmla="*/ 10 h 162"/>
                  <a:gd name="T4" fmla="*/ 168 w 278"/>
                  <a:gd name="T5" fmla="*/ 20 h 162"/>
                  <a:gd name="T6" fmla="*/ 126 w 278"/>
                  <a:gd name="T7" fmla="*/ 65 h 162"/>
                  <a:gd name="T8" fmla="*/ 130 w 278"/>
                  <a:gd name="T9" fmla="*/ 90 h 162"/>
                  <a:gd name="T10" fmla="*/ 156 w 278"/>
                  <a:gd name="T11" fmla="*/ 88 h 162"/>
                  <a:gd name="T12" fmla="*/ 160 w 278"/>
                  <a:gd name="T13" fmla="*/ 60 h 162"/>
                  <a:gd name="T14" fmla="*/ 196 w 278"/>
                  <a:gd name="T15" fmla="*/ 67 h 162"/>
                  <a:gd name="T16" fmla="*/ 189 w 278"/>
                  <a:gd name="T17" fmla="*/ 91 h 162"/>
                  <a:gd name="T18" fmla="*/ 193 w 278"/>
                  <a:gd name="T19" fmla="*/ 116 h 162"/>
                  <a:gd name="T20" fmla="*/ 238 w 278"/>
                  <a:gd name="T21" fmla="*/ 131 h 162"/>
                  <a:gd name="T22" fmla="*/ 278 w 278"/>
                  <a:gd name="T23" fmla="*/ 162 h 162"/>
                  <a:gd name="T24" fmla="*/ 90 w 278"/>
                  <a:gd name="T25" fmla="*/ 161 h 162"/>
                  <a:gd name="T26" fmla="*/ 99 w 278"/>
                  <a:gd name="T27" fmla="*/ 144 h 162"/>
                  <a:gd name="T28" fmla="*/ 74 w 278"/>
                  <a:gd name="T29" fmla="*/ 146 h 162"/>
                  <a:gd name="T30" fmla="*/ 48 w 278"/>
                  <a:gd name="T31" fmla="*/ 111 h 162"/>
                  <a:gd name="T32" fmla="*/ 0 w 278"/>
                  <a:gd name="T33" fmla="*/ 110 h 162"/>
                  <a:gd name="T34" fmla="*/ 40 w 278"/>
                  <a:gd name="T35" fmla="*/ 90 h 162"/>
                  <a:gd name="T36" fmla="*/ 50 w 278"/>
                  <a:gd name="T37" fmla="*/ 62 h 162"/>
                  <a:gd name="T38" fmla="*/ 78 w 278"/>
                  <a:gd name="T39" fmla="*/ 39 h 162"/>
                  <a:gd name="T40" fmla="*/ 78 w 278"/>
                  <a:gd name="T41" fmla="*/ 91 h 162"/>
                  <a:gd name="T42" fmla="*/ 105 w 278"/>
                  <a:gd name="T43" fmla="*/ 93 h 162"/>
                  <a:gd name="T44" fmla="*/ 109 w 278"/>
                  <a:gd name="T45" fmla="*/ 49 h 162"/>
                  <a:gd name="T46" fmla="*/ 130 w 278"/>
                  <a:gd name="T47" fmla="*/ 0 h 162"/>
                  <a:gd name="T48" fmla="*/ 130 w 278"/>
                  <a:gd name="T49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8" h="162">
                    <a:moveTo>
                      <a:pt x="130" y="0"/>
                    </a:moveTo>
                    <a:lnTo>
                      <a:pt x="147" y="10"/>
                    </a:lnTo>
                    <a:lnTo>
                      <a:pt x="168" y="20"/>
                    </a:lnTo>
                    <a:lnTo>
                      <a:pt x="126" y="65"/>
                    </a:lnTo>
                    <a:lnTo>
                      <a:pt x="130" y="90"/>
                    </a:lnTo>
                    <a:lnTo>
                      <a:pt x="156" y="88"/>
                    </a:lnTo>
                    <a:lnTo>
                      <a:pt x="160" y="60"/>
                    </a:lnTo>
                    <a:lnTo>
                      <a:pt x="196" y="67"/>
                    </a:lnTo>
                    <a:lnTo>
                      <a:pt x="189" y="91"/>
                    </a:lnTo>
                    <a:lnTo>
                      <a:pt x="193" y="116"/>
                    </a:lnTo>
                    <a:lnTo>
                      <a:pt x="238" y="131"/>
                    </a:lnTo>
                    <a:lnTo>
                      <a:pt x="278" y="162"/>
                    </a:lnTo>
                    <a:lnTo>
                      <a:pt x="90" y="161"/>
                    </a:lnTo>
                    <a:lnTo>
                      <a:pt x="99" y="144"/>
                    </a:lnTo>
                    <a:lnTo>
                      <a:pt x="74" y="146"/>
                    </a:lnTo>
                    <a:lnTo>
                      <a:pt x="48" y="111"/>
                    </a:lnTo>
                    <a:lnTo>
                      <a:pt x="0" y="110"/>
                    </a:lnTo>
                    <a:lnTo>
                      <a:pt x="40" y="90"/>
                    </a:lnTo>
                    <a:lnTo>
                      <a:pt x="50" y="62"/>
                    </a:lnTo>
                    <a:lnTo>
                      <a:pt x="78" y="39"/>
                    </a:lnTo>
                    <a:lnTo>
                      <a:pt x="78" y="91"/>
                    </a:lnTo>
                    <a:lnTo>
                      <a:pt x="105" y="93"/>
                    </a:lnTo>
                    <a:lnTo>
                      <a:pt x="109" y="49"/>
                    </a:lnTo>
                    <a:lnTo>
                      <a:pt x="130" y="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5C47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6" name="Freeform 81"/>
              <p:cNvSpPr>
                <a:spLocks/>
              </p:cNvSpPr>
              <p:nvPr/>
            </p:nvSpPr>
            <p:spPr bwMode="auto">
              <a:xfrm>
                <a:off x="1387" y="3708"/>
                <a:ext cx="126" cy="56"/>
              </a:xfrm>
              <a:custGeom>
                <a:avLst/>
                <a:gdLst>
                  <a:gd name="T0" fmla="*/ 126 w 126"/>
                  <a:gd name="T1" fmla="*/ 56 h 56"/>
                  <a:gd name="T2" fmla="*/ 107 w 126"/>
                  <a:gd name="T3" fmla="*/ 23 h 56"/>
                  <a:gd name="T4" fmla="*/ 77 w 126"/>
                  <a:gd name="T5" fmla="*/ 38 h 56"/>
                  <a:gd name="T6" fmla="*/ 56 w 126"/>
                  <a:gd name="T7" fmla="*/ 25 h 56"/>
                  <a:gd name="T8" fmla="*/ 56 w 126"/>
                  <a:gd name="T9" fmla="*/ 0 h 56"/>
                  <a:gd name="T10" fmla="*/ 18 w 126"/>
                  <a:gd name="T11" fmla="*/ 15 h 56"/>
                  <a:gd name="T12" fmla="*/ 31 w 126"/>
                  <a:gd name="T13" fmla="*/ 32 h 56"/>
                  <a:gd name="T14" fmla="*/ 0 w 126"/>
                  <a:gd name="T15" fmla="*/ 44 h 56"/>
                  <a:gd name="T16" fmla="*/ 21 w 126"/>
                  <a:gd name="T17" fmla="*/ 52 h 56"/>
                  <a:gd name="T18" fmla="*/ 126 w 126"/>
                  <a:gd name="T19" fmla="*/ 56 h 56"/>
                  <a:gd name="T20" fmla="*/ 126 w 126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6" h="56">
                    <a:moveTo>
                      <a:pt x="126" y="56"/>
                    </a:moveTo>
                    <a:lnTo>
                      <a:pt x="107" y="23"/>
                    </a:lnTo>
                    <a:lnTo>
                      <a:pt x="77" y="38"/>
                    </a:lnTo>
                    <a:lnTo>
                      <a:pt x="56" y="25"/>
                    </a:lnTo>
                    <a:lnTo>
                      <a:pt x="56" y="0"/>
                    </a:lnTo>
                    <a:lnTo>
                      <a:pt x="18" y="15"/>
                    </a:lnTo>
                    <a:lnTo>
                      <a:pt x="31" y="32"/>
                    </a:lnTo>
                    <a:lnTo>
                      <a:pt x="0" y="44"/>
                    </a:lnTo>
                    <a:lnTo>
                      <a:pt x="21" y="52"/>
                    </a:lnTo>
                    <a:lnTo>
                      <a:pt x="126" y="56"/>
                    </a:lnTo>
                    <a:lnTo>
                      <a:pt x="126" y="56"/>
                    </a:lnTo>
                    <a:close/>
                  </a:path>
                </a:pathLst>
              </a:custGeom>
              <a:solidFill>
                <a:srgbClr val="807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7" name="Freeform 82"/>
              <p:cNvSpPr>
                <a:spLocks/>
              </p:cNvSpPr>
              <p:nvPr/>
            </p:nvSpPr>
            <p:spPr bwMode="auto">
              <a:xfrm>
                <a:off x="1561" y="3697"/>
                <a:ext cx="99" cy="51"/>
              </a:xfrm>
              <a:custGeom>
                <a:avLst/>
                <a:gdLst>
                  <a:gd name="T0" fmla="*/ 99 w 99"/>
                  <a:gd name="T1" fmla="*/ 1 h 51"/>
                  <a:gd name="T2" fmla="*/ 34 w 99"/>
                  <a:gd name="T3" fmla="*/ 0 h 51"/>
                  <a:gd name="T4" fmla="*/ 30 w 99"/>
                  <a:gd name="T5" fmla="*/ 12 h 51"/>
                  <a:gd name="T6" fmla="*/ 2 w 99"/>
                  <a:gd name="T7" fmla="*/ 16 h 51"/>
                  <a:gd name="T8" fmla="*/ 0 w 99"/>
                  <a:gd name="T9" fmla="*/ 51 h 51"/>
                  <a:gd name="T10" fmla="*/ 76 w 99"/>
                  <a:gd name="T11" fmla="*/ 45 h 51"/>
                  <a:gd name="T12" fmla="*/ 99 w 99"/>
                  <a:gd name="T13" fmla="*/ 1 h 51"/>
                  <a:gd name="T14" fmla="*/ 99 w 99"/>
                  <a:gd name="T15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51">
                    <a:moveTo>
                      <a:pt x="99" y="1"/>
                    </a:moveTo>
                    <a:lnTo>
                      <a:pt x="34" y="0"/>
                    </a:lnTo>
                    <a:lnTo>
                      <a:pt x="30" y="12"/>
                    </a:lnTo>
                    <a:lnTo>
                      <a:pt x="2" y="16"/>
                    </a:lnTo>
                    <a:lnTo>
                      <a:pt x="0" y="51"/>
                    </a:lnTo>
                    <a:lnTo>
                      <a:pt x="76" y="45"/>
                    </a:lnTo>
                    <a:lnTo>
                      <a:pt x="99" y="1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807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8" name="Freeform 83"/>
              <p:cNvSpPr>
                <a:spLocks/>
              </p:cNvSpPr>
              <p:nvPr/>
            </p:nvSpPr>
            <p:spPr bwMode="auto">
              <a:xfrm>
                <a:off x="1696" y="3482"/>
                <a:ext cx="210" cy="78"/>
              </a:xfrm>
              <a:custGeom>
                <a:avLst/>
                <a:gdLst>
                  <a:gd name="T0" fmla="*/ 99 w 210"/>
                  <a:gd name="T1" fmla="*/ 0 h 78"/>
                  <a:gd name="T2" fmla="*/ 15 w 210"/>
                  <a:gd name="T3" fmla="*/ 12 h 78"/>
                  <a:gd name="T4" fmla="*/ 0 w 210"/>
                  <a:gd name="T5" fmla="*/ 57 h 78"/>
                  <a:gd name="T6" fmla="*/ 55 w 210"/>
                  <a:gd name="T7" fmla="*/ 77 h 78"/>
                  <a:gd name="T8" fmla="*/ 164 w 210"/>
                  <a:gd name="T9" fmla="*/ 78 h 78"/>
                  <a:gd name="T10" fmla="*/ 210 w 210"/>
                  <a:gd name="T11" fmla="*/ 41 h 78"/>
                  <a:gd name="T12" fmla="*/ 145 w 210"/>
                  <a:gd name="T13" fmla="*/ 15 h 78"/>
                  <a:gd name="T14" fmla="*/ 99 w 210"/>
                  <a:gd name="T15" fmla="*/ 0 h 78"/>
                  <a:gd name="T16" fmla="*/ 99 w 210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0" h="78">
                    <a:moveTo>
                      <a:pt x="99" y="0"/>
                    </a:moveTo>
                    <a:lnTo>
                      <a:pt x="15" y="12"/>
                    </a:lnTo>
                    <a:lnTo>
                      <a:pt x="0" y="57"/>
                    </a:lnTo>
                    <a:lnTo>
                      <a:pt x="55" y="77"/>
                    </a:lnTo>
                    <a:lnTo>
                      <a:pt x="164" y="78"/>
                    </a:lnTo>
                    <a:lnTo>
                      <a:pt x="210" y="41"/>
                    </a:lnTo>
                    <a:lnTo>
                      <a:pt x="145" y="15"/>
                    </a:lnTo>
                    <a:lnTo>
                      <a:pt x="99" y="0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C2A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9" name="Freeform 84"/>
              <p:cNvSpPr>
                <a:spLocks/>
              </p:cNvSpPr>
              <p:nvPr/>
            </p:nvSpPr>
            <p:spPr bwMode="auto">
              <a:xfrm>
                <a:off x="1553" y="3450"/>
                <a:ext cx="235" cy="104"/>
              </a:xfrm>
              <a:custGeom>
                <a:avLst/>
                <a:gdLst>
                  <a:gd name="T0" fmla="*/ 122 w 235"/>
                  <a:gd name="T1" fmla="*/ 4 h 104"/>
                  <a:gd name="T2" fmla="*/ 33 w 235"/>
                  <a:gd name="T3" fmla="*/ 39 h 104"/>
                  <a:gd name="T4" fmla="*/ 0 w 235"/>
                  <a:gd name="T5" fmla="*/ 87 h 104"/>
                  <a:gd name="T6" fmla="*/ 25 w 235"/>
                  <a:gd name="T7" fmla="*/ 104 h 104"/>
                  <a:gd name="T8" fmla="*/ 187 w 235"/>
                  <a:gd name="T9" fmla="*/ 53 h 104"/>
                  <a:gd name="T10" fmla="*/ 235 w 235"/>
                  <a:gd name="T11" fmla="*/ 37 h 104"/>
                  <a:gd name="T12" fmla="*/ 172 w 235"/>
                  <a:gd name="T13" fmla="*/ 11 h 104"/>
                  <a:gd name="T14" fmla="*/ 151 w 235"/>
                  <a:gd name="T15" fmla="*/ 0 h 104"/>
                  <a:gd name="T16" fmla="*/ 122 w 235"/>
                  <a:gd name="T17" fmla="*/ 4 h 104"/>
                  <a:gd name="T18" fmla="*/ 122 w 235"/>
                  <a:gd name="T19" fmla="*/ 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5" h="104">
                    <a:moveTo>
                      <a:pt x="122" y="4"/>
                    </a:moveTo>
                    <a:lnTo>
                      <a:pt x="33" y="39"/>
                    </a:lnTo>
                    <a:lnTo>
                      <a:pt x="0" y="87"/>
                    </a:lnTo>
                    <a:lnTo>
                      <a:pt x="25" y="104"/>
                    </a:lnTo>
                    <a:lnTo>
                      <a:pt x="187" y="53"/>
                    </a:lnTo>
                    <a:lnTo>
                      <a:pt x="235" y="37"/>
                    </a:lnTo>
                    <a:lnTo>
                      <a:pt x="172" y="11"/>
                    </a:lnTo>
                    <a:lnTo>
                      <a:pt x="151" y="0"/>
                    </a:lnTo>
                    <a:lnTo>
                      <a:pt x="122" y="4"/>
                    </a:lnTo>
                    <a:lnTo>
                      <a:pt x="122" y="4"/>
                    </a:lnTo>
                    <a:close/>
                  </a:path>
                </a:pathLst>
              </a:custGeom>
              <a:solidFill>
                <a:srgbClr val="D6C7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0" name="Freeform 85"/>
              <p:cNvSpPr>
                <a:spLocks/>
              </p:cNvSpPr>
              <p:nvPr/>
            </p:nvSpPr>
            <p:spPr bwMode="auto">
              <a:xfrm>
                <a:off x="1719" y="3413"/>
                <a:ext cx="93" cy="37"/>
              </a:xfrm>
              <a:custGeom>
                <a:avLst/>
                <a:gdLst>
                  <a:gd name="T0" fmla="*/ 90 w 93"/>
                  <a:gd name="T1" fmla="*/ 9 h 37"/>
                  <a:gd name="T2" fmla="*/ 32 w 93"/>
                  <a:gd name="T3" fmla="*/ 0 h 37"/>
                  <a:gd name="T4" fmla="*/ 0 w 93"/>
                  <a:gd name="T5" fmla="*/ 37 h 37"/>
                  <a:gd name="T6" fmla="*/ 93 w 93"/>
                  <a:gd name="T7" fmla="*/ 18 h 37"/>
                  <a:gd name="T8" fmla="*/ 90 w 93"/>
                  <a:gd name="T9" fmla="*/ 9 h 37"/>
                  <a:gd name="T10" fmla="*/ 90 w 93"/>
                  <a:gd name="T11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37">
                    <a:moveTo>
                      <a:pt x="90" y="9"/>
                    </a:moveTo>
                    <a:lnTo>
                      <a:pt x="32" y="0"/>
                    </a:lnTo>
                    <a:lnTo>
                      <a:pt x="0" y="37"/>
                    </a:lnTo>
                    <a:lnTo>
                      <a:pt x="93" y="18"/>
                    </a:lnTo>
                    <a:lnTo>
                      <a:pt x="90" y="9"/>
                    </a:lnTo>
                    <a:lnTo>
                      <a:pt x="90" y="9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1" name="Freeform 86"/>
              <p:cNvSpPr>
                <a:spLocks/>
              </p:cNvSpPr>
              <p:nvPr/>
            </p:nvSpPr>
            <p:spPr bwMode="auto">
              <a:xfrm>
                <a:off x="1799" y="3288"/>
                <a:ext cx="76" cy="38"/>
              </a:xfrm>
              <a:custGeom>
                <a:avLst/>
                <a:gdLst>
                  <a:gd name="T0" fmla="*/ 0 w 76"/>
                  <a:gd name="T1" fmla="*/ 0 h 38"/>
                  <a:gd name="T2" fmla="*/ 36 w 76"/>
                  <a:gd name="T3" fmla="*/ 15 h 38"/>
                  <a:gd name="T4" fmla="*/ 76 w 76"/>
                  <a:gd name="T5" fmla="*/ 15 h 38"/>
                  <a:gd name="T6" fmla="*/ 59 w 76"/>
                  <a:gd name="T7" fmla="*/ 38 h 38"/>
                  <a:gd name="T8" fmla="*/ 27 w 76"/>
                  <a:gd name="T9" fmla="*/ 38 h 38"/>
                  <a:gd name="T10" fmla="*/ 17 w 76"/>
                  <a:gd name="T11" fmla="*/ 23 h 38"/>
                  <a:gd name="T12" fmla="*/ 0 w 76"/>
                  <a:gd name="T13" fmla="*/ 0 h 38"/>
                  <a:gd name="T14" fmla="*/ 0 w 76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38">
                    <a:moveTo>
                      <a:pt x="0" y="0"/>
                    </a:moveTo>
                    <a:lnTo>
                      <a:pt x="36" y="15"/>
                    </a:lnTo>
                    <a:lnTo>
                      <a:pt x="76" y="15"/>
                    </a:lnTo>
                    <a:lnTo>
                      <a:pt x="59" y="38"/>
                    </a:lnTo>
                    <a:lnTo>
                      <a:pt x="27" y="38"/>
                    </a:lnTo>
                    <a:lnTo>
                      <a:pt x="17" y="2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2" name="Freeform 87"/>
              <p:cNvSpPr>
                <a:spLocks/>
              </p:cNvSpPr>
              <p:nvPr/>
            </p:nvSpPr>
            <p:spPr bwMode="auto">
              <a:xfrm>
                <a:off x="1481" y="3178"/>
                <a:ext cx="320" cy="261"/>
              </a:xfrm>
              <a:custGeom>
                <a:avLst/>
                <a:gdLst>
                  <a:gd name="T0" fmla="*/ 293 w 320"/>
                  <a:gd name="T1" fmla="*/ 0 h 261"/>
                  <a:gd name="T2" fmla="*/ 244 w 320"/>
                  <a:gd name="T3" fmla="*/ 15 h 261"/>
                  <a:gd name="T4" fmla="*/ 204 w 320"/>
                  <a:gd name="T5" fmla="*/ 20 h 261"/>
                  <a:gd name="T6" fmla="*/ 171 w 320"/>
                  <a:gd name="T7" fmla="*/ 38 h 261"/>
                  <a:gd name="T8" fmla="*/ 179 w 320"/>
                  <a:gd name="T9" fmla="*/ 53 h 261"/>
                  <a:gd name="T10" fmla="*/ 236 w 320"/>
                  <a:gd name="T11" fmla="*/ 56 h 261"/>
                  <a:gd name="T12" fmla="*/ 244 w 320"/>
                  <a:gd name="T13" fmla="*/ 74 h 261"/>
                  <a:gd name="T14" fmla="*/ 230 w 320"/>
                  <a:gd name="T15" fmla="*/ 70 h 261"/>
                  <a:gd name="T16" fmla="*/ 202 w 320"/>
                  <a:gd name="T17" fmla="*/ 85 h 261"/>
                  <a:gd name="T18" fmla="*/ 131 w 320"/>
                  <a:gd name="T19" fmla="*/ 105 h 261"/>
                  <a:gd name="T20" fmla="*/ 103 w 320"/>
                  <a:gd name="T21" fmla="*/ 128 h 261"/>
                  <a:gd name="T22" fmla="*/ 135 w 320"/>
                  <a:gd name="T23" fmla="*/ 128 h 261"/>
                  <a:gd name="T24" fmla="*/ 143 w 320"/>
                  <a:gd name="T25" fmla="*/ 148 h 261"/>
                  <a:gd name="T26" fmla="*/ 103 w 320"/>
                  <a:gd name="T27" fmla="*/ 147 h 261"/>
                  <a:gd name="T28" fmla="*/ 87 w 320"/>
                  <a:gd name="T29" fmla="*/ 138 h 261"/>
                  <a:gd name="T30" fmla="*/ 74 w 320"/>
                  <a:gd name="T31" fmla="*/ 150 h 261"/>
                  <a:gd name="T32" fmla="*/ 91 w 320"/>
                  <a:gd name="T33" fmla="*/ 163 h 261"/>
                  <a:gd name="T34" fmla="*/ 230 w 320"/>
                  <a:gd name="T35" fmla="*/ 163 h 261"/>
                  <a:gd name="T36" fmla="*/ 202 w 320"/>
                  <a:gd name="T37" fmla="*/ 190 h 261"/>
                  <a:gd name="T38" fmla="*/ 187 w 320"/>
                  <a:gd name="T39" fmla="*/ 180 h 261"/>
                  <a:gd name="T40" fmla="*/ 179 w 320"/>
                  <a:gd name="T41" fmla="*/ 187 h 261"/>
                  <a:gd name="T42" fmla="*/ 74 w 320"/>
                  <a:gd name="T43" fmla="*/ 190 h 261"/>
                  <a:gd name="T44" fmla="*/ 0 w 320"/>
                  <a:gd name="T45" fmla="*/ 220 h 261"/>
                  <a:gd name="T46" fmla="*/ 15 w 320"/>
                  <a:gd name="T47" fmla="*/ 244 h 261"/>
                  <a:gd name="T48" fmla="*/ 82 w 320"/>
                  <a:gd name="T49" fmla="*/ 261 h 261"/>
                  <a:gd name="T50" fmla="*/ 97 w 320"/>
                  <a:gd name="T51" fmla="*/ 213 h 261"/>
                  <a:gd name="T52" fmla="*/ 160 w 320"/>
                  <a:gd name="T53" fmla="*/ 204 h 261"/>
                  <a:gd name="T54" fmla="*/ 192 w 320"/>
                  <a:gd name="T55" fmla="*/ 215 h 261"/>
                  <a:gd name="T56" fmla="*/ 230 w 320"/>
                  <a:gd name="T57" fmla="*/ 186 h 261"/>
                  <a:gd name="T58" fmla="*/ 253 w 320"/>
                  <a:gd name="T59" fmla="*/ 168 h 261"/>
                  <a:gd name="T60" fmla="*/ 204 w 320"/>
                  <a:gd name="T61" fmla="*/ 110 h 261"/>
                  <a:gd name="T62" fmla="*/ 253 w 320"/>
                  <a:gd name="T63" fmla="*/ 117 h 261"/>
                  <a:gd name="T64" fmla="*/ 278 w 320"/>
                  <a:gd name="T65" fmla="*/ 129 h 261"/>
                  <a:gd name="T66" fmla="*/ 320 w 320"/>
                  <a:gd name="T67" fmla="*/ 185 h 261"/>
                  <a:gd name="T68" fmla="*/ 318 w 320"/>
                  <a:gd name="T69" fmla="*/ 158 h 261"/>
                  <a:gd name="T70" fmla="*/ 293 w 320"/>
                  <a:gd name="T71" fmla="*/ 108 h 261"/>
                  <a:gd name="T72" fmla="*/ 307 w 320"/>
                  <a:gd name="T73" fmla="*/ 74 h 261"/>
                  <a:gd name="T74" fmla="*/ 251 w 320"/>
                  <a:gd name="T75" fmla="*/ 44 h 261"/>
                  <a:gd name="T76" fmla="*/ 270 w 320"/>
                  <a:gd name="T77" fmla="*/ 25 h 261"/>
                  <a:gd name="T78" fmla="*/ 284 w 320"/>
                  <a:gd name="T79" fmla="*/ 39 h 261"/>
                  <a:gd name="T80" fmla="*/ 293 w 320"/>
                  <a:gd name="T81" fmla="*/ 0 h 261"/>
                  <a:gd name="T82" fmla="*/ 293 w 320"/>
                  <a:gd name="T83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20" h="261">
                    <a:moveTo>
                      <a:pt x="293" y="0"/>
                    </a:moveTo>
                    <a:lnTo>
                      <a:pt x="244" y="15"/>
                    </a:lnTo>
                    <a:lnTo>
                      <a:pt x="204" y="20"/>
                    </a:lnTo>
                    <a:lnTo>
                      <a:pt x="171" y="38"/>
                    </a:lnTo>
                    <a:lnTo>
                      <a:pt x="179" y="53"/>
                    </a:lnTo>
                    <a:lnTo>
                      <a:pt x="236" y="56"/>
                    </a:lnTo>
                    <a:lnTo>
                      <a:pt x="244" y="74"/>
                    </a:lnTo>
                    <a:lnTo>
                      <a:pt x="230" y="70"/>
                    </a:lnTo>
                    <a:lnTo>
                      <a:pt x="202" y="85"/>
                    </a:lnTo>
                    <a:lnTo>
                      <a:pt x="131" y="105"/>
                    </a:lnTo>
                    <a:lnTo>
                      <a:pt x="103" y="128"/>
                    </a:lnTo>
                    <a:lnTo>
                      <a:pt x="135" y="128"/>
                    </a:lnTo>
                    <a:lnTo>
                      <a:pt x="143" y="148"/>
                    </a:lnTo>
                    <a:lnTo>
                      <a:pt x="103" y="147"/>
                    </a:lnTo>
                    <a:lnTo>
                      <a:pt x="87" y="138"/>
                    </a:lnTo>
                    <a:lnTo>
                      <a:pt x="74" y="150"/>
                    </a:lnTo>
                    <a:lnTo>
                      <a:pt x="91" y="163"/>
                    </a:lnTo>
                    <a:lnTo>
                      <a:pt x="230" y="163"/>
                    </a:lnTo>
                    <a:lnTo>
                      <a:pt x="202" y="190"/>
                    </a:lnTo>
                    <a:lnTo>
                      <a:pt x="187" y="180"/>
                    </a:lnTo>
                    <a:lnTo>
                      <a:pt x="179" y="187"/>
                    </a:lnTo>
                    <a:lnTo>
                      <a:pt x="74" y="190"/>
                    </a:lnTo>
                    <a:lnTo>
                      <a:pt x="0" y="220"/>
                    </a:lnTo>
                    <a:lnTo>
                      <a:pt x="15" y="244"/>
                    </a:lnTo>
                    <a:lnTo>
                      <a:pt x="82" y="261"/>
                    </a:lnTo>
                    <a:lnTo>
                      <a:pt x="97" y="213"/>
                    </a:lnTo>
                    <a:lnTo>
                      <a:pt x="160" y="204"/>
                    </a:lnTo>
                    <a:lnTo>
                      <a:pt x="192" y="215"/>
                    </a:lnTo>
                    <a:lnTo>
                      <a:pt x="230" y="186"/>
                    </a:lnTo>
                    <a:lnTo>
                      <a:pt x="253" y="168"/>
                    </a:lnTo>
                    <a:lnTo>
                      <a:pt x="204" y="110"/>
                    </a:lnTo>
                    <a:lnTo>
                      <a:pt x="253" y="117"/>
                    </a:lnTo>
                    <a:lnTo>
                      <a:pt x="278" y="129"/>
                    </a:lnTo>
                    <a:lnTo>
                      <a:pt x="320" y="185"/>
                    </a:lnTo>
                    <a:lnTo>
                      <a:pt x="318" y="158"/>
                    </a:lnTo>
                    <a:lnTo>
                      <a:pt x="293" y="108"/>
                    </a:lnTo>
                    <a:lnTo>
                      <a:pt x="307" y="74"/>
                    </a:lnTo>
                    <a:lnTo>
                      <a:pt x="251" y="44"/>
                    </a:lnTo>
                    <a:lnTo>
                      <a:pt x="270" y="25"/>
                    </a:lnTo>
                    <a:lnTo>
                      <a:pt x="284" y="39"/>
                    </a:lnTo>
                    <a:lnTo>
                      <a:pt x="293" y="0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8F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3" name="Freeform 88"/>
              <p:cNvSpPr>
                <a:spLocks/>
              </p:cNvSpPr>
              <p:nvPr/>
            </p:nvSpPr>
            <p:spPr bwMode="auto">
              <a:xfrm>
                <a:off x="1551" y="3408"/>
                <a:ext cx="174" cy="95"/>
              </a:xfrm>
              <a:custGeom>
                <a:avLst/>
                <a:gdLst>
                  <a:gd name="T0" fmla="*/ 84 w 174"/>
                  <a:gd name="T1" fmla="*/ 0 h 95"/>
                  <a:gd name="T2" fmla="*/ 50 w 174"/>
                  <a:gd name="T3" fmla="*/ 53 h 95"/>
                  <a:gd name="T4" fmla="*/ 0 w 174"/>
                  <a:gd name="T5" fmla="*/ 95 h 95"/>
                  <a:gd name="T6" fmla="*/ 101 w 174"/>
                  <a:gd name="T7" fmla="*/ 70 h 95"/>
                  <a:gd name="T8" fmla="*/ 174 w 174"/>
                  <a:gd name="T9" fmla="*/ 42 h 95"/>
                  <a:gd name="T10" fmla="*/ 132 w 174"/>
                  <a:gd name="T11" fmla="*/ 4 h 95"/>
                  <a:gd name="T12" fmla="*/ 84 w 174"/>
                  <a:gd name="T13" fmla="*/ 0 h 95"/>
                  <a:gd name="T14" fmla="*/ 84 w 174"/>
                  <a:gd name="T1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95">
                    <a:moveTo>
                      <a:pt x="84" y="0"/>
                    </a:moveTo>
                    <a:lnTo>
                      <a:pt x="50" y="53"/>
                    </a:lnTo>
                    <a:lnTo>
                      <a:pt x="0" y="95"/>
                    </a:lnTo>
                    <a:lnTo>
                      <a:pt x="101" y="70"/>
                    </a:lnTo>
                    <a:lnTo>
                      <a:pt x="174" y="42"/>
                    </a:lnTo>
                    <a:lnTo>
                      <a:pt x="132" y="4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8A9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4" name="Freeform 89"/>
              <p:cNvSpPr>
                <a:spLocks/>
              </p:cNvSpPr>
              <p:nvPr/>
            </p:nvSpPr>
            <p:spPr bwMode="auto">
              <a:xfrm>
                <a:off x="1711" y="3340"/>
                <a:ext cx="191" cy="106"/>
              </a:xfrm>
              <a:custGeom>
                <a:avLst/>
                <a:gdLst>
                  <a:gd name="T0" fmla="*/ 8 w 191"/>
                  <a:gd name="T1" fmla="*/ 23 h 106"/>
                  <a:gd name="T2" fmla="*/ 48 w 191"/>
                  <a:gd name="T3" fmla="*/ 35 h 106"/>
                  <a:gd name="T4" fmla="*/ 82 w 191"/>
                  <a:gd name="T5" fmla="*/ 28 h 106"/>
                  <a:gd name="T6" fmla="*/ 84 w 191"/>
                  <a:gd name="T7" fmla="*/ 0 h 106"/>
                  <a:gd name="T8" fmla="*/ 105 w 191"/>
                  <a:gd name="T9" fmla="*/ 23 h 106"/>
                  <a:gd name="T10" fmla="*/ 126 w 191"/>
                  <a:gd name="T11" fmla="*/ 16 h 106"/>
                  <a:gd name="T12" fmla="*/ 191 w 191"/>
                  <a:gd name="T13" fmla="*/ 35 h 106"/>
                  <a:gd name="T14" fmla="*/ 191 w 191"/>
                  <a:gd name="T15" fmla="*/ 70 h 106"/>
                  <a:gd name="T16" fmla="*/ 166 w 191"/>
                  <a:gd name="T17" fmla="*/ 106 h 106"/>
                  <a:gd name="T18" fmla="*/ 164 w 191"/>
                  <a:gd name="T19" fmla="*/ 82 h 106"/>
                  <a:gd name="T20" fmla="*/ 132 w 191"/>
                  <a:gd name="T21" fmla="*/ 91 h 106"/>
                  <a:gd name="T22" fmla="*/ 96 w 191"/>
                  <a:gd name="T23" fmla="*/ 95 h 106"/>
                  <a:gd name="T24" fmla="*/ 48 w 191"/>
                  <a:gd name="T25" fmla="*/ 52 h 106"/>
                  <a:gd name="T26" fmla="*/ 14 w 191"/>
                  <a:gd name="T27" fmla="*/ 51 h 106"/>
                  <a:gd name="T28" fmla="*/ 0 w 191"/>
                  <a:gd name="T29" fmla="*/ 51 h 106"/>
                  <a:gd name="T30" fmla="*/ 8 w 191"/>
                  <a:gd name="T31" fmla="*/ 40 h 106"/>
                  <a:gd name="T32" fmla="*/ 8 w 191"/>
                  <a:gd name="T33" fmla="*/ 23 h 106"/>
                  <a:gd name="T34" fmla="*/ 8 w 191"/>
                  <a:gd name="T35" fmla="*/ 2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1" h="106">
                    <a:moveTo>
                      <a:pt x="8" y="23"/>
                    </a:moveTo>
                    <a:lnTo>
                      <a:pt x="48" y="35"/>
                    </a:lnTo>
                    <a:lnTo>
                      <a:pt x="82" y="28"/>
                    </a:lnTo>
                    <a:lnTo>
                      <a:pt x="84" y="0"/>
                    </a:lnTo>
                    <a:lnTo>
                      <a:pt x="105" y="23"/>
                    </a:lnTo>
                    <a:lnTo>
                      <a:pt x="126" y="16"/>
                    </a:lnTo>
                    <a:lnTo>
                      <a:pt x="191" y="35"/>
                    </a:lnTo>
                    <a:lnTo>
                      <a:pt x="191" y="70"/>
                    </a:lnTo>
                    <a:lnTo>
                      <a:pt x="166" y="106"/>
                    </a:lnTo>
                    <a:lnTo>
                      <a:pt x="164" y="82"/>
                    </a:lnTo>
                    <a:lnTo>
                      <a:pt x="132" y="91"/>
                    </a:lnTo>
                    <a:lnTo>
                      <a:pt x="96" y="95"/>
                    </a:lnTo>
                    <a:lnTo>
                      <a:pt x="48" y="52"/>
                    </a:lnTo>
                    <a:lnTo>
                      <a:pt x="14" y="51"/>
                    </a:lnTo>
                    <a:lnTo>
                      <a:pt x="0" y="51"/>
                    </a:lnTo>
                    <a:lnTo>
                      <a:pt x="8" y="40"/>
                    </a:lnTo>
                    <a:lnTo>
                      <a:pt x="8" y="23"/>
                    </a:lnTo>
                    <a:lnTo>
                      <a:pt x="8" y="23"/>
                    </a:lnTo>
                    <a:close/>
                  </a:path>
                </a:pathLst>
              </a:custGeom>
              <a:solidFill>
                <a:srgbClr val="75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5" name="Freeform 90"/>
              <p:cNvSpPr>
                <a:spLocks/>
              </p:cNvSpPr>
              <p:nvPr/>
            </p:nvSpPr>
            <p:spPr bwMode="auto">
              <a:xfrm>
                <a:off x="1812" y="3387"/>
                <a:ext cx="46" cy="62"/>
              </a:xfrm>
              <a:custGeom>
                <a:avLst/>
                <a:gdLst>
                  <a:gd name="T0" fmla="*/ 40 w 46"/>
                  <a:gd name="T1" fmla="*/ 0 h 62"/>
                  <a:gd name="T2" fmla="*/ 0 w 46"/>
                  <a:gd name="T3" fmla="*/ 0 h 62"/>
                  <a:gd name="T4" fmla="*/ 4 w 46"/>
                  <a:gd name="T5" fmla="*/ 39 h 62"/>
                  <a:gd name="T6" fmla="*/ 21 w 46"/>
                  <a:gd name="T7" fmla="*/ 48 h 62"/>
                  <a:gd name="T8" fmla="*/ 46 w 46"/>
                  <a:gd name="T9" fmla="*/ 62 h 62"/>
                  <a:gd name="T10" fmla="*/ 40 w 46"/>
                  <a:gd name="T11" fmla="*/ 0 h 62"/>
                  <a:gd name="T12" fmla="*/ 40 w 46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2">
                    <a:moveTo>
                      <a:pt x="40" y="0"/>
                    </a:moveTo>
                    <a:lnTo>
                      <a:pt x="0" y="0"/>
                    </a:lnTo>
                    <a:lnTo>
                      <a:pt x="4" y="39"/>
                    </a:lnTo>
                    <a:lnTo>
                      <a:pt x="21" y="48"/>
                    </a:lnTo>
                    <a:lnTo>
                      <a:pt x="46" y="62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635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6" name="Freeform 91"/>
              <p:cNvSpPr>
                <a:spLocks/>
              </p:cNvSpPr>
              <p:nvPr/>
            </p:nvSpPr>
            <p:spPr bwMode="auto">
              <a:xfrm>
                <a:off x="1534" y="3396"/>
                <a:ext cx="46" cy="43"/>
              </a:xfrm>
              <a:custGeom>
                <a:avLst/>
                <a:gdLst>
                  <a:gd name="T0" fmla="*/ 46 w 46"/>
                  <a:gd name="T1" fmla="*/ 0 h 43"/>
                  <a:gd name="T2" fmla="*/ 0 w 46"/>
                  <a:gd name="T3" fmla="*/ 12 h 43"/>
                  <a:gd name="T4" fmla="*/ 2 w 46"/>
                  <a:gd name="T5" fmla="*/ 40 h 43"/>
                  <a:gd name="T6" fmla="*/ 17 w 46"/>
                  <a:gd name="T7" fmla="*/ 43 h 43"/>
                  <a:gd name="T8" fmla="*/ 34 w 46"/>
                  <a:gd name="T9" fmla="*/ 35 h 43"/>
                  <a:gd name="T10" fmla="*/ 46 w 46"/>
                  <a:gd name="T11" fmla="*/ 0 h 43"/>
                  <a:gd name="T12" fmla="*/ 46 w 46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3">
                    <a:moveTo>
                      <a:pt x="46" y="0"/>
                    </a:moveTo>
                    <a:lnTo>
                      <a:pt x="0" y="12"/>
                    </a:lnTo>
                    <a:lnTo>
                      <a:pt x="2" y="40"/>
                    </a:lnTo>
                    <a:lnTo>
                      <a:pt x="17" y="43"/>
                    </a:lnTo>
                    <a:lnTo>
                      <a:pt x="34" y="35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6973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7" name="Freeform 92"/>
              <p:cNvSpPr>
                <a:spLocks/>
              </p:cNvSpPr>
              <p:nvPr/>
            </p:nvSpPr>
            <p:spPr bwMode="auto">
              <a:xfrm>
                <a:off x="1618" y="3295"/>
                <a:ext cx="65" cy="40"/>
              </a:xfrm>
              <a:custGeom>
                <a:avLst/>
                <a:gdLst>
                  <a:gd name="T0" fmla="*/ 65 w 65"/>
                  <a:gd name="T1" fmla="*/ 40 h 40"/>
                  <a:gd name="T2" fmla="*/ 25 w 65"/>
                  <a:gd name="T3" fmla="*/ 39 h 40"/>
                  <a:gd name="T4" fmla="*/ 0 w 65"/>
                  <a:gd name="T5" fmla="*/ 4 h 40"/>
                  <a:gd name="T6" fmla="*/ 36 w 65"/>
                  <a:gd name="T7" fmla="*/ 0 h 40"/>
                  <a:gd name="T8" fmla="*/ 65 w 65"/>
                  <a:gd name="T9" fmla="*/ 40 h 40"/>
                  <a:gd name="T10" fmla="*/ 65 w 65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40">
                    <a:moveTo>
                      <a:pt x="65" y="40"/>
                    </a:moveTo>
                    <a:lnTo>
                      <a:pt x="25" y="39"/>
                    </a:lnTo>
                    <a:lnTo>
                      <a:pt x="0" y="4"/>
                    </a:lnTo>
                    <a:lnTo>
                      <a:pt x="36" y="0"/>
                    </a:lnTo>
                    <a:lnTo>
                      <a:pt x="65" y="40"/>
                    </a:lnTo>
                    <a:lnTo>
                      <a:pt x="65" y="40"/>
                    </a:lnTo>
                    <a:close/>
                  </a:path>
                </a:pathLst>
              </a:custGeom>
              <a:solidFill>
                <a:srgbClr val="826E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8" name="Freeform 93"/>
              <p:cNvSpPr>
                <a:spLocks/>
              </p:cNvSpPr>
              <p:nvPr/>
            </p:nvSpPr>
            <p:spPr bwMode="auto">
              <a:xfrm>
                <a:off x="1473" y="3484"/>
                <a:ext cx="313" cy="195"/>
              </a:xfrm>
              <a:custGeom>
                <a:avLst/>
                <a:gdLst>
                  <a:gd name="T0" fmla="*/ 286 w 313"/>
                  <a:gd name="T1" fmla="*/ 76 h 195"/>
                  <a:gd name="T2" fmla="*/ 227 w 313"/>
                  <a:gd name="T3" fmla="*/ 105 h 195"/>
                  <a:gd name="T4" fmla="*/ 195 w 313"/>
                  <a:gd name="T5" fmla="*/ 67 h 195"/>
                  <a:gd name="T6" fmla="*/ 210 w 313"/>
                  <a:gd name="T7" fmla="*/ 48 h 195"/>
                  <a:gd name="T8" fmla="*/ 122 w 313"/>
                  <a:gd name="T9" fmla="*/ 61 h 195"/>
                  <a:gd name="T10" fmla="*/ 95 w 313"/>
                  <a:gd name="T11" fmla="*/ 49 h 195"/>
                  <a:gd name="T12" fmla="*/ 130 w 313"/>
                  <a:gd name="T13" fmla="*/ 27 h 195"/>
                  <a:gd name="T14" fmla="*/ 134 w 313"/>
                  <a:gd name="T15" fmla="*/ 13 h 195"/>
                  <a:gd name="T16" fmla="*/ 90 w 313"/>
                  <a:gd name="T17" fmla="*/ 20 h 195"/>
                  <a:gd name="T18" fmla="*/ 99 w 313"/>
                  <a:gd name="T19" fmla="*/ 0 h 195"/>
                  <a:gd name="T20" fmla="*/ 29 w 313"/>
                  <a:gd name="T21" fmla="*/ 10 h 195"/>
                  <a:gd name="T22" fmla="*/ 46 w 313"/>
                  <a:gd name="T23" fmla="*/ 32 h 195"/>
                  <a:gd name="T24" fmla="*/ 80 w 313"/>
                  <a:gd name="T25" fmla="*/ 30 h 195"/>
                  <a:gd name="T26" fmla="*/ 61 w 313"/>
                  <a:gd name="T27" fmla="*/ 51 h 195"/>
                  <a:gd name="T28" fmla="*/ 6 w 313"/>
                  <a:gd name="T29" fmla="*/ 66 h 195"/>
                  <a:gd name="T30" fmla="*/ 27 w 313"/>
                  <a:gd name="T31" fmla="*/ 122 h 195"/>
                  <a:gd name="T32" fmla="*/ 4 w 313"/>
                  <a:gd name="T33" fmla="*/ 133 h 195"/>
                  <a:gd name="T34" fmla="*/ 0 w 313"/>
                  <a:gd name="T35" fmla="*/ 190 h 195"/>
                  <a:gd name="T36" fmla="*/ 23 w 313"/>
                  <a:gd name="T37" fmla="*/ 172 h 195"/>
                  <a:gd name="T38" fmla="*/ 97 w 313"/>
                  <a:gd name="T39" fmla="*/ 195 h 195"/>
                  <a:gd name="T40" fmla="*/ 107 w 313"/>
                  <a:gd name="T41" fmla="*/ 172 h 195"/>
                  <a:gd name="T42" fmla="*/ 86 w 313"/>
                  <a:gd name="T43" fmla="*/ 157 h 195"/>
                  <a:gd name="T44" fmla="*/ 126 w 313"/>
                  <a:gd name="T45" fmla="*/ 152 h 195"/>
                  <a:gd name="T46" fmla="*/ 103 w 313"/>
                  <a:gd name="T47" fmla="*/ 129 h 195"/>
                  <a:gd name="T48" fmla="*/ 103 w 313"/>
                  <a:gd name="T49" fmla="*/ 121 h 195"/>
                  <a:gd name="T50" fmla="*/ 55 w 313"/>
                  <a:gd name="T51" fmla="*/ 124 h 195"/>
                  <a:gd name="T52" fmla="*/ 38 w 313"/>
                  <a:gd name="T53" fmla="*/ 75 h 195"/>
                  <a:gd name="T54" fmla="*/ 86 w 313"/>
                  <a:gd name="T55" fmla="*/ 65 h 195"/>
                  <a:gd name="T56" fmla="*/ 99 w 313"/>
                  <a:gd name="T57" fmla="*/ 109 h 195"/>
                  <a:gd name="T58" fmla="*/ 130 w 313"/>
                  <a:gd name="T59" fmla="*/ 122 h 195"/>
                  <a:gd name="T60" fmla="*/ 156 w 313"/>
                  <a:gd name="T61" fmla="*/ 109 h 195"/>
                  <a:gd name="T62" fmla="*/ 147 w 313"/>
                  <a:gd name="T63" fmla="*/ 149 h 195"/>
                  <a:gd name="T64" fmla="*/ 193 w 313"/>
                  <a:gd name="T65" fmla="*/ 136 h 195"/>
                  <a:gd name="T66" fmla="*/ 168 w 313"/>
                  <a:gd name="T67" fmla="*/ 173 h 195"/>
                  <a:gd name="T68" fmla="*/ 202 w 313"/>
                  <a:gd name="T69" fmla="*/ 185 h 195"/>
                  <a:gd name="T70" fmla="*/ 252 w 313"/>
                  <a:gd name="T71" fmla="*/ 138 h 195"/>
                  <a:gd name="T72" fmla="*/ 265 w 313"/>
                  <a:gd name="T73" fmla="*/ 113 h 195"/>
                  <a:gd name="T74" fmla="*/ 313 w 313"/>
                  <a:gd name="T75" fmla="*/ 101 h 195"/>
                  <a:gd name="T76" fmla="*/ 286 w 313"/>
                  <a:gd name="T77" fmla="*/ 76 h 195"/>
                  <a:gd name="T78" fmla="*/ 286 w 313"/>
                  <a:gd name="T79" fmla="*/ 76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3" h="195">
                    <a:moveTo>
                      <a:pt x="286" y="76"/>
                    </a:moveTo>
                    <a:lnTo>
                      <a:pt x="227" y="105"/>
                    </a:lnTo>
                    <a:lnTo>
                      <a:pt x="195" y="67"/>
                    </a:lnTo>
                    <a:lnTo>
                      <a:pt x="210" y="48"/>
                    </a:lnTo>
                    <a:lnTo>
                      <a:pt x="122" y="61"/>
                    </a:lnTo>
                    <a:lnTo>
                      <a:pt x="95" y="49"/>
                    </a:lnTo>
                    <a:lnTo>
                      <a:pt x="130" y="27"/>
                    </a:lnTo>
                    <a:lnTo>
                      <a:pt x="134" y="13"/>
                    </a:lnTo>
                    <a:lnTo>
                      <a:pt x="90" y="20"/>
                    </a:lnTo>
                    <a:lnTo>
                      <a:pt x="99" y="0"/>
                    </a:lnTo>
                    <a:lnTo>
                      <a:pt x="29" y="10"/>
                    </a:lnTo>
                    <a:lnTo>
                      <a:pt x="46" y="32"/>
                    </a:lnTo>
                    <a:lnTo>
                      <a:pt x="80" y="30"/>
                    </a:lnTo>
                    <a:lnTo>
                      <a:pt x="61" y="51"/>
                    </a:lnTo>
                    <a:lnTo>
                      <a:pt x="6" y="66"/>
                    </a:lnTo>
                    <a:lnTo>
                      <a:pt x="27" y="122"/>
                    </a:lnTo>
                    <a:lnTo>
                      <a:pt x="4" y="133"/>
                    </a:lnTo>
                    <a:lnTo>
                      <a:pt x="0" y="190"/>
                    </a:lnTo>
                    <a:lnTo>
                      <a:pt x="23" y="172"/>
                    </a:lnTo>
                    <a:lnTo>
                      <a:pt x="97" y="195"/>
                    </a:lnTo>
                    <a:lnTo>
                      <a:pt x="107" y="172"/>
                    </a:lnTo>
                    <a:lnTo>
                      <a:pt x="86" y="157"/>
                    </a:lnTo>
                    <a:lnTo>
                      <a:pt x="126" y="152"/>
                    </a:lnTo>
                    <a:lnTo>
                      <a:pt x="103" y="129"/>
                    </a:lnTo>
                    <a:lnTo>
                      <a:pt x="103" y="121"/>
                    </a:lnTo>
                    <a:lnTo>
                      <a:pt x="55" y="124"/>
                    </a:lnTo>
                    <a:lnTo>
                      <a:pt x="38" y="75"/>
                    </a:lnTo>
                    <a:lnTo>
                      <a:pt x="86" y="65"/>
                    </a:lnTo>
                    <a:lnTo>
                      <a:pt x="99" y="109"/>
                    </a:lnTo>
                    <a:lnTo>
                      <a:pt x="130" y="122"/>
                    </a:lnTo>
                    <a:lnTo>
                      <a:pt x="156" y="109"/>
                    </a:lnTo>
                    <a:lnTo>
                      <a:pt x="147" y="149"/>
                    </a:lnTo>
                    <a:lnTo>
                      <a:pt x="193" y="136"/>
                    </a:lnTo>
                    <a:lnTo>
                      <a:pt x="168" y="173"/>
                    </a:lnTo>
                    <a:lnTo>
                      <a:pt x="202" y="185"/>
                    </a:lnTo>
                    <a:lnTo>
                      <a:pt x="252" y="138"/>
                    </a:lnTo>
                    <a:lnTo>
                      <a:pt x="265" y="113"/>
                    </a:lnTo>
                    <a:lnTo>
                      <a:pt x="313" y="101"/>
                    </a:lnTo>
                    <a:lnTo>
                      <a:pt x="286" y="76"/>
                    </a:lnTo>
                    <a:lnTo>
                      <a:pt x="286" y="76"/>
                    </a:lnTo>
                    <a:close/>
                  </a:path>
                </a:pathLst>
              </a:custGeom>
              <a:solidFill>
                <a:srgbClr val="807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9" name="Freeform 94"/>
              <p:cNvSpPr>
                <a:spLocks/>
              </p:cNvSpPr>
              <p:nvPr/>
            </p:nvSpPr>
            <p:spPr bwMode="auto">
              <a:xfrm>
                <a:off x="2199" y="3363"/>
                <a:ext cx="71" cy="40"/>
              </a:xfrm>
              <a:custGeom>
                <a:avLst/>
                <a:gdLst>
                  <a:gd name="T0" fmla="*/ 71 w 71"/>
                  <a:gd name="T1" fmla="*/ 0 h 40"/>
                  <a:gd name="T2" fmla="*/ 42 w 71"/>
                  <a:gd name="T3" fmla="*/ 10 h 40"/>
                  <a:gd name="T4" fmla="*/ 0 w 71"/>
                  <a:gd name="T5" fmla="*/ 16 h 40"/>
                  <a:gd name="T6" fmla="*/ 0 w 71"/>
                  <a:gd name="T7" fmla="*/ 40 h 40"/>
                  <a:gd name="T8" fmla="*/ 63 w 71"/>
                  <a:gd name="T9" fmla="*/ 33 h 40"/>
                  <a:gd name="T10" fmla="*/ 71 w 71"/>
                  <a:gd name="T11" fmla="*/ 0 h 40"/>
                  <a:gd name="T12" fmla="*/ 71 w 71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0">
                    <a:moveTo>
                      <a:pt x="71" y="0"/>
                    </a:moveTo>
                    <a:lnTo>
                      <a:pt x="42" y="10"/>
                    </a:lnTo>
                    <a:lnTo>
                      <a:pt x="0" y="16"/>
                    </a:lnTo>
                    <a:lnTo>
                      <a:pt x="0" y="40"/>
                    </a:lnTo>
                    <a:lnTo>
                      <a:pt x="63" y="33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C2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0" name="Freeform 95"/>
              <p:cNvSpPr>
                <a:spLocks/>
              </p:cNvSpPr>
              <p:nvPr/>
            </p:nvSpPr>
            <p:spPr bwMode="auto">
              <a:xfrm>
                <a:off x="1993" y="3351"/>
                <a:ext cx="117" cy="37"/>
              </a:xfrm>
              <a:custGeom>
                <a:avLst/>
                <a:gdLst>
                  <a:gd name="T0" fmla="*/ 96 w 117"/>
                  <a:gd name="T1" fmla="*/ 3 h 37"/>
                  <a:gd name="T2" fmla="*/ 52 w 117"/>
                  <a:gd name="T3" fmla="*/ 0 h 37"/>
                  <a:gd name="T4" fmla="*/ 0 w 117"/>
                  <a:gd name="T5" fmla="*/ 36 h 37"/>
                  <a:gd name="T6" fmla="*/ 63 w 117"/>
                  <a:gd name="T7" fmla="*/ 37 h 37"/>
                  <a:gd name="T8" fmla="*/ 98 w 117"/>
                  <a:gd name="T9" fmla="*/ 33 h 37"/>
                  <a:gd name="T10" fmla="*/ 117 w 117"/>
                  <a:gd name="T11" fmla="*/ 3 h 37"/>
                  <a:gd name="T12" fmla="*/ 96 w 117"/>
                  <a:gd name="T13" fmla="*/ 3 h 37"/>
                  <a:gd name="T14" fmla="*/ 96 w 117"/>
                  <a:gd name="T15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7" h="37">
                    <a:moveTo>
                      <a:pt x="96" y="3"/>
                    </a:moveTo>
                    <a:lnTo>
                      <a:pt x="52" y="0"/>
                    </a:lnTo>
                    <a:lnTo>
                      <a:pt x="0" y="36"/>
                    </a:lnTo>
                    <a:lnTo>
                      <a:pt x="63" y="37"/>
                    </a:lnTo>
                    <a:lnTo>
                      <a:pt x="98" y="33"/>
                    </a:lnTo>
                    <a:lnTo>
                      <a:pt x="117" y="3"/>
                    </a:lnTo>
                    <a:lnTo>
                      <a:pt x="96" y="3"/>
                    </a:lnTo>
                    <a:lnTo>
                      <a:pt x="96" y="3"/>
                    </a:lnTo>
                    <a:close/>
                  </a:path>
                </a:pathLst>
              </a:custGeom>
              <a:solidFill>
                <a:srgbClr val="E6C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1" name="Freeform 96"/>
              <p:cNvSpPr>
                <a:spLocks/>
              </p:cNvSpPr>
              <p:nvPr/>
            </p:nvSpPr>
            <p:spPr bwMode="auto">
              <a:xfrm>
                <a:off x="1942" y="3325"/>
                <a:ext cx="116" cy="33"/>
              </a:xfrm>
              <a:custGeom>
                <a:avLst/>
                <a:gdLst>
                  <a:gd name="T0" fmla="*/ 116 w 116"/>
                  <a:gd name="T1" fmla="*/ 0 h 33"/>
                  <a:gd name="T2" fmla="*/ 23 w 116"/>
                  <a:gd name="T3" fmla="*/ 23 h 33"/>
                  <a:gd name="T4" fmla="*/ 0 w 116"/>
                  <a:gd name="T5" fmla="*/ 31 h 33"/>
                  <a:gd name="T6" fmla="*/ 40 w 116"/>
                  <a:gd name="T7" fmla="*/ 33 h 33"/>
                  <a:gd name="T8" fmla="*/ 116 w 116"/>
                  <a:gd name="T9" fmla="*/ 26 h 33"/>
                  <a:gd name="T10" fmla="*/ 116 w 116"/>
                  <a:gd name="T11" fmla="*/ 0 h 33"/>
                  <a:gd name="T12" fmla="*/ 116 w 11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33">
                    <a:moveTo>
                      <a:pt x="116" y="0"/>
                    </a:moveTo>
                    <a:lnTo>
                      <a:pt x="23" y="23"/>
                    </a:lnTo>
                    <a:lnTo>
                      <a:pt x="0" y="31"/>
                    </a:lnTo>
                    <a:lnTo>
                      <a:pt x="40" y="33"/>
                    </a:lnTo>
                    <a:lnTo>
                      <a:pt x="116" y="26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807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2" name="Freeform 97"/>
              <p:cNvSpPr>
                <a:spLocks/>
              </p:cNvSpPr>
              <p:nvPr/>
            </p:nvSpPr>
            <p:spPr bwMode="auto">
              <a:xfrm>
                <a:off x="1948" y="3353"/>
                <a:ext cx="141" cy="62"/>
              </a:xfrm>
              <a:custGeom>
                <a:avLst/>
                <a:gdLst>
                  <a:gd name="T0" fmla="*/ 93 w 141"/>
                  <a:gd name="T1" fmla="*/ 0 h 62"/>
                  <a:gd name="T2" fmla="*/ 49 w 141"/>
                  <a:gd name="T3" fmla="*/ 21 h 62"/>
                  <a:gd name="T4" fmla="*/ 0 w 141"/>
                  <a:gd name="T5" fmla="*/ 62 h 62"/>
                  <a:gd name="T6" fmla="*/ 28 w 141"/>
                  <a:gd name="T7" fmla="*/ 59 h 62"/>
                  <a:gd name="T8" fmla="*/ 61 w 141"/>
                  <a:gd name="T9" fmla="*/ 43 h 62"/>
                  <a:gd name="T10" fmla="*/ 141 w 141"/>
                  <a:gd name="T11" fmla="*/ 35 h 62"/>
                  <a:gd name="T12" fmla="*/ 129 w 141"/>
                  <a:gd name="T13" fmla="*/ 26 h 62"/>
                  <a:gd name="T14" fmla="*/ 70 w 141"/>
                  <a:gd name="T15" fmla="*/ 31 h 62"/>
                  <a:gd name="T16" fmla="*/ 108 w 141"/>
                  <a:gd name="T17" fmla="*/ 6 h 62"/>
                  <a:gd name="T18" fmla="*/ 93 w 141"/>
                  <a:gd name="T19" fmla="*/ 0 h 62"/>
                  <a:gd name="T20" fmla="*/ 93 w 141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1" h="62">
                    <a:moveTo>
                      <a:pt x="93" y="0"/>
                    </a:moveTo>
                    <a:lnTo>
                      <a:pt x="49" y="21"/>
                    </a:lnTo>
                    <a:lnTo>
                      <a:pt x="0" y="62"/>
                    </a:lnTo>
                    <a:lnTo>
                      <a:pt x="28" y="59"/>
                    </a:lnTo>
                    <a:lnTo>
                      <a:pt x="61" y="43"/>
                    </a:lnTo>
                    <a:lnTo>
                      <a:pt x="141" y="35"/>
                    </a:lnTo>
                    <a:lnTo>
                      <a:pt x="129" y="26"/>
                    </a:lnTo>
                    <a:lnTo>
                      <a:pt x="70" y="31"/>
                    </a:lnTo>
                    <a:lnTo>
                      <a:pt x="108" y="6"/>
                    </a:lnTo>
                    <a:lnTo>
                      <a:pt x="93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685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3" name="Freeform 98"/>
              <p:cNvSpPr>
                <a:spLocks/>
              </p:cNvSpPr>
              <p:nvPr/>
            </p:nvSpPr>
            <p:spPr bwMode="auto">
              <a:xfrm>
                <a:off x="1974" y="3243"/>
                <a:ext cx="138" cy="45"/>
              </a:xfrm>
              <a:custGeom>
                <a:avLst/>
                <a:gdLst>
                  <a:gd name="T0" fmla="*/ 109 w 138"/>
                  <a:gd name="T1" fmla="*/ 0 h 45"/>
                  <a:gd name="T2" fmla="*/ 54 w 138"/>
                  <a:gd name="T3" fmla="*/ 26 h 45"/>
                  <a:gd name="T4" fmla="*/ 19 w 138"/>
                  <a:gd name="T5" fmla="*/ 1 h 45"/>
                  <a:gd name="T6" fmla="*/ 0 w 138"/>
                  <a:gd name="T7" fmla="*/ 5 h 45"/>
                  <a:gd name="T8" fmla="*/ 16 w 138"/>
                  <a:gd name="T9" fmla="*/ 20 h 45"/>
                  <a:gd name="T10" fmla="*/ 19 w 138"/>
                  <a:gd name="T11" fmla="*/ 36 h 45"/>
                  <a:gd name="T12" fmla="*/ 88 w 138"/>
                  <a:gd name="T13" fmla="*/ 40 h 45"/>
                  <a:gd name="T14" fmla="*/ 138 w 138"/>
                  <a:gd name="T15" fmla="*/ 45 h 45"/>
                  <a:gd name="T16" fmla="*/ 109 w 138"/>
                  <a:gd name="T17" fmla="*/ 25 h 45"/>
                  <a:gd name="T18" fmla="*/ 109 w 138"/>
                  <a:gd name="T19" fmla="*/ 0 h 45"/>
                  <a:gd name="T20" fmla="*/ 109 w 13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8" h="45">
                    <a:moveTo>
                      <a:pt x="109" y="0"/>
                    </a:moveTo>
                    <a:lnTo>
                      <a:pt x="54" y="26"/>
                    </a:lnTo>
                    <a:lnTo>
                      <a:pt x="19" y="1"/>
                    </a:lnTo>
                    <a:lnTo>
                      <a:pt x="0" y="5"/>
                    </a:lnTo>
                    <a:lnTo>
                      <a:pt x="16" y="20"/>
                    </a:lnTo>
                    <a:lnTo>
                      <a:pt x="19" y="36"/>
                    </a:lnTo>
                    <a:lnTo>
                      <a:pt x="88" y="40"/>
                    </a:lnTo>
                    <a:lnTo>
                      <a:pt x="138" y="45"/>
                    </a:lnTo>
                    <a:lnTo>
                      <a:pt x="109" y="25"/>
                    </a:lnTo>
                    <a:lnTo>
                      <a:pt x="109" y="0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826E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4" name="Freeform 99"/>
              <p:cNvSpPr>
                <a:spLocks/>
              </p:cNvSpPr>
              <p:nvPr/>
            </p:nvSpPr>
            <p:spPr bwMode="auto">
              <a:xfrm>
                <a:off x="1883" y="3116"/>
                <a:ext cx="278" cy="136"/>
              </a:xfrm>
              <a:custGeom>
                <a:avLst/>
                <a:gdLst>
                  <a:gd name="T0" fmla="*/ 194 w 278"/>
                  <a:gd name="T1" fmla="*/ 0 h 136"/>
                  <a:gd name="T2" fmla="*/ 278 w 278"/>
                  <a:gd name="T3" fmla="*/ 4 h 136"/>
                  <a:gd name="T4" fmla="*/ 278 w 278"/>
                  <a:gd name="T5" fmla="*/ 44 h 136"/>
                  <a:gd name="T6" fmla="*/ 257 w 278"/>
                  <a:gd name="T7" fmla="*/ 95 h 136"/>
                  <a:gd name="T8" fmla="*/ 257 w 278"/>
                  <a:gd name="T9" fmla="*/ 136 h 136"/>
                  <a:gd name="T10" fmla="*/ 189 w 278"/>
                  <a:gd name="T11" fmla="*/ 133 h 136"/>
                  <a:gd name="T12" fmla="*/ 116 w 278"/>
                  <a:gd name="T13" fmla="*/ 129 h 136"/>
                  <a:gd name="T14" fmla="*/ 105 w 278"/>
                  <a:gd name="T15" fmla="*/ 115 h 136"/>
                  <a:gd name="T16" fmla="*/ 145 w 278"/>
                  <a:gd name="T17" fmla="*/ 108 h 136"/>
                  <a:gd name="T18" fmla="*/ 116 w 278"/>
                  <a:gd name="T19" fmla="*/ 96 h 136"/>
                  <a:gd name="T20" fmla="*/ 63 w 278"/>
                  <a:gd name="T21" fmla="*/ 124 h 136"/>
                  <a:gd name="T22" fmla="*/ 51 w 278"/>
                  <a:gd name="T23" fmla="*/ 99 h 136"/>
                  <a:gd name="T24" fmla="*/ 0 w 278"/>
                  <a:gd name="T25" fmla="*/ 77 h 136"/>
                  <a:gd name="T26" fmla="*/ 40 w 278"/>
                  <a:gd name="T27" fmla="*/ 59 h 136"/>
                  <a:gd name="T28" fmla="*/ 0 w 278"/>
                  <a:gd name="T29" fmla="*/ 44 h 136"/>
                  <a:gd name="T30" fmla="*/ 2 w 278"/>
                  <a:gd name="T31" fmla="*/ 10 h 136"/>
                  <a:gd name="T32" fmla="*/ 194 w 278"/>
                  <a:gd name="T33" fmla="*/ 0 h 136"/>
                  <a:gd name="T34" fmla="*/ 194 w 278"/>
                  <a:gd name="T35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8" h="136">
                    <a:moveTo>
                      <a:pt x="194" y="0"/>
                    </a:moveTo>
                    <a:lnTo>
                      <a:pt x="278" y="4"/>
                    </a:lnTo>
                    <a:lnTo>
                      <a:pt x="278" y="44"/>
                    </a:lnTo>
                    <a:lnTo>
                      <a:pt x="257" y="95"/>
                    </a:lnTo>
                    <a:lnTo>
                      <a:pt x="257" y="136"/>
                    </a:lnTo>
                    <a:lnTo>
                      <a:pt x="189" y="133"/>
                    </a:lnTo>
                    <a:lnTo>
                      <a:pt x="116" y="129"/>
                    </a:lnTo>
                    <a:lnTo>
                      <a:pt x="105" y="115"/>
                    </a:lnTo>
                    <a:lnTo>
                      <a:pt x="145" y="108"/>
                    </a:lnTo>
                    <a:lnTo>
                      <a:pt x="116" y="96"/>
                    </a:lnTo>
                    <a:lnTo>
                      <a:pt x="63" y="124"/>
                    </a:lnTo>
                    <a:lnTo>
                      <a:pt x="51" y="99"/>
                    </a:lnTo>
                    <a:lnTo>
                      <a:pt x="0" y="77"/>
                    </a:lnTo>
                    <a:lnTo>
                      <a:pt x="40" y="59"/>
                    </a:lnTo>
                    <a:lnTo>
                      <a:pt x="0" y="44"/>
                    </a:lnTo>
                    <a:lnTo>
                      <a:pt x="2" y="10"/>
                    </a:lnTo>
                    <a:lnTo>
                      <a:pt x="194" y="0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9E85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5" name="Freeform 100"/>
              <p:cNvSpPr>
                <a:spLocks/>
              </p:cNvSpPr>
              <p:nvPr/>
            </p:nvSpPr>
            <p:spPr bwMode="auto">
              <a:xfrm>
                <a:off x="2032" y="3144"/>
                <a:ext cx="99" cy="135"/>
              </a:xfrm>
              <a:custGeom>
                <a:avLst/>
                <a:gdLst>
                  <a:gd name="T0" fmla="*/ 66 w 99"/>
                  <a:gd name="T1" fmla="*/ 16 h 135"/>
                  <a:gd name="T2" fmla="*/ 99 w 99"/>
                  <a:gd name="T3" fmla="*/ 49 h 135"/>
                  <a:gd name="T4" fmla="*/ 93 w 99"/>
                  <a:gd name="T5" fmla="*/ 105 h 135"/>
                  <a:gd name="T6" fmla="*/ 59 w 99"/>
                  <a:gd name="T7" fmla="*/ 116 h 135"/>
                  <a:gd name="T8" fmla="*/ 59 w 99"/>
                  <a:gd name="T9" fmla="*/ 135 h 135"/>
                  <a:gd name="T10" fmla="*/ 45 w 99"/>
                  <a:gd name="T11" fmla="*/ 125 h 135"/>
                  <a:gd name="T12" fmla="*/ 51 w 99"/>
                  <a:gd name="T13" fmla="*/ 87 h 135"/>
                  <a:gd name="T14" fmla="*/ 51 w 99"/>
                  <a:gd name="T15" fmla="*/ 56 h 135"/>
                  <a:gd name="T16" fmla="*/ 26 w 99"/>
                  <a:gd name="T17" fmla="*/ 83 h 135"/>
                  <a:gd name="T18" fmla="*/ 0 w 99"/>
                  <a:gd name="T19" fmla="*/ 83 h 135"/>
                  <a:gd name="T20" fmla="*/ 0 w 99"/>
                  <a:gd name="T21" fmla="*/ 49 h 135"/>
                  <a:gd name="T22" fmla="*/ 9 w 99"/>
                  <a:gd name="T23" fmla="*/ 29 h 135"/>
                  <a:gd name="T24" fmla="*/ 38 w 99"/>
                  <a:gd name="T25" fmla="*/ 38 h 135"/>
                  <a:gd name="T26" fmla="*/ 47 w 99"/>
                  <a:gd name="T27" fmla="*/ 0 h 135"/>
                  <a:gd name="T28" fmla="*/ 66 w 99"/>
                  <a:gd name="T29" fmla="*/ 16 h 135"/>
                  <a:gd name="T30" fmla="*/ 66 w 99"/>
                  <a:gd name="T31" fmla="*/ 1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9" h="135">
                    <a:moveTo>
                      <a:pt x="66" y="16"/>
                    </a:moveTo>
                    <a:lnTo>
                      <a:pt x="99" y="49"/>
                    </a:lnTo>
                    <a:lnTo>
                      <a:pt x="93" y="105"/>
                    </a:lnTo>
                    <a:lnTo>
                      <a:pt x="59" y="116"/>
                    </a:lnTo>
                    <a:lnTo>
                      <a:pt x="59" y="135"/>
                    </a:lnTo>
                    <a:lnTo>
                      <a:pt x="45" y="125"/>
                    </a:lnTo>
                    <a:lnTo>
                      <a:pt x="51" y="87"/>
                    </a:lnTo>
                    <a:lnTo>
                      <a:pt x="51" y="56"/>
                    </a:lnTo>
                    <a:lnTo>
                      <a:pt x="26" y="83"/>
                    </a:lnTo>
                    <a:lnTo>
                      <a:pt x="0" y="83"/>
                    </a:lnTo>
                    <a:lnTo>
                      <a:pt x="0" y="49"/>
                    </a:lnTo>
                    <a:lnTo>
                      <a:pt x="9" y="29"/>
                    </a:lnTo>
                    <a:lnTo>
                      <a:pt x="38" y="38"/>
                    </a:lnTo>
                    <a:lnTo>
                      <a:pt x="47" y="0"/>
                    </a:lnTo>
                    <a:lnTo>
                      <a:pt x="66" y="16"/>
                    </a:lnTo>
                    <a:lnTo>
                      <a:pt x="66" y="16"/>
                    </a:lnTo>
                    <a:close/>
                  </a:path>
                </a:pathLst>
              </a:custGeom>
              <a:solidFill>
                <a:srgbClr val="4F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6" name="Freeform 101"/>
              <p:cNvSpPr>
                <a:spLocks/>
              </p:cNvSpPr>
              <p:nvPr/>
            </p:nvSpPr>
            <p:spPr bwMode="auto">
              <a:xfrm>
                <a:off x="1993" y="3125"/>
                <a:ext cx="138" cy="53"/>
              </a:xfrm>
              <a:custGeom>
                <a:avLst/>
                <a:gdLst>
                  <a:gd name="T0" fmla="*/ 138 w 138"/>
                  <a:gd name="T1" fmla="*/ 0 h 53"/>
                  <a:gd name="T2" fmla="*/ 119 w 138"/>
                  <a:gd name="T3" fmla="*/ 24 h 53"/>
                  <a:gd name="T4" fmla="*/ 56 w 138"/>
                  <a:gd name="T5" fmla="*/ 53 h 53"/>
                  <a:gd name="T6" fmla="*/ 0 w 138"/>
                  <a:gd name="T7" fmla="*/ 44 h 53"/>
                  <a:gd name="T8" fmla="*/ 8 w 138"/>
                  <a:gd name="T9" fmla="*/ 7 h 53"/>
                  <a:gd name="T10" fmla="*/ 79 w 138"/>
                  <a:gd name="T11" fmla="*/ 0 h 53"/>
                  <a:gd name="T12" fmla="*/ 138 w 138"/>
                  <a:gd name="T13" fmla="*/ 0 h 53"/>
                  <a:gd name="T14" fmla="*/ 138 w 138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8" h="53">
                    <a:moveTo>
                      <a:pt x="138" y="0"/>
                    </a:moveTo>
                    <a:lnTo>
                      <a:pt x="119" y="24"/>
                    </a:lnTo>
                    <a:lnTo>
                      <a:pt x="56" y="53"/>
                    </a:lnTo>
                    <a:lnTo>
                      <a:pt x="0" y="44"/>
                    </a:lnTo>
                    <a:lnTo>
                      <a:pt x="8" y="7"/>
                    </a:lnTo>
                    <a:lnTo>
                      <a:pt x="79" y="0"/>
                    </a:lnTo>
                    <a:lnTo>
                      <a:pt x="138" y="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BFB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7" name="Freeform 102"/>
              <p:cNvSpPr>
                <a:spLocks/>
              </p:cNvSpPr>
              <p:nvPr/>
            </p:nvSpPr>
            <p:spPr bwMode="auto">
              <a:xfrm>
                <a:off x="1990" y="3121"/>
                <a:ext cx="108" cy="61"/>
              </a:xfrm>
              <a:custGeom>
                <a:avLst/>
                <a:gdLst>
                  <a:gd name="T0" fmla="*/ 108 w 108"/>
                  <a:gd name="T1" fmla="*/ 0 h 61"/>
                  <a:gd name="T2" fmla="*/ 59 w 108"/>
                  <a:gd name="T3" fmla="*/ 15 h 61"/>
                  <a:gd name="T4" fmla="*/ 0 w 108"/>
                  <a:gd name="T5" fmla="*/ 51 h 61"/>
                  <a:gd name="T6" fmla="*/ 38 w 108"/>
                  <a:gd name="T7" fmla="*/ 61 h 61"/>
                  <a:gd name="T8" fmla="*/ 72 w 108"/>
                  <a:gd name="T9" fmla="*/ 32 h 61"/>
                  <a:gd name="T10" fmla="*/ 101 w 108"/>
                  <a:gd name="T11" fmla="*/ 17 h 61"/>
                  <a:gd name="T12" fmla="*/ 108 w 108"/>
                  <a:gd name="T13" fmla="*/ 0 h 61"/>
                  <a:gd name="T14" fmla="*/ 108 w 108"/>
                  <a:gd name="T1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61">
                    <a:moveTo>
                      <a:pt x="108" y="0"/>
                    </a:moveTo>
                    <a:lnTo>
                      <a:pt x="59" y="15"/>
                    </a:lnTo>
                    <a:lnTo>
                      <a:pt x="0" y="51"/>
                    </a:lnTo>
                    <a:lnTo>
                      <a:pt x="38" y="61"/>
                    </a:lnTo>
                    <a:lnTo>
                      <a:pt x="72" y="32"/>
                    </a:lnTo>
                    <a:lnTo>
                      <a:pt x="101" y="17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EDC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8" name="Freeform 103"/>
              <p:cNvSpPr>
                <a:spLocks/>
              </p:cNvSpPr>
              <p:nvPr/>
            </p:nvSpPr>
            <p:spPr bwMode="auto">
              <a:xfrm>
                <a:off x="1856" y="3523"/>
                <a:ext cx="153" cy="118"/>
              </a:xfrm>
              <a:custGeom>
                <a:avLst/>
                <a:gdLst>
                  <a:gd name="T0" fmla="*/ 59 w 153"/>
                  <a:gd name="T1" fmla="*/ 0 h 118"/>
                  <a:gd name="T2" fmla="*/ 17 w 153"/>
                  <a:gd name="T3" fmla="*/ 27 h 118"/>
                  <a:gd name="T4" fmla="*/ 0 w 153"/>
                  <a:gd name="T5" fmla="*/ 66 h 118"/>
                  <a:gd name="T6" fmla="*/ 0 w 153"/>
                  <a:gd name="T7" fmla="*/ 114 h 118"/>
                  <a:gd name="T8" fmla="*/ 137 w 153"/>
                  <a:gd name="T9" fmla="*/ 118 h 118"/>
                  <a:gd name="T10" fmla="*/ 153 w 153"/>
                  <a:gd name="T11" fmla="*/ 73 h 118"/>
                  <a:gd name="T12" fmla="*/ 151 w 153"/>
                  <a:gd name="T13" fmla="*/ 26 h 118"/>
                  <a:gd name="T14" fmla="*/ 118 w 153"/>
                  <a:gd name="T15" fmla="*/ 21 h 118"/>
                  <a:gd name="T16" fmla="*/ 84 w 153"/>
                  <a:gd name="T17" fmla="*/ 23 h 118"/>
                  <a:gd name="T18" fmla="*/ 59 w 153"/>
                  <a:gd name="T19" fmla="*/ 0 h 118"/>
                  <a:gd name="T20" fmla="*/ 59 w 153"/>
                  <a:gd name="T21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3" h="118">
                    <a:moveTo>
                      <a:pt x="59" y="0"/>
                    </a:moveTo>
                    <a:lnTo>
                      <a:pt x="17" y="27"/>
                    </a:lnTo>
                    <a:lnTo>
                      <a:pt x="0" y="66"/>
                    </a:lnTo>
                    <a:lnTo>
                      <a:pt x="0" y="114"/>
                    </a:lnTo>
                    <a:lnTo>
                      <a:pt x="137" y="118"/>
                    </a:lnTo>
                    <a:lnTo>
                      <a:pt x="153" y="73"/>
                    </a:lnTo>
                    <a:lnTo>
                      <a:pt x="151" y="26"/>
                    </a:lnTo>
                    <a:lnTo>
                      <a:pt x="118" y="21"/>
                    </a:lnTo>
                    <a:lnTo>
                      <a:pt x="84" y="23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685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9" name="Freeform 104"/>
              <p:cNvSpPr>
                <a:spLocks/>
              </p:cNvSpPr>
              <p:nvPr/>
            </p:nvSpPr>
            <p:spPr bwMode="auto">
              <a:xfrm>
                <a:off x="1812" y="3620"/>
                <a:ext cx="416" cy="144"/>
              </a:xfrm>
              <a:custGeom>
                <a:avLst/>
                <a:gdLst>
                  <a:gd name="T0" fmla="*/ 416 w 416"/>
                  <a:gd name="T1" fmla="*/ 0 h 144"/>
                  <a:gd name="T2" fmla="*/ 185 w 416"/>
                  <a:gd name="T3" fmla="*/ 21 h 144"/>
                  <a:gd name="T4" fmla="*/ 61 w 416"/>
                  <a:gd name="T5" fmla="*/ 69 h 144"/>
                  <a:gd name="T6" fmla="*/ 0 w 416"/>
                  <a:gd name="T7" fmla="*/ 143 h 144"/>
                  <a:gd name="T8" fmla="*/ 328 w 416"/>
                  <a:gd name="T9" fmla="*/ 144 h 144"/>
                  <a:gd name="T10" fmla="*/ 380 w 416"/>
                  <a:gd name="T11" fmla="*/ 106 h 144"/>
                  <a:gd name="T12" fmla="*/ 416 w 416"/>
                  <a:gd name="T13" fmla="*/ 0 h 144"/>
                  <a:gd name="T14" fmla="*/ 416 w 416"/>
                  <a:gd name="T1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6" h="144">
                    <a:moveTo>
                      <a:pt x="416" y="0"/>
                    </a:moveTo>
                    <a:lnTo>
                      <a:pt x="185" y="21"/>
                    </a:lnTo>
                    <a:lnTo>
                      <a:pt x="61" y="69"/>
                    </a:lnTo>
                    <a:lnTo>
                      <a:pt x="0" y="143"/>
                    </a:lnTo>
                    <a:lnTo>
                      <a:pt x="328" y="144"/>
                    </a:lnTo>
                    <a:lnTo>
                      <a:pt x="380" y="106"/>
                    </a:lnTo>
                    <a:lnTo>
                      <a:pt x="416" y="0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rgbClr val="807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0" name="Freeform 105"/>
              <p:cNvSpPr>
                <a:spLocks/>
              </p:cNvSpPr>
              <p:nvPr/>
            </p:nvSpPr>
            <p:spPr bwMode="auto">
              <a:xfrm>
                <a:off x="1683" y="3442"/>
                <a:ext cx="511" cy="318"/>
              </a:xfrm>
              <a:custGeom>
                <a:avLst/>
                <a:gdLst>
                  <a:gd name="T0" fmla="*/ 457 w 511"/>
                  <a:gd name="T1" fmla="*/ 121 h 318"/>
                  <a:gd name="T2" fmla="*/ 429 w 511"/>
                  <a:gd name="T3" fmla="*/ 117 h 318"/>
                  <a:gd name="T4" fmla="*/ 381 w 511"/>
                  <a:gd name="T5" fmla="*/ 123 h 318"/>
                  <a:gd name="T6" fmla="*/ 310 w 511"/>
                  <a:gd name="T7" fmla="*/ 56 h 318"/>
                  <a:gd name="T8" fmla="*/ 310 w 511"/>
                  <a:gd name="T9" fmla="*/ 84 h 318"/>
                  <a:gd name="T10" fmla="*/ 255 w 511"/>
                  <a:gd name="T11" fmla="*/ 100 h 318"/>
                  <a:gd name="T12" fmla="*/ 276 w 511"/>
                  <a:gd name="T13" fmla="*/ 45 h 318"/>
                  <a:gd name="T14" fmla="*/ 362 w 511"/>
                  <a:gd name="T15" fmla="*/ 48 h 318"/>
                  <a:gd name="T16" fmla="*/ 307 w 511"/>
                  <a:gd name="T17" fmla="*/ 28 h 318"/>
                  <a:gd name="T18" fmla="*/ 324 w 511"/>
                  <a:gd name="T19" fmla="*/ 12 h 318"/>
                  <a:gd name="T20" fmla="*/ 242 w 511"/>
                  <a:gd name="T21" fmla="*/ 8 h 318"/>
                  <a:gd name="T22" fmla="*/ 169 w 511"/>
                  <a:gd name="T23" fmla="*/ 12 h 318"/>
                  <a:gd name="T24" fmla="*/ 116 w 511"/>
                  <a:gd name="T25" fmla="*/ 34 h 318"/>
                  <a:gd name="T26" fmla="*/ 173 w 511"/>
                  <a:gd name="T27" fmla="*/ 62 h 318"/>
                  <a:gd name="T28" fmla="*/ 194 w 511"/>
                  <a:gd name="T29" fmla="*/ 93 h 318"/>
                  <a:gd name="T30" fmla="*/ 70 w 511"/>
                  <a:gd name="T31" fmla="*/ 129 h 318"/>
                  <a:gd name="T32" fmla="*/ 0 w 511"/>
                  <a:gd name="T33" fmla="*/ 166 h 318"/>
                  <a:gd name="T34" fmla="*/ 76 w 511"/>
                  <a:gd name="T35" fmla="*/ 199 h 318"/>
                  <a:gd name="T36" fmla="*/ 42 w 511"/>
                  <a:gd name="T37" fmla="*/ 159 h 318"/>
                  <a:gd name="T38" fmla="*/ 112 w 511"/>
                  <a:gd name="T39" fmla="*/ 136 h 318"/>
                  <a:gd name="T40" fmla="*/ 143 w 511"/>
                  <a:gd name="T41" fmla="*/ 141 h 318"/>
                  <a:gd name="T42" fmla="*/ 118 w 511"/>
                  <a:gd name="T43" fmla="*/ 234 h 318"/>
                  <a:gd name="T44" fmla="*/ 118 w 511"/>
                  <a:gd name="T45" fmla="*/ 307 h 318"/>
                  <a:gd name="T46" fmla="*/ 316 w 511"/>
                  <a:gd name="T47" fmla="*/ 186 h 318"/>
                  <a:gd name="T48" fmla="*/ 219 w 511"/>
                  <a:gd name="T49" fmla="*/ 152 h 318"/>
                  <a:gd name="T50" fmla="*/ 206 w 511"/>
                  <a:gd name="T51" fmla="*/ 138 h 318"/>
                  <a:gd name="T52" fmla="*/ 240 w 511"/>
                  <a:gd name="T53" fmla="*/ 102 h 318"/>
                  <a:gd name="T54" fmla="*/ 255 w 511"/>
                  <a:gd name="T55" fmla="*/ 152 h 318"/>
                  <a:gd name="T56" fmla="*/ 248 w 511"/>
                  <a:gd name="T57" fmla="*/ 118 h 318"/>
                  <a:gd name="T58" fmla="*/ 310 w 511"/>
                  <a:gd name="T59" fmla="*/ 114 h 318"/>
                  <a:gd name="T60" fmla="*/ 373 w 511"/>
                  <a:gd name="T61" fmla="*/ 178 h 318"/>
                  <a:gd name="T62" fmla="*/ 490 w 511"/>
                  <a:gd name="T63" fmla="*/ 119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1" h="318">
                    <a:moveTo>
                      <a:pt x="490" y="119"/>
                    </a:moveTo>
                    <a:lnTo>
                      <a:pt x="457" y="121"/>
                    </a:lnTo>
                    <a:lnTo>
                      <a:pt x="406" y="147"/>
                    </a:lnTo>
                    <a:lnTo>
                      <a:pt x="429" y="117"/>
                    </a:lnTo>
                    <a:lnTo>
                      <a:pt x="408" y="113"/>
                    </a:lnTo>
                    <a:lnTo>
                      <a:pt x="381" y="123"/>
                    </a:lnTo>
                    <a:lnTo>
                      <a:pt x="379" y="95"/>
                    </a:lnTo>
                    <a:lnTo>
                      <a:pt x="310" y="56"/>
                    </a:lnTo>
                    <a:lnTo>
                      <a:pt x="280" y="72"/>
                    </a:lnTo>
                    <a:lnTo>
                      <a:pt x="310" y="84"/>
                    </a:lnTo>
                    <a:lnTo>
                      <a:pt x="318" y="95"/>
                    </a:lnTo>
                    <a:lnTo>
                      <a:pt x="255" y="100"/>
                    </a:lnTo>
                    <a:lnTo>
                      <a:pt x="265" y="61"/>
                    </a:lnTo>
                    <a:lnTo>
                      <a:pt x="276" y="45"/>
                    </a:lnTo>
                    <a:lnTo>
                      <a:pt x="301" y="39"/>
                    </a:lnTo>
                    <a:lnTo>
                      <a:pt x="362" y="48"/>
                    </a:lnTo>
                    <a:lnTo>
                      <a:pt x="347" y="31"/>
                    </a:lnTo>
                    <a:lnTo>
                      <a:pt x="307" y="28"/>
                    </a:lnTo>
                    <a:lnTo>
                      <a:pt x="293" y="17"/>
                    </a:lnTo>
                    <a:lnTo>
                      <a:pt x="324" y="12"/>
                    </a:lnTo>
                    <a:lnTo>
                      <a:pt x="324" y="0"/>
                    </a:lnTo>
                    <a:lnTo>
                      <a:pt x="242" y="8"/>
                    </a:lnTo>
                    <a:lnTo>
                      <a:pt x="225" y="7"/>
                    </a:lnTo>
                    <a:lnTo>
                      <a:pt x="169" y="12"/>
                    </a:lnTo>
                    <a:lnTo>
                      <a:pt x="154" y="24"/>
                    </a:lnTo>
                    <a:lnTo>
                      <a:pt x="116" y="34"/>
                    </a:lnTo>
                    <a:lnTo>
                      <a:pt x="103" y="46"/>
                    </a:lnTo>
                    <a:lnTo>
                      <a:pt x="173" y="62"/>
                    </a:lnTo>
                    <a:lnTo>
                      <a:pt x="202" y="76"/>
                    </a:lnTo>
                    <a:lnTo>
                      <a:pt x="194" y="93"/>
                    </a:lnTo>
                    <a:lnTo>
                      <a:pt x="158" y="112"/>
                    </a:lnTo>
                    <a:lnTo>
                      <a:pt x="70" y="129"/>
                    </a:lnTo>
                    <a:lnTo>
                      <a:pt x="21" y="143"/>
                    </a:lnTo>
                    <a:lnTo>
                      <a:pt x="0" y="166"/>
                    </a:lnTo>
                    <a:lnTo>
                      <a:pt x="34" y="182"/>
                    </a:lnTo>
                    <a:lnTo>
                      <a:pt x="76" y="199"/>
                    </a:lnTo>
                    <a:lnTo>
                      <a:pt x="84" y="194"/>
                    </a:lnTo>
                    <a:lnTo>
                      <a:pt x="42" y="159"/>
                    </a:lnTo>
                    <a:lnTo>
                      <a:pt x="68" y="147"/>
                    </a:lnTo>
                    <a:lnTo>
                      <a:pt x="112" y="136"/>
                    </a:lnTo>
                    <a:lnTo>
                      <a:pt x="112" y="147"/>
                    </a:lnTo>
                    <a:lnTo>
                      <a:pt x="143" y="141"/>
                    </a:lnTo>
                    <a:lnTo>
                      <a:pt x="133" y="175"/>
                    </a:lnTo>
                    <a:lnTo>
                      <a:pt x="118" y="234"/>
                    </a:lnTo>
                    <a:lnTo>
                      <a:pt x="133" y="261"/>
                    </a:lnTo>
                    <a:lnTo>
                      <a:pt x="118" y="307"/>
                    </a:lnTo>
                    <a:lnTo>
                      <a:pt x="291" y="318"/>
                    </a:lnTo>
                    <a:lnTo>
                      <a:pt x="316" y="186"/>
                    </a:lnTo>
                    <a:lnTo>
                      <a:pt x="232" y="180"/>
                    </a:lnTo>
                    <a:lnTo>
                      <a:pt x="219" y="152"/>
                    </a:lnTo>
                    <a:lnTo>
                      <a:pt x="183" y="159"/>
                    </a:lnTo>
                    <a:lnTo>
                      <a:pt x="206" y="138"/>
                    </a:lnTo>
                    <a:lnTo>
                      <a:pt x="202" y="100"/>
                    </a:lnTo>
                    <a:lnTo>
                      <a:pt x="240" y="102"/>
                    </a:lnTo>
                    <a:lnTo>
                      <a:pt x="240" y="126"/>
                    </a:lnTo>
                    <a:lnTo>
                      <a:pt x="255" y="152"/>
                    </a:lnTo>
                    <a:lnTo>
                      <a:pt x="272" y="119"/>
                    </a:lnTo>
                    <a:lnTo>
                      <a:pt x="248" y="118"/>
                    </a:lnTo>
                    <a:lnTo>
                      <a:pt x="274" y="109"/>
                    </a:lnTo>
                    <a:lnTo>
                      <a:pt x="310" y="114"/>
                    </a:lnTo>
                    <a:lnTo>
                      <a:pt x="305" y="155"/>
                    </a:lnTo>
                    <a:lnTo>
                      <a:pt x="373" y="178"/>
                    </a:lnTo>
                    <a:lnTo>
                      <a:pt x="511" y="187"/>
                    </a:lnTo>
                    <a:lnTo>
                      <a:pt x="490" y="119"/>
                    </a:lnTo>
                    <a:lnTo>
                      <a:pt x="490" y="119"/>
                    </a:lnTo>
                    <a:close/>
                  </a:path>
                </a:pathLst>
              </a:custGeom>
              <a:solidFill>
                <a:srgbClr val="807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1" name="Freeform 106"/>
              <p:cNvSpPr>
                <a:spLocks/>
              </p:cNvSpPr>
              <p:nvPr/>
            </p:nvSpPr>
            <p:spPr bwMode="auto">
              <a:xfrm>
                <a:off x="1889" y="3459"/>
                <a:ext cx="36" cy="38"/>
              </a:xfrm>
              <a:custGeom>
                <a:avLst/>
                <a:gdLst>
                  <a:gd name="T0" fmla="*/ 36 w 36"/>
                  <a:gd name="T1" fmla="*/ 28 h 38"/>
                  <a:gd name="T2" fmla="*/ 17 w 36"/>
                  <a:gd name="T3" fmla="*/ 0 h 38"/>
                  <a:gd name="T4" fmla="*/ 0 w 36"/>
                  <a:gd name="T5" fmla="*/ 17 h 38"/>
                  <a:gd name="T6" fmla="*/ 0 w 36"/>
                  <a:gd name="T7" fmla="*/ 38 h 38"/>
                  <a:gd name="T8" fmla="*/ 36 w 36"/>
                  <a:gd name="T9" fmla="*/ 28 h 38"/>
                  <a:gd name="T10" fmla="*/ 36 w 36"/>
                  <a:gd name="T11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38">
                    <a:moveTo>
                      <a:pt x="36" y="28"/>
                    </a:moveTo>
                    <a:lnTo>
                      <a:pt x="17" y="0"/>
                    </a:lnTo>
                    <a:lnTo>
                      <a:pt x="0" y="17"/>
                    </a:lnTo>
                    <a:lnTo>
                      <a:pt x="0" y="38"/>
                    </a:lnTo>
                    <a:lnTo>
                      <a:pt x="36" y="28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C2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2" name="Freeform 107"/>
              <p:cNvSpPr>
                <a:spLocks/>
              </p:cNvSpPr>
              <p:nvPr/>
            </p:nvSpPr>
            <p:spPr bwMode="auto">
              <a:xfrm>
                <a:off x="2007" y="3391"/>
                <a:ext cx="76" cy="58"/>
              </a:xfrm>
              <a:custGeom>
                <a:avLst/>
                <a:gdLst>
                  <a:gd name="T0" fmla="*/ 42 w 76"/>
                  <a:gd name="T1" fmla="*/ 58 h 58"/>
                  <a:gd name="T2" fmla="*/ 38 w 76"/>
                  <a:gd name="T3" fmla="*/ 31 h 58"/>
                  <a:gd name="T4" fmla="*/ 0 w 76"/>
                  <a:gd name="T5" fmla="*/ 2 h 58"/>
                  <a:gd name="T6" fmla="*/ 32 w 76"/>
                  <a:gd name="T7" fmla="*/ 10 h 58"/>
                  <a:gd name="T8" fmla="*/ 51 w 76"/>
                  <a:gd name="T9" fmla="*/ 0 h 58"/>
                  <a:gd name="T10" fmla="*/ 76 w 76"/>
                  <a:gd name="T11" fmla="*/ 2 h 58"/>
                  <a:gd name="T12" fmla="*/ 57 w 76"/>
                  <a:gd name="T13" fmla="*/ 21 h 58"/>
                  <a:gd name="T14" fmla="*/ 61 w 76"/>
                  <a:gd name="T15" fmla="*/ 45 h 58"/>
                  <a:gd name="T16" fmla="*/ 42 w 76"/>
                  <a:gd name="T17" fmla="*/ 58 h 58"/>
                  <a:gd name="T18" fmla="*/ 42 w 76"/>
                  <a:gd name="T1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58">
                    <a:moveTo>
                      <a:pt x="42" y="58"/>
                    </a:moveTo>
                    <a:lnTo>
                      <a:pt x="38" y="31"/>
                    </a:lnTo>
                    <a:lnTo>
                      <a:pt x="0" y="2"/>
                    </a:lnTo>
                    <a:lnTo>
                      <a:pt x="32" y="10"/>
                    </a:lnTo>
                    <a:lnTo>
                      <a:pt x="51" y="0"/>
                    </a:lnTo>
                    <a:lnTo>
                      <a:pt x="76" y="2"/>
                    </a:lnTo>
                    <a:lnTo>
                      <a:pt x="57" y="21"/>
                    </a:lnTo>
                    <a:lnTo>
                      <a:pt x="61" y="45"/>
                    </a:lnTo>
                    <a:lnTo>
                      <a:pt x="42" y="58"/>
                    </a:lnTo>
                    <a:lnTo>
                      <a:pt x="42" y="58"/>
                    </a:lnTo>
                    <a:close/>
                  </a:path>
                </a:pathLst>
              </a:custGeom>
              <a:solidFill>
                <a:srgbClr val="635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3" name="Freeform 108"/>
              <p:cNvSpPr>
                <a:spLocks/>
              </p:cNvSpPr>
              <p:nvPr/>
            </p:nvSpPr>
            <p:spPr bwMode="auto">
              <a:xfrm>
                <a:off x="1898" y="3470"/>
                <a:ext cx="48" cy="46"/>
              </a:xfrm>
              <a:custGeom>
                <a:avLst/>
                <a:gdLst>
                  <a:gd name="T0" fmla="*/ 0 w 48"/>
                  <a:gd name="T1" fmla="*/ 24 h 46"/>
                  <a:gd name="T2" fmla="*/ 21 w 48"/>
                  <a:gd name="T3" fmla="*/ 20 h 46"/>
                  <a:gd name="T4" fmla="*/ 40 w 48"/>
                  <a:gd name="T5" fmla="*/ 0 h 46"/>
                  <a:gd name="T6" fmla="*/ 48 w 48"/>
                  <a:gd name="T7" fmla="*/ 29 h 46"/>
                  <a:gd name="T8" fmla="*/ 48 w 48"/>
                  <a:gd name="T9" fmla="*/ 39 h 46"/>
                  <a:gd name="T10" fmla="*/ 12 w 48"/>
                  <a:gd name="T11" fmla="*/ 46 h 46"/>
                  <a:gd name="T12" fmla="*/ 0 w 48"/>
                  <a:gd name="T13" fmla="*/ 24 h 46"/>
                  <a:gd name="T14" fmla="*/ 0 w 48"/>
                  <a:gd name="T15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6">
                    <a:moveTo>
                      <a:pt x="0" y="24"/>
                    </a:moveTo>
                    <a:lnTo>
                      <a:pt x="21" y="20"/>
                    </a:lnTo>
                    <a:lnTo>
                      <a:pt x="40" y="0"/>
                    </a:lnTo>
                    <a:lnTo>
                      <a:pt x="48" y="29"/>
                    </a:lnTo>
                    <a:lnTo>
                      <a:pt x="48" y="39"/>
                    </a:lnTo>
                    <a:lnTo>
                      <a:pt x="12" y="46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4F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4" name="Freeform 109"/>
              <p:cNvSpPr>
                <a:spLocks/>
              </p:cNvSpPr>
              <p:nvPr/>
            </p:nvSpPr>
            <p:spPr bwMode="auto">
              <a:xfrm>
                <a:off x="1774" y="3458"/>
                <a:ext cx="115" cy="56"/>
              </a:xfrm>
              <a:custGeom>
                <a:avLst/>
                <a:gdLst>
                  <a:gd name="T0" fmla="*/ 0 w 115"/>
                  <a:gd name="T1" fmla="*/ 30 h 56"/>
                  <a:gd name="T2" fmla="*/ 4 w 115"/>
                  <a:gd name="T3" fmla="*/ 12 h 56"/>
                  <a:gd name="T4" fmla="*/ 99 w 115"/>
                  <a:gd name="T5" fmla="*/ 0 h 56"/>
                  <a:gd name="T6" fmla="*/ 103 w 115"/>
                  <a:gd name="T7" fmla="*/ 8 h 56"/>
                  <a:gd name="T8" fmla="*/ 75 w 115"/>
                  <a:gd name="T9" fmla="*/ 20 h 56"/>
                  <a:gd name="T10" fmla="*/ 94 w 115"/>
                  <a:gd name="T11" fmla="*/ 30 h 56"/>
                  <a:gd name="T12" fmla="*/ 115 w 115"/>
                  <a:gd name="T13" fmla="*/ 40 h 56"/>
                  <a:gd name="T14" fmla="*/ 111 w 115"/>
                  <a:gd name="T15" fmla="*/ 56 h 56"/>
                  <a:gd name="T16" fmla="*/ 61 w 115"/>
                  <a:gd name="T17" fmla="*/ 43 h 56"/>
                  <a:gd name="T18" fmla="*/ 61 w 115"/>
                  <a:gd name="T19" fmla="*/ 17 h 56"/>
                  <a:gd name="T20" fmla="*/ 38 w 115"/>
                  <a:gd name="T21" fmla="*/ 18 h 56"/>
                  <a:gd name="T22" fmla="*/ 33 w 115"/>
                  <a:gd name="T23" fmla="*/ 39 h 56"/>
                  <a:gd name="T24" fmla="*/ 0 w 115"/>
                  <a:gd name="T25" fmla="*/ 30 h 56"/>
                  <a:gd name="T26" fmla="*/ 0 w 115"/>
                  <a:gd name="T27" fmla="*/ 3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5" h="56">
                    <a:moveTo>
                      <a:pt x="0" y="30"/>
                    </a:moveTo>
                    <a:lnTo>
                      <a:pt x="4" y="12"/>
                    </a:lnTo>
                    <a:lnTo>
                      <a:pt x="99" y="0"/>
                    </a:lnTo>
                    <a:lnTo>
                      <a:pt x="103" y="8"/>
                    </a:lnTo>
                    <a:lnTo>
                      <a:pt x="75" y="20"/>
                    </a:lnTo>
                    <a:lnTo>
                      <a:pt x="94" y="30"/>
                    </a:lnTo>
                    <a:lnTo>
                      <a:pt x="115" y="40"/>
                    </a:lnTo>
                    <a:lnTo>
                      <a:pt x="111" y="56"/>
                    </a:lnTo>
                    <a:lnTo>
                      <a:pt x="61" y="43"/>
                    </a:lnTo>
                    <a:lnTo>
                      <a:pt x="61" y="17"/>
                    </a:lnTo>
                    <a:lnTo>
                      <a:pt x="38" y="18"/>
                    </a:lnTo>
                    <a:lnTo>
                      <a:pt x="33" y="39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4F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5" name="Freeform 110"/>
              <p:cNvSpPr>
                <a:spLocks/>
              </p:cNvSpPr>
              <p:nvPr/>
            </p:nvSpPr>
            <p:spPr bwMode="auto">
              <a:xfrm>
                <a:off x="1610" y="3391"/>
                <a:ext cx="176" cy="108"/>
              </a:xfrm>
              <a:custGeom>
                <a:avLst/>
                <a:gdLst>
                  <a:gd name="T0" fmla="*/ 23 w 176"/>
                  <a:gd name="T1" fmla="*/ 25 h 108"/>
                  <a:gd name="T2" fmla="*/ 44 w 176"/>
                  <a:gd name="T3" fmla="*/ 36 h 108"/>
                  <a:gd name="T4" fmla="*/ 65 w 176"/>
                  <a:gd name="T5" fmla="*/ 52 h 108"/>
                  <a:gd name="T6" fmla="*/ 42 w 176"/>
                  <a:gd name="T7" fmla="*/ 64 h 108"/>
                  <a:gd name="T8" fmla="*/ 2 w 176"/>
                  <a:gd name="T9" fmla="*/ 72 h 108"/>
                  <a:gd name="T10" fmla="*/ 0 w 176"/>
                  <a:gd name="T11" fmla="*/ 99 h 108"/>
                  <a:gd name="T12" fmla="*/ 14 w 176"/>
                  <a:gd name="T13" fmla="*/ 102 h 108"/>
                  <a:gd name="T14" fmla="*/ 25 w 176"/>
                  <a:gd name="T15" fmla="*/ 87 h 108"/>
                  <a:gd name="T16" fmla="*/ 44 w 176"/>
                  <a:gd name="T17" fmla="*/ 84 h 108"/>
                  <a:gd name="T18" fmla="*/ 33 w 176"/>
                  <a:gd name="T19" fmla="*/ 108 h 108"/>
                  <a:gd name="T20" fmla="*/ 73 w 176"/>
                  <a:gd name="T21" fmla="*/ 107 h 108"/>
                  <a:gd name="T22" fmla="*/ 86 w 176"/>
                  <a:gd name="T23" fmla="*/ 90 h 108"/>
                  <a:gd name="T24" fmla="*/ 75 w 176"/>
                  <a:gd name="T25" fmla="*/ 75 h 108"/>
                  <a:gd name="T26" fmla="*/ 107 w 176"/>
                  <a:gd name="T27" fmla="*/ 70 h 108"/>
                  <a:gd name="T28" fmla="*/ 141 w 176"/>
                  <a:gd name="T29" fmla="*/ 91 h 108"/>
                  <a:gd name="T30" fmla="*/ 164 w 176"/>
                  <a:gd name="T31" fmla="*/ 98 h 108"/>
                  <a:gd name="T32" fmla="*/ 176 w 176"/>
                  <a:gd name="T33" fmla="*/ 82 h 108"/>
                  <a:gd name="T34" fmla="*/ 117 w 176"/>
                  <a:gd name="T35" fmla="*/ 68 h 108"/>
                  <a:gd name="T36" fmla="*/ 136 w 176"/>
                  <a:gd name="T37" fmla="*/ 36 h 108"/>
                  <a:gd name="T38" fmla="*/ 115 w 176"/>
                  <a:gd name="T39" fmla="*/ 44 h 108"/>
                  <a:gd name="T40" fmla="*/ 94 w 176"/>
                  <a:gd name="T41" fmla="*/ 7 h 108"/>
                  <a:gd name="T42" fmla="*/ 101 w 176"/>
                  <a:gd name="T43" fmla="*/ 0 h 108"/>
                  <a:gd name="T44" fmla="*/ 65 w 176"/>
                  <a:gd name="T45" fmla="*/ 1 h 108"/>
                  <a:gd name="T46" fmla="*/ 65 w 176"/>
                  <a:gd name="T47" fmla="*/ 14 h 108"/>
                  <a:gd name="T48" fmla="*/ 16 w 176"/>
                  <a:gd name="T49" fmla="*/ 16 h 108"/>
                  <a:gd name="T50" fmla="*/ 23 w 176"/>
                  <a:gd name="T51" fmla="*/ 25 h 108"/>
                  <a:gd name="T52" fmla="*/ 23 w 176"/>
                  <a:gd name="T53" fmla="*/ 2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6" h="108">
                    <a:moveTo>
                      <a:pt x="23" y="25"/>
                    </a:moveTo>
                    <a:lnTo>
                      <a:pt x="44" y="36"/>
                    </a:lnTo>
                    <a:lnTo>
                      <a:pt x="65" y="52"/>
                    </a:lnTo>
                    <a:lnTo>
                      <a:pt x="42" y="64"/>
                    </a:lnTo>
                    <a:lnTo>
                      <a:pt x="2" y="72"/>
                    </a:lnTo>
                    <a:lnTo>
                      <a:pt x="0" y="99"/>
                    </a:lnTo>
                    <a:lnTo>
                      <a:pt x="14" y="102"/>
                    </a:lnTo>
                    <a:lnTo>
                      <a:pt x="25" y="87"/>
                    </a:lnTo>
                    <a:lnTo>
                      <a:pt x="44" y="84"/>
                    </a:lnTo>
                    <a:lnTo>
                      <a:pt x="33" y="108"/>
                    </a:lnTo>
                    <a:lnTo>
                      <a:pt x="73" y="107"/>
                    </a:lnTo>
                    <a:lnTo>
                      <a:pt x="86" y="90"/>
                    </a:lnTo>
                    <a:lnTo>
                      <a:pt x="75" y="75"/>
                    </a:lnTo>
                    <a:lnTo>
                      <a:pt x="107" y="70"/>
                    </a:lnTo>
                    <a:lnTo>
                      <a:pt x="141" y="91"/>
                    </a:lnTo>
                    <a:lnTo>
                      <a:pt x="164" y="98"/>
                    </a:lnTo>
                    <a:lnTo>
                      <a:pt x="176" y="82"/>
                    </a:lnTo>
                    <a:lnTo>
                      <a:pt x="117" y="68"/>
                    </a:lnTo>
                    <a:lnTo>
                      <a:pt x="136" y="36"/>
                    </a:lnTo>
                    <a:lnTo>
                      <a:pt x="115" y="44"/>
                    </a:lnTo>
                    <a:lnTo>
                      <a:pt x="94" y="7"/>
                    </a:lnTo>
                    <a:lnTo>
                      <a:pt x="101" y="0"/>
                    </a:lnTo>
                    <a:lnTo>
                      <a:pt x="65" y="1"/>
                    </a:lnTo>
                    <a:lnTo>
                      <a:pt x="65" y="14"/>
                    </a:lnTo>
                    <a:lnTo>
                      <a:pt x="16" y="16"/>
                    </a:lnTo>
                    <a:lnTo>
                      <a:pt x="23" y="25"/>
                    </a:lnTo>
                    <a:lnTo>
                      <a:pt x="23" y="25"/>
                    </a:lnTo>
                    <a:close/>
                  </a:path>
                </a:pathLst>
              </a:custGeom>
              <a:solidFill>
                <a:srgbClr val="807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6" name="Freeform 111"/>
              <p:cNvSpPr>
                <a:spLocks/>
              </p:cNvSpPr>
              <p:nvPr/>
            </p:nvSpPr>
            <p:spPr bwMode="auto">
              <a:xfrm>
                <a:off x="1599" y="3489"/>
                <a:ext cx="84" cy="38"/>
              </a:xfrm>
              <a:custGeom>
                <a:avLst/>
                <a:gdLst>
                  <a:gd name="T0" fmla="*/ 84 w 84"/>
                  <a:gd name="T1" fmla="*/ 12 h 38"/>
                  <a:gd name="T2" fmla="*/ 53 w 84"/>
                  <a:gd name="T3" fmla="*/ 22 h 38"/>
                  <a:gd name="T4" fmla="*/ 51 w 84"/>
                  <a:gd name="T5" fmla="*/ 38 h 38"/>
                  <a:gd name="T6" fmla="*/ 0 w 84"/>
                  <a:gd name="T7" fmla="*/ 37 h 38"/>
                  <a:gd name="T8" fmla="*/ 21 w 84"/>
                  <a:gd name="T9" fmla="*/ 29 h 38"/>
                  <a:gd name="T10" fmla="*/ 46 w 84"/>
                  <a:gd name="T11" fmla="*/ 9 h 38"/>
                  <a:gd name="T12" fmla="*/ 78 w 84"/>
                  <a:gd name="T13" fmla="*/ 0 h 38"/>
                  <a:gd name="T14" fmla="*/ 84 w 84"/>
                  <a:gd name="T15" fmla="*/ 12 h 38"/>
                  <a:gd name="T16" fmla="*/ 84 w 84"/>
                  <a:gd name="T17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38">
                    <a:moveTo>
                      <a:pt x="84" y="12"/>
                    </a:moveTo>
                    <a:lnTo>
                      <a:pt x="53" y="22"/>
                    </a:lnTo>
                    <a:lnTo>
                      <a:pt x="51" y="38"/>
                    </a:lnTo>
                    <a:lnTo>
                      <a:pt x="0" y="37"/>
                    </a:lnTo>
                    <a:lnTo>
                      <a:pt x="21" y="29"/>
                    </a:lnTo>
                    <a:lnTo>
                      <a:pt x="46" y="9"/>
                    </a:lnTo>
                    <a:lnTo>
                      <a:pt x="78" y="0"/>
                    </a:lnTo>
                    <a:lnTo>
                      <a:pt x="84" y="12"/>
                    </a:lnTo>
                    <a:lnTo>
                      <a:pt x="84" y="12"/>
                    </a:lnTo>
                    <a:close/>
                  </a:path>
                </a:pathLst>
              </a:custGeom>
              <a:solidFill>
                <a:srgbClr val="FCD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7" name="Freeform 112"/>
              <p:cNvSpPr>
                <a:spLocks/>
              </p:cNvSpPr>
              <p:nvPr/>
            </p:nvSpPr>
            <p:spPr bwMode="auto">
              <a:xfrm>
                <a:off x="1753" y="3517"/>
                <a:ext cx="122" cy="14"/>
              </a:xfrm>
              <a:custGeom>
                <a:avLst/>
                <a:gdLst>
                  <a:gd name="T0" fmla="*/ 120 w 122"/>
                  <a:gd name="T1" fmla="*/ 11 h 14"/>
                  <a:gd name="T2" fmla="*/ 73 w 122"/>
                  <a:gd name="T3" fmla="*/ 10 h 14"/>
                  <a:gd name="T4" fmla="*/ 29 w 122"/>
                  <a:gd name="T5" fmla="*/ 14 h 14"/>
                  <a:gd name="T6" fmla="*/ 0 w 122"/>
                  <a:gd name="T7" fmla="*/ 5 h 14"/>
                  <a:gd name="T8" fmla="*/ 40 w 122"/>
                  <a:gd name="T9" fmla="*/ 5 h 14"/>
                  <a:gd name="T10" fmla="*/ 84 w 122"/>
                  <a:gd name="T11" fmla="*/ 0 h 14"/>
                  <a:gd name="T12" fmla="*/ 122 w 122"/>
                  <a:gd name="T13" fmla="*/ 1 h 14"/>
                  <a:gd name="T14" fmla="*/ 120 w 122"/>
                  <a:gd name="T15" fmla="*/ 11 h 14"/>
                  <a:gd name="T16" fmla="*/ 120 w 122"/>
                  <a:gd name="T17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" h="14">
                    <a:moveTo>
                      <a:pt x="120" y="11"/>
                    </a:moveTo>
                    <a:lnTo>
                      <a:pt x="73" y="10"/>
                    </a:lnTo>
                    <a:lnTo>
                      <a:pt x="29" y="14"/>
                    </a:lnTo>
                    <a:lnTo>
                      <a:pt x="0" y="5"/>
                    </a:lnTo>
                    <a:lnTo>
                      <a:pt x="40" y="5"/>
                    </a:lnTo>
                    <a:lnTo>
                      <a:pt x="84" y="0"/>
                    </a:lnTo>
                    <a:lnTo>
                      <a:pt x="122" y="1"/>
                    </a:lnTo>
                    <a:lnTo>
                      <a:pt x="120" y="11"/>
                    </a:lnTo>
                    <a:lnTo>
                      <a:pt x="120" y="11"/>
                    </a:lnTo>
                    <a:close/>
                  </a:path>
                </a:pathLst>
              </a:custGeom>
              <a:solidFill>
                <a:srgbClr val="E3B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8" name="Freeform 113"/>
              <p:cNvSpPr>
                <a:spLocks/>
              </p:cNvSpPr>
              <p:nvPr/>
            </p:nvSpPr>
            <p:spPr bwMode="auto">
              <a:xfrm>
                <a:off x="1429" y="3569"/>
                <a:ext cx="67" cy="55"/>
              </a:xfrm>
              <a:custGeom>
                <a:avLst/>
                <a:gdLst>
                  <a:gd name="T0" fmla="*/ 19 w 67"/>
                  <a:gd name="T1" fmla="*/ 0 h 55"/>
                  <a:gd name="T2" fmla="*/ 0 w 67"/>
                  <a:gd name="T3" fmla="*/ 14 h 55"/>
                  <a:gd name="T4" fmla="*/ 31 w 67"/>
                  <a:gd name="T5" fmla="*/ 36 h 55"/>
                  <a:gd name="T6" fmla="*/ 48 w 67"/>
                  <a:gd name="T7" fmla="*/ 55 h 55"/>
                  <a:gd name="T8" fmla="*/ 67 w 67"/>
                  <a:gd name="T9" fmla="*/ 48 h 55"/>
                  <a:gd name="T10" fmla="*/ 40 w 67"/>
                  <a:gd name="T11" fmla="*/ 9 h 55"/>
                  <a:gd name="T12" fmla="*/ 19 w 67"/>
                  <a:gd name="T13" fmla="*/ 0 h 55"/>
                  <a:gd name="T14" fmla="*/ 19 w 67"/>
                  <a:gd name="T1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55">
                    <a:moveTo>
                      <a:pt x="19" y="0"/>
                    </a:moveTo>
                    <a:lnTo>
                      <a:pt x="0" y="14"/>
                    </a:lnTo>
                    <a:lnTo>
                      <a:pt x="31" y="36"/>
                    </a:lnTo>
                    <a:lnTo>
                      <a:pt x="48" y="55"/>
                    </a:lnTo>
                    <a:lnTo>
                      <a:pt x="67" y="48"/>
                    </a:lnTo>
                    <a:lnTo>
                      <a:pt x="40" y="9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35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9" name="Freeform 114"/>
              <p:cNvSpPr>
                <a:spLocks/>
              </p:cNvSpPr>
              <p:nvPr/>
            </p:nvSpPr>
            <p:spPr bwMode="auto">
              <a:xfrm>
                <a:off x="1568" y="3618"/>
                <a:ext cx="77" cy="69"/>
              </a:xfrm>
              <a:custGeom>
                <a:avLst/>
                <a:gdLst>
                  <a:gd name="T0" fmla="*/ 0 w 77"/>
                  <a:gd name="T1" fmla="*/ 15 h 69"/>
                  <a:gd name="T2" fmla="*/ 25 w 77"/>
                  <a:gd name="T3" fmla="*/ 0 h 69"/>
                  <a:gd name="T4" fmla="*/ 39 w 77"/>
                  <a:gd name="T5" fmla="*/ 19 h 69"/>
                  <a:gd name="T6" fmla="*/ 44 w 77"/>
                  <a:gd name="T7" fmla="*/ 54 h 69"/>
                  <a:gd name="T8" fmla="*/ 77 w 77"/>
                  <a:gd name="T9" fmla="*/ 63 h 69"/>
                  <a:gd name="T10" fmla="*/ 27 w 77"/>
                  <a:gd name="T11" fmla="*/ 69 h 69"/>
                  <a:gd name="T12" fmla="*/ 27 w 77"/>
                  <a:gd name="T13" fmla="*/ 39 h 69"/>
                  <a:gd name="T14" fmla="*/ 10 w 77"/>
                  <a:gd name="T15" fmla="*/ 23 h 69"/>
                  <a:gd name="T16" fmla="*/ 0 w 77"/>
                  <a:gd name="T17" fmla="*/ 15 h 69"/>
                  <a:gd name="T18" fmla="*/ 0 w 77"/>
                  <a:gd name="T19" fmla="*/ 1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69">
                    <a:moveTo>
                      <a:pt x="0" y="15"/>
                    </a:moveTo>
                    <a:lnTo>
                      <a:pt x="25" y="0"/>
                    </a:lnTo>
                    <a:lnTo>
                      <a:pt x="39" y="19"/>
                    </a:lnTo>
                    <a:lnTo>
                      <a:pt x="44" y="54"/>
                    </a:lnTo>
                    <a:lnTo>
                      <a:pt x="77" y="63"/>
                    </a:lnTo>
                    <a:lnTo>
                      <a:pt x="27" y="69"/>
                    </a:lnTo>
                    <a:lnTo>
                      <a:pt x="27" y="39"/>
                    </a:lnTo>
                    <a:lnTo>
                      <a:pt x="10" y="23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635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0" name="Freeform 115"/>
              <p:cNvSpPr>
                <a:spLocks/>
              </p:cNvSpPr>
              <p:nvPr/>
            </p:nvSpPr>
            <p:spPr bwMode="auto">
              <a:xfrm>
                <a:off x="1668" y="3703"/>
                <a:ext cx="70" cy="46"/>
              </a:xfrm>
              <a:custGeom>
                <a:avLst/>
                <a:gdLst>
                  <a:gd name="T0" fmla="*/ 70 w 70"/>
                  <a:gd name="T1" fmla="*/ 1 h 46"/>
                  <a:gd name="T2" fmla="*/ 43 w 70"/>
                  <a:gd name="T3" fmla="*/ 37 h 46"/>
                  <a:gd name="T4" fmla="*/ 0 w 70"/>
                  <a:gd name="T5" fmla="*/ 46 h 46"/>
                  <a:gd name="T6" fmla="*/ 0 w 70"/>
                  <a:gd name="T7" fmla="*/ 18 h 46"/>
                  <a:gd name="T8" fmla="*/ 17 w 70"/>
                  <a:gd name="T9" fmla="*/ 26 h 46"/>
                  <a:gd name="T10" fmla="*/ 38 w 70"/>
                  <a:gd name="T11" fmla="*/ 18 h 46"/>
                  <a:gd name="T12" fmla="*/ 43 w 70"/>
                  <a:gd name="T13" fmla="*/ 0 h 46"/>
                  <a:gd name="T14" fmla="*/ 70 w 70"/>
                  <a:gd name="T15" fmla="*/ 1 h 46"/>
                  <a:gd name="T16" fmla="*/ 70 w 70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46">
                    <a:moveTo>
                      <a:pt x="70" y="1"/>
                    </a:moveTo>
                    <a:lnTo>
                      <a:pt x="43" y="37"/>
                    </a:lnTo>
                    <a:lnTo>
                      <a:pt x="0" y="46"/>
                    </a:lnTo>
                    <a:lnTo>
                      <a:pt x="0" y="18"/>
                    </a:lnTo>
                    <a:lnTo>
                      <a:pt x="17" y="26"/>
                    </a:lnTo>
                    <a:lnTo>
                      <a:pt x="38" y="18"/>
                    </a:lnTo>
                    <a:lnTo>
                      <a:pt x="43" y="0"/>
                    </a:lnTo>
                    <a:lnTo>
                      <a:pt x="70" y="1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rgbClr val="D1D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1" name="Freeform 116"/>
              <p:cNvSpPr>
                <a:spLocks/>
              </p:cNvSpPr>
              <p:nvPr/>
            </p:nvSpPr>
            <p:spPr bwMode="auto">
              <a:xfrm>
                <a:off x="1612" y="3685"/>
                <a:ext cx="132" cy="63"/>
              </a:xfrm>
              <a:custGeom>
                <a:avLst/>
                <a:gdLst>
                  <a:gd name="T0" fmla="*/ 113 w 132"/>
                  <a:gd name="T1" fmla="*/ 7 h 63"/>
                  <a:gd name="T2" fmla="*/ 65 w 132"/>
                  <a:gd name="T3" fmla="*/ 0 h 63"/>
                  <a:gd name="T4" fmla="*/ 42 w 132"/>
                  <a:gd name="T5" fmla="*/ 14 h 63"/>
                  <a:gd name="T6" fmla="*/ 6 w 132"/>
                  <a:gd name="T7" fmla="*/ 14 h 63"/>
                  <a:gd name="T8" fmla="*/ 0 w 132"/>
                  <a:gd name="T9" fmla="*/ 59 h 63"/>
                  <a:gd name="T10" fmla="*/ 46 w 132"/>
                  <a:gd name="T11" fmla="*/ 63 h 63"/>
                  <a:gd name="T12" fmla="*/ 46 w 132"/>
                  <a:gd name="T13" fmla="*/ 36 h 63"/>
                  <a:gd name="T14" fmla="*/ 92 w 132"/>
                  <a:gd name="T15" fmla="*/ 17 h 63"/>
                  <a:gd name="T16" fmla="*/ 132 w 132"/>
                  <a:gd name="T17" fmla="*/ 18 h 63"/>
                  <a:gd name="T18" fmla="*/ 132 w 132"/>
                  <a:gd name="T19" fmla="*/ 8 h 63"/>
                  <a:gd name="T20" fmla="*/ 113 w 132"/>
                  <a:gd name="T21" fmla="*/ 7 h 63"/>
                  <a:gd name="T22" fmla="*/ 113 w 132"/>
                  <a:gd name="T23" fmla="*/ 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2" h="63">
                    <a:moveTo>
                      <a:pt x="113" y="7"/>
                    </a:moveTo>
                    <a:lnTo>
                      <a:pt x="65" y="0"/>
                    </a:lnTo>
                    <a:lnTo>
                      <a:pt x="42" y="14"/>
                    </a:lnTo>
                    <a:lnTo>
                      <a:pt x="6" y="14"/>
                    </a:lnTo>
                    <a:lnTo>
                      <a:pt x="0" y="59"/>
                    </a:lnTo>
                    <a:lnTo>
                      <a:pt x="46" y="63"/>
                    </a:lnTo>
                    <a:lnTo>
                      <a:pt x="46" y="36"/>
                    </a:lnTo>
                    <a:lnTo>
                      <a:pt x="92" y="17"/>
                    </a:lnTo>
                    <a:lnTo>
                      <a:pt x="132" y="18"/>
                    </a:lnTo>
                    <a:lnTo>
                      <a:pt x="132" y="8"/>
                    </a:lnTo>
                    <a:lnTo>
                      <a:pt x="113" y="7"/>
                    </a:lnTo>
                    <a:lnTo>
                      <a:pt x="113" y="7"/>
                    </a:lnTo>
                    <a:close/>
                  </a:path>
                </a:pathLst>
              </a:custGeom>
              <a:solidFill>
                <a:srgbClr val="4F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2" name="Freeform 117"/>
              <p:cNvSpPr>
                <a:spLocks/>
              </p:cNvSpPr>
              <p:nvPr/>
            </p:nvSpPr>
            <p:spPr bwMode="auto">
              <a:xfrm>
                <a:off x="1586" y="3512"/>
                <a:ext cx="247" cy="180"/>
              </a:xfrm>
              <a:custGeom>
                <a:avLst/>
                <a:gdLst>
                  <a:gd name="T0" fmla="*/ 192 w 247"/>
                  <a:gd name="T1" fmla="*/ 180 h 180"/>
                  <a:gd name="T2" fmla="*/ 202 w 247"/>
                  <a:gd name="T3" fmla="*/ 152 h 180"/>
                  <a:gd name="T4" fmla="*/ 125 w 247"/>
                  <a:gd name="T5" fmla="*/ 140 h 180"/>
                  <a:gd name="T6" fmla="*/ 152 w 247"/>
                  <a:gd name="T7" fmla="*/ 113 h 180"/>
                  <a:gd name="T8" fmla="*/ 148 w 247"/>
                  <a:gd name="T9" fmla="*/ 94 h 180"/>
                  <a:gd name="T10" fmla="*/ 133 w 247"/>
                  <a:gd name="T11" fmla="*/ 85 h 180"/>
                  <a:gd name="T12" fmla="*/ 99 w 247"/>
                  <a:gd name="T13" fmla="*/ 106 h 180"/>
                  <a:gd name="T14" fmla="*/ 114 w 247"/>
                  <a:gd name="T15" fmla="*/ 53 h 180"/>
                  <a:gd name="T16" fmla="*/ 97 w 247"/>
                  <a:gd name="T17" fmla="*/ 61 h 180"/>
                  <a:gd name="T18" fmla="*/ 97 w 247"/>
                  <a:gd name="T19" fmla="*/ 47 h 180"/>
                  <a:gd name="T20" fmla="*/ 125 w 247"/>
                  <a:gd name="T21" fmla="*/ 38 h 180"/>
                  <a:gd name="T22" fmla="*/ 158 w 247"/>
                  <a:gd name="T23" fmla="*/ 48 h 180"/>
                  <a:gd name="T24" fmla="*/ 165 w 247"/>
                  <a:gd name="T25" fmla="*/ 89 h 180"/>
                  <a:gd name="T26" fmla="*/ 196 w 247"/>
                  <a:gd name="T27" fmla="*/ 59 h 180"/>
                  <a:gd name="T28" fmla="*/ 247 w 247"/>
                  <a:gd name="T29" fmla="*/ 51 h 180"/>
                  <a:gd name="T30" fmla="*/ 230 w 247"/>
                  <a:gd name="T31" fmla="*/ 25 h 180"/>
                  <a:gd name="T32" fmla="*/ 194 w 247"/>
                  <a:gd name="T33" fmla="*/ 30 h 180"/>
                  <a:gd name="T34" fmla="*/ 173 w 247"/>
                  <a:gd name="T35" fmla="*/ 33 h 180"/>
                  <a:gd name="T36" fmla="*/ 125 w 247"/>
                  <a:gd name="T37" fmla="*/ 25 h 180"/>
                  <a:gd name="T38" fmla="*/ 125 w 247"/>
                  <a:gd name="T39" fmla="*/ 0 h 180"/>
                  <a:gd name="T40" fmla="*/ 91 w 247"/>
                  <a:gd name="T41" fmla="*/ 10 h 180"/>
                  <a:gd name="T42" fmla="*/ 87 w 247"/>
                  <a:gd name="T43" fmla="*/ 30 h 180"/>
                  <a:gd name="T44" fmla="*/ 13 w 247"/>
                  <a:gd name="T45" fmla="*/ 43 h 180"/>
                  <a:gd name="T46" fmla="*/ 0 w 247"/>
                  <a:gd name="T47" fmla="*/ 56 h 180"/>
                  <a:gd name="T48" fmla="*/ 24 w 247"/>
                  <a:gd name="T49" fmla="*/ 56 h 180"/>
                  <a:gd name="T50" fmla="*/ 30 w 247"/>
                  <a:gd name="T51" fmla="*/ 71 h 180"/>
                  <a:gd name="T52" fmla="*/ 49 w 247"/>
                  <a:gd name="T53" fmla="*/ 71 h 180"/>
                  <a:gd name="T54" fmla="*/ 51 w 247"/>
                  <a:gd name="T55" fmla="*/ 44 h 180"/>
                  <a:gd name="T56" fmla="*/ 68 w 247"/>
                  <a:gd name="T57" fmla="*/ 65 h 180"/>
                  <a:gd name="T58" fmla="*/ 64 w 247"/>
                  <a:gd name="T59" fmla="*/ 105 h 180"/>
                  <a:gd name="T60" fmla="*/ 76 w 247"/>
                  <a:gd name="T61" fmla="*/ 124 h 180"/>
                  <a:gd name="T62" fmla="*/ 80 w 247"/>
                  <a:gd name="T63" fmla="*/ 158 h 180"/>
                  <a:gd name="T64" fmla="*/ 120 w 247"/>
                  <a:gd name="T65" fmla="*/ 169 h 180"/>
                  <a:gd name="T66" fmla="*/ 167 w 247"/>
                  <a:gd name="T67" fmla="*/ 164 h 180"/>
                  <a:gd name="T68" fmla="*/ 158 w 247"/>
                  <a:gd name="T69" fmla="*/ 180 h 180"/>
                  <a:gd name="T70" fmla="*/ 192 w 247"/>
                  <a:gd name="T71" fmla="*/ 180 h 180"/>
                  <a:gd name="T72" fmla="*/ 192 w 247"/>
                  <a:gd name="T7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7" h="180">
                    <a:moveTo>
                      <a:pt x="192" y="180"/>
                    </a:moveTo>
                    <a:lnTo>
                      <a:pt x="202" y="152"/>
                    </a:lnTo>
                    <a:lnTo>
                      <a:pt x="125" y="140"/>
                    </a:lnTo>
                    <a:lnTo>
                      <a:pt x="152" y="113"/>
                    </a:lnTo>
                    <a:lnTo>
                      <a:pt x="148" y="94"/>
                    </a:lnTo>
                    <a:lnTo>
                      <a:pt x="133" y="85"/>
                    </a:lnTo>
                    <a:lnTo>
                      <a:pt x="99" y="106"/>
                    </a:lnTo>
                    <a:lnTo>
                      <a:pt x="114" y="53"/>
                    </a:lnTo>
                    <a:lnTo>
                      <a:pt x="97" y="61"/>
                    </a:lnTo>
                    <a:lnTo>
                      <a:pt x="97" y="47"/>
                    </a:lnTo>
                    <a:lnTo>
                      <a:pt x="125" y="38"/>
                    </a:lnTo>
                    <a:lnTo>
                      <a:pt x="158" y="48"/>
                    </a:lnTo>
                    <a:lnTo>
                      <a:pt x="165" y="89"/>
                    </a:lnTo>
                    <a:lnTo>
                      <a:pt x="196" y="59"/>
                    </a:lnTo>
                    <a:lnTo>
                      <a:pt x="247" y="51"/>
                    </a:lnTo>
                    <a:lnTo>
                      <a:pt x="230" y="25"/>
                    </a:lnTo>
                    <a:lnTo>
                      <a:pt x="194" y="30"/>
                    </a:lnTo>
                    <a:lnTo>
                      <a:pt x="173" y="33"/>
                    </a:lnTo>
                    <a:lnTo>
                      <a:pt x="125" y="25"/>
                    </a:lnTo>
                    <a:lnTo>
                      <a:pt x="125" y="0"/>
                    </a:lnTo>
                    <a:lnTo>
                      <a:pt x="91" y="10"/>
                    </a:lnTo>
                    <a:lnTo>
                      <a:pt x="87" y="30"/>
                    </a:lnTo>
                    <a:lnTo>
                      <a:pt x="13" y="43"/>
                    </a:lnTo>
                    <a:lnTo>
                      <a:pt x="0" y="56"/>
                    </a:lnTo>
                    <a:lnTo>
                      <a:pt x="24" y="56"/>
                    </a:lnTo>
                    <a:lnTo>
                      <a:pt x="30" y="71"/>
                    </a:lnTo>
                    <a:lnTo>
                      <a:pt x="49" y="71"/>
                    </a:lnTo>
                    <a:lnTo>
                      <a:pt x="51" y="44"/>
                    </a:lnTo>
                    <a:lnTo>
                      <a:pt x="68" y="65"/>
                    </a:lnTo>
                    <a:lnTo>
                      <a:pt x="64" y="105"/>
                    </a:lnTo>
                    <a:lnTo>
                      <a:pt x="76" y="124"/>
                    </a:lnTo>
                    <a:lnTo>
                      <a:pt x="80" y="158"/>
                    </a:lnTo>
                    <a:lnTo>
                      <a:pt x="120" y="169"/>
                    </a:lnTo>
                    <a:lnTo>
                      <a:pt x="167" y="164"/>
                    </a:lnTo>
                    <a:lnTo>
                      <a:pt x="158" y="180"/>
                    </a:lnTo>
                    <a:lnTo>
                      <a:pt x="192" y="180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635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3" name="Freeform 118"/>
              <p:cNvSpPr>
                <a:spLocks/>
              </p:cNvSpPr>
              <p:nvPr/>
            </p:nvSpPr>
            <p:spPr bwMode="auto">
              <a:xfrm>
                <a:off x="1980" y="3628"/>
                <a:ext cx="69" cy="36"/>
              </a:xfrm>
              <a:custGeom>
                <a:avLst/>
                <a:gdLst>
                  <a:gd name="T0" fmla="*/ 69 w 69"/>
                  <a:gd name="T1" fmla="*/ 0 h 36"/>
                  <a:gd name="T2" fmla="*/ 0 w 69"/>
                  <a:gd name="T3" fmla="*/ 17 h 36"/>
                  <a:gd name="T4" fmla="*/ 0 w 69"/>
                  <a:gd name="T5" fmla="*/ 36 h 36"/>
                  <a:gd name="T6" fmla="*/ 42 w 69"/>
                  <a:gd name="T7" fmla="*/ 31 h 36"/>
                  <a:gd name="T8" fmla="*/ 69 w 69"/>
                  <a:gd name="T9" fmla="*/ 0 h 36"/>
                  <a:gd name="T10" fmla="*/ 69 w 69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36">
                    <a:moveTo>
                      <a:pt x="69" y="0"/>
                    </a:moveTo>
                    <a:lnTo>
                      <a:pt x="0" y="17"/>
                    </a:lnTo>
                    <a:lnTo>
                      <a:pt x="0" y="36"/>
                    </a:lnTo>
                    <a:lnTo>
                      <a:pt x="42" y="31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B3B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4" name="Freeform 119"/>
              <p:cNvSpPr>
                <a:spLocks/>
              </p:cNvSpPr>
              <p:nvPr/>
            </p:nvSpPr>
            <p:spPr bwMode="auto">
              <a:xfrm>
                <a:off x="1883" y="3652"/>
                <a:ext cx="67" cy="37"/>
              </a:xfrm>
              <a:custGeom>
                <a:avLst/>
                <a:gdLst>
                  <a:gd name="T0" fmla="*/ 67 w 67"/>
                  <a:gd name="T1" fmla="*/ 0 h 37"/>
                  <a:gd name="T2" fmla="*/ 40 w 67"/>
                  <a:gd name="T3" fmla="*/ 13 h 37"/>
                  <a:gd name="T4" fmla="*/ 2 w 67"/>
                  <a:gd name="T5" fmla="*/ 24 h 37"/>
                  <a:gd name="T6" fmla="*/ 0 w 67"/>
                  <a:gd name="T7" fmla="*/ 37 h 37"/>
                  <a:gd name="T8" fmla="*/ 67 w 67"/>
                  <a:gd name="T9" fmla="*/ 13 h 37"/>
                  <a:gd name="T10" fmla="*/ 67 w 67"/>
                  <a:gd name="T11" fmla="*/ 0 h 37"/>
                  <a:gd name="T12" fmla="*/ 67 w 67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37">
                    <a:moveTo>
                      <a:pt x="67" y="0"/>
                    </a:moveTo>
                    <a:lnTo>
                      <a:pt x="40" y="13"/>
                    </a:lnTo>
                    <a:lnTo>
                      <a:pt x="2" y="24"/>
                    </a:lnTo>
                    <a:lnTo>
                      <a:pt x="0" y="37"/>
                    </a:lnTo>
                    <a:lnTo>
                      <a:pt x="67" y="13"/>
                    </a:lnTo>
                    <a:lnTo>
                      <a:pt x="67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D1D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5" name="Freeform 120"/>
              <p:cNvSpPr>
                <a:spLocks/>
              </p:cNvSpPr>
              <p:nvPr/>
            </p:nvSpPr>
            <p:spPr bwMode="auto">
              <a:xfrm>
                <a:off x="1892" y="3690"/>
                <a:ext cx="187" cy="70"/>
              </a:xfrm>
              <a:custGeom>
                <a:avLst/>
                <a:gdLst>
                  <a:gd name="T0" fmla="*/ 39 w 187"/>
                  <a:gd name="T1" fmla="*/ 2 h 70"/>
                  <a:gd name="T2" fmla="*/ 16 w 187"/>
                  <a:gd name="T3" fmla="*/ 0 h 70"/>
                  <a:gd name="T4" fmla="*/ 0 w 187"/>
                  <a:gd name="T5" fmla="*/ 28 h 70"/>
                  <a:gd name="T6" fmla="*/ 18 w 187"/>
                  <a:gd name="T7" fmla="*/ 41 h 70"/>
                  <a:gd name="T8" fmla="*/ 75 w 187"/>
                  <a:gd name="T9" fmla="*/ 33 h 70"/>
                  <a:gd name="T10" fmla="*/ 164 w 187"/>
                  <a:gd name="T11" fmla="*/ 34 h 70"/>
                  <a:gd name="T12" fmla="*/ 145 w 187"/>
                  <a:gd name="T13" fmla="*/ 58 h 70"/>
                  <a:gd name="T14" fmla="*/ 117 w 187"/>
                  <a:gd name="T15" fmla="*/ 70 h 70"/>
                  <a:gd name="T16" fmla="*/ 178 w 187"/>
                  <a:gd name="T17" fmla="*/ 65 h 70"/>
                  <a:gd name="T18" fmla="*/ 187 w 187"/>
                  <a:gd name="T19" fmla="*/ 22 h 70"/>
                  <a:gd name="T20" fmla="*/ 92 w 187"/>
                  <a:gd name="T21" fmla="*/ 23 h 70"/>
                  <a:gd name="T22" fmla="*/ 27 w 187"/>
                  <a:gd name="T23" fmla="*/ 31 h 70"/>
                  <a:gd name="T24" fmla="*/ 39 w 187"/>
                  <a:gd name="T25" fmla="*/ 2 h 70"/>
                  <a:gd name="T26" fmla="*/ 39 w 187"/>
                  <a:gd name="T27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7" h="70">
                    <a:moveTo>
                      <a:pt x="39" y="2"/>
                    </a:moveTo>
                    <a:lnTo>
                      <a:pt x="16" y="0"/>
                    </a:lnTo>
                    <a:lnTo>
                      <a:pt x="0" y="28"/>
                    </a:lnTo>
                    <a:lnTo>
                      <a:pt x="18" y="41"/>
                    </a:lnTo>
                    <a:lnTo>
                      <a:pt x="75" y="33"/>
                    </a:lnTo>
                    <a:lnTo>
                      <a:pt x="164" y="34"/>
                    </a:lnTo>
                    <a:lnTo>
                      <a:pt x="145" y="58"/>
                    </a:lnTo>
                    <a:lnTo>
                      <a:pt x="117" y="70"/>
                    </a:lnTo>
                    <a:lnTo>
                      <a:pt x="178" y="65"/>
                    </a:lnTo>
                    <a:lnTo>
                      <a:pt x="187" y="22"/>
                    </a:lnTo>
                    <a:lnTo>
                      <a:pt x="92" y="23"/>
                    </a:lnTo>
                    <a:lnTo>
                      <a:pt x="27" y="31"/>
                    </a:lnTo>
                    <a:lnTo>
                      <a:pt x="39" y="2"/>
                    </a:lnTo>
                    <a:lnTo>
                      <a:pt x="39" y="2"/>
                    </a:lnTo>
                    <a:close/>
                  </a:path>
                </a:pathLst>
              </a:custGeom>
              <a:solidFill>
                <a:srgbClr val="B3B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6" name="Freeform 121"/>
              <p:cNvSpPr>
                <a:spLocks/>
              </p:cNvSpPr>
              <p:nvPr/>
            </p:nvSpPr>
            <p:spPr bwMode="auto">
              <a:xfrm>
                <a:off x="1919" y="3718"/>
                <a:ext cx="137" cy="45"/>
              </a:xfrm>
              <a:custGeom>
                <a:avLst/>
                <a:gdLst>
                  <a:gd name="T0" fmla="*/ 137 w 137"/>
                  <a:gd name="T1" fmla="*/ 0 h 45"/>
                  <a:gd name="T2" fmla="*/ 55 w 137"/>
                  <a:gd name="T3" fmla="*/ 9 h 45"/>
                  <a:gd name="T4" fmla="*/ 0 w 137"/>
                  <a:gd name="T5" fmla="*/ 45 h 45"/>
                  <a:gd name="T6" fmla="*/ 88 w 137"/>
                  <a:gd name="T7" fmla="*/ 42 h 45"/>
                  <a:gd name="T8" fmla="*/ 122 w 137"/>
                  <a:gd name="T9" fmla="*/ 24 h 45"/>
                  <a:gd name="T10" fmla="*/ 137 w 137"/>
                  <a:gd name="T11" fmla="*/ 0 h 45"/>
                  <a:gd name="T12" fmla="*/ 137 w 137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45">
                    <a:moveTo>
                      <a:pt x="137" y="0"/>
                    </a:moveTo>
                    <a:lnTo>
                      <a:pt x="55" y="9"/>
                    </a:lnTo>
                    <a:lnTo>
                      <a:pt x="0" y="45"/>
                    </a:lnTo>
                    <a:lnTo>
                      <a:pt x="88" y="42"/>
                    </a:lnTo>
                    <a:lnTo>
                      <a:pt x="122" y="24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173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7" name="Freeform 122"/>
              <p:cNvSpPr>
                <a:spLocks/>
              </p:cNvSpPr>
              <p:nvPr/>
            </p:nvSpPr>
            <p:spPr bwMode="auto">
              <a:xfrm>
                <a:off x="1677" y="3641"/>
                <a:ext cx="250" cy="128"/>
              </a:xfrm>
              <a:custGeom>
                <a:avLst/>
                <a:gdLst>
                  <a:gd name="T0" fmla="*/ 187 w 250"/>
                  <a:gd name="T1" fmla="*/ 0 h 128"/>
                  <a:gd name="T2" fmla="*/ 160 w 250"/>
                  <a:gd name="T3" fmla="*/ 4 h 128"/>
                  <a:gd name="T4" fmla="*/ 158 w 250"/>
                  <a:gd name="T5" fmla="*/ 20 h 128"/>
                  <a:gd name="T6" fmla="*/ 139 w 250"/>
                  <a:gd name="T7" fmla="*/ 29 h 128"/>
                  <a:gd name="T8" fmla="*/ 135 w 250"/>
                  <a:gd name="T9" fmla="*/ 52 h 128"/>
                  <a:gd name="T10" fmla="*/ 124 w 250"/>
                  <a:gd name="T11" fmla="*/ 80 h 128"/>
                  <a:gd name="T12" fmla="*/ 160 w 250"/>
                  <a:gd name="T13" fmla="*/ 56 h 128"/>
                  <a:gd name="T14" fmla="*/ 166 w 250"/>
                  <a:gd name="T15" fmla="*/ 80 h 128"/>
                  <a:gd name="T16" fmla="*/ 139 w 250"/>
                  <a:gd name="T17" fmla="*/ 90 h 128"/>
                  <a:gd name="T18" fmla="*/ 109 w 250"/>
                  <a:gd name="T19" fmla="*/ 90 h 128"/>
                  <a:gd name="T20" fmla="*/ 61 w 250"/>
                  <a:gd name="T21" fmla="*/ 83 h 128"/>
                  <a:gd name="T22" fmla="*/ 40 w 250"/>
                  <a:gd name="T23" fmla="*/ 107 h 128"/>
                  <a:gd name="T24" fmla="*/ 0 w 250"/>
                  <a:gd name="T25" fmla="*/ 128 h 128"/>
                  <a:gd name="T26" fmla="*/ 223 w 250"/>
                  <a:gd name="T27" fmla="*/ 122 h 128"/>
                  <a:gd name="T28" fmla="*/ 250 w 250"/>
                  <a:gd name="T29" fmla="*/ 96 h 128"/>
                  <a:gd name="T30" fmla="*/ 215 w 250"/>
                  <a:gd name="T31" fmla="*/ 88 h 128"/>
                  <a:gd name="T32" fmla="*/ 189 w 250"/>
                  <a:gd name="T33" fmla="*/ 68 h 128"/>
                  <a:gd name="T34" fmla="*/ 215 w 250"/>
                  <a:gd name="T35" fmla="*/ 68 h 128"/>
                  <a:gd name="T36" fmla="*/ 223 w 250"/>
                  <a:gd name="T37" fmla="*/ 57 h 128"/>
                  <a:gd name="T38" fmla="*/ 198 w 250"/>
                  <a:gd name="T39" fmla="*/ 57 h 128"/>
                  <a:gd name="T40" fmla="*/ 198 w 250"/>
                  <a:gd name="T41" fmla="*/ 44 h 128"/>
                  <a:gd name="T42" fmla="*/ 164 w 250"/>
                  <a:gd name="T43" fmla="*/ 38 h 128"/>
                  <a:gd name="T44" fmla="*/ 187 w 250"/>
                  <a:gd name="T45" fmla="*/ 0 h 128"/>
                  <a:gd name="T46" fmla="*/ 187 w 250"/>
                  <a:gd name="T4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0" h="128">
                    <a:moveTo>
                      <a:pt x="187" y="0"/>
                    </a:moveTo>
                    <a:lnTo>
                      <a:pt x="160" y="4"/>
                    </a:lnTo>
                    <a:lnTo>
                      <a:pt x="158" y="20"/>
                    </a:lnTo>
                    <a:lnTo>
                      <a:pt x="139" y="29"/>
                    </a:lnTo>
                    <a:lnTo>
                      <a:pt x="135" y="52"/>
                    </a:lnTo>
                    <a:lnTo>
                      <a:pt x="124" y="80"/>
                    </a:lnTo>
                    <a:lnTo>
                      <a:pt x="160" y="56"/>
                    </a:lnTo>
                    <a:lnTo>
                      <a:pt x="166" y="80"/>
                    </a:lnTo>
                    <a:lnTo>
                      <a:pt x="139" y="90"/>
                    </a:lnTo>
                    <a:lnTo>
                      <a:pt x="109" y="90"/>
                    </a:lnTo>
                    <a:lnTo>
                      <a:pt x="61" y="83"/>
                    </a:lnTo>
                    <a:lnTo>
                      <a:pt x="40" y="107"/>
                    </a:lnTo>
                    <a:lnTo>
                      <a:pt x="0" y="128"/>
                    </a:lnTo>
                    <a:lnTo>
                      <a:pt x="223" y="122"/>
                    </a:lnTo>
                    <a:lnTo>
                      <a:pt x="250" y="96"/>
                    </a:lnTo>
                    <a:lnTo>
                      <a:pt x="215" y="88"/>
                    </a:lnTo>
                    <a:lnTo>
                      <a:pt x="189" y="68"/>
                    </a:lnTo>
                    <a:lnTo>
                      <a:pt x="215" y="68"/>
                    </a:lnTo>
                    <a:lnTo>
                      <a:pt x="223" y="57"/>
                    </a:lnTo>
                    <a:lnTo>
                      <a:pt x="198" y="57"/>
                    </a:lnTo>
                    <a:lnTo>
                      <a:pt x="198" y="44"/>
                    </a:lnTo>
                    <a:lnTo>
                      <a:pt x="164" y="38"/>
                    </a:lnTo>
                    <a:lnTo>
                      <a:pt x="187" y="0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473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8" name="Freeform 123"/>
              <p:cNvSpPr>
                <a:spLocks/>
              </p:cNvSpPr>
              <p:nvPr/>
            </p:nvSpPr>
            <p:spPr bwMode="auto">
              <a:xfrm>
                <a:off x="2188" y="3596"/>
                <a:ext cx="118" cy="66"/>
              </a:xfrm>
              <a:custGeom>
                <a:avLst/>
                <a:gdLst>
                  <a:gd name="T0" fmla="*/ 118 w 118"/>
                  <a:gd name="T1" fmla="*/ 0 h 66"/>
                  <a:gd name="T2" fmla="*/ 51 w 118"/>
                  <a:gd name="T3" fmla="*/ 12 h 66"/>
                  <a:gd name="T4" fmla="*/ 0 w 118"/>
                  <a:gd name="T5" fmla="*/ 63 h 66"/>
                  <a:gd name="T6" fmla="*/ 19 w 118"/>
                  <a:gd name="T7" fmla="*/ 66 h 66"/>
                  <a:gd name="T8" fmla="*/ 32 w 118"/>
                  <a:gd name="T9" fmla="*/ 45 h 66"/>
                  <a:gd name="T10" fmla="*/ 51 w 118"/>
                  <a:gd name="T11" fmla="*/ 41 h 66"/>
                  <a:gd name="T12" fmla="*/ 61 w 118"/>
                  <a:gd name="T13" fmla="*/ 51 h 66"/>
                  <a:gd name="T14" fmla="*/ 70 w 118"/>
                  <a:gd name="T15" fmla="*/ 21 h 66"/>
                  <a:gd name="T16" fmla="*/ 110 w 118"/>
                  <a:gd name="T17" fmla="*/ 17 h 66"/>
                  <a:gd name="T18" fmla="*/ 118 w 118"/>
                  <a:gd name="T19" fmla="*/ 0 h 66"/>
                  <a:gd name="T20" fmla="*/ 118 w 118"/>
                  <a:gd name="T2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66">
                    <a:moveTo>
                      <a:pt x="118" y="0"/>
                    </a:moveTo>
                    <a:lnTo>
                      <a:pt x="51" y="12"/>
                    </a:lnTo>
                    <a:lnTo>
                      <a:pt x="0" y="63"/>
                    </a:lnTo>
                    <a:lnTo>
                      <a:pt x="19" y="66"/>
                    </a:lnTo>
                    <a:lnTo>
                      <a:pt x="32" y="45"/>
                    </a:lnTo>
                    <a:lnTo>
                      <a:pt x="51" y="41"/>
                    </a:lnTo>
                    <a:lnTo>
                      <a:pt x="61" y="51"/>
                    </a:lnTo>
                    <a:lnTo>
                      <a:pt x="70" y="21"/>
                    </a:lnTo>
                    <a:lnTo>
                      <a:pt x="110" y="17"/>
                    </a:lnTo>
                    <a:lnTo>
                      <a:pt x="118" y="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B3B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9" name="Freeform 124"/>
              <p:cNvSpPr>
                <a:spLocks/>
              </p:cNvSpPr>
              <p:nvPr/>
            </p:nvSpPr>
            <p:spPr bwMode="auto">
              <a:xfrm>
                <a:off x="2089" y="3586"/>
                <a:ext cx="91" cy="20"/>
              </a:xfrm>
              <a:custGeom>
                <a:avLst/>
                <a:gdLst>
                  <a:gd name="T0" fmla="*/ 91 w 91"/>
                  <a:gd name="T1" fmla="*/ 3 h 20"/>
                  <a:gd name="T2" fmla="*/ 17 w 91"/>
                  <a:gd name="T3" fmla="*/ 0 h 20"/>
                  <a:gd name="T4" fmla="*/ 0 w 91"/>
                  <a:gd name="T5" fmla="*/ 15 h 20"/>
                  <a:gd name="T6" fmla="*/ 42 w 91"/>
                  <a:gd name="T7" fmla="*/ 20 h 20"/>
                  <a:gd name="T8" fmla="*/ 42 w 91"/>
                  <a:gd name="T9" fmla="*/ 14 h 20"/>
                  <a:gd name="T10" fmla="*/ 91 w 91"/>
                  <a:gd name="T11" fmla="*/ 3 h 20"/>
                  <a:gd name="T12" fmla="*/ 91 w 91"/>
                  <a:gd name="T13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20">
                    <a:moveTo>
                      <a:pt x="91" y="3"/>
                    </a:moveTo>
                    <a:lnTo>
                      <a:pt x="17" y="0"/>
                    </a:lnTo>
                    <a:lnTo>
                      <a:pt x="0" y="15"/>
                    </a:lnTo>
                    <a:lnTo>
                      <a:pt x="42" y="20"/>
                    </a:lnTo>
                    <a:lnTo>
                      <a:pt x="42" y="14"/>
                    </a:lnTo>
                    <a:lnTo>
                      <a:pt x="91" y="3"/>
                    </a:lnTo>
                    <a:lnTo>
                      <a:pt x="91" y="3"/>
                    </a:lnTo>
                    <a:close/>
                  </a:path>
                </a:pathLst>
              </a:custGeom>
              <a:solidFill>
                <a:srgbClr val="B3B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0" name="Freeform 125"/>
              <p:cNvSpPr>
                <a:spLocks/>
              </p:cNvSpPr>
              <p:nvPr/>
            </p:nvSpPr>
            <p:spPr bwMode="auto">
              <a:xfrm>
                <a:off x="1858" y="3546"/>
                <a:ext cx="225" cy="126"/>
              </a:xfrm>
              <a:custGeom>
                <a:avLst/>
                <a:gdLst>
                  <a:gd name="T0" fmla="*/ 116 w 225"/>
                  <a:gd name="T1" fmla="*/ 5 h 126"/>
                  <a:gd name="T2" fmla="*/ 122 w 225"/>
                  <a:gd name="T3" fmla="*/ 34 h 126"/>
                  <a:gd name="T4" fmla="*/ 50 w 225"/>
                  <a:gd name="T5" fmla="*/ 76 h 126"/>
                  <a:gd name="T6" fmla="*/ 0 w 225"/>
                  <a:gd name="T7" fmla="*/ 126 h 126"/>
                  <a:gd name="T8" fmla="*/ 61 w 225"/>
                  <a:gd name="T9" fmla="*/ 119 h 126"/>
                  <a:gd name="T10" fmla="*/ 73 w 225"/>
                  <a:gd name="T11" fmla="*/ 82 h 126"/>
                  <a:gd name="T12" fmla="*/ 124 w 225"/>
                  <a:gd name="T13" fmla="*/ 95 h 126"/>
                  <a:gd name="T14" fmla="*/ 166 w 225"/>
                  <a:gd name="T15" fmla="*/ 94 h 126"/>
                  <a:gd name="T16" fmla="*/ 225 w 225"/>
                  <a:gd name="T17" fmla="*/ 67 h 126"/>
                  <a:gd name="T18" fmla="*/ 212 w 225"/>
                  <a:gd name="T19" fmla="*/ 3 h 126"/>
                  <a:gd name="T20" fmla="*/ 181 w 225"/>
                  <a:gd name="T21" fmla="*/ 0 h 126"/>
                  <a:gd name="T22" fmla="*/ 183 w 225"/>
                  <a:gd name="T23" fmla="*/ 60 h 126"/>
                  <a:gd name="T24" fmla="*/ 164 w 225"/>
                  <a:gd name="T25" fmla="*/ 60 h 126"/>
                  <a:gd name="T26" fmla="*/ 156 w 225"/>
                  <a:gd name="T27" fmla="*/ 37 h 126"/>
                  <a:gd name="T28" fmla="*/ 158 w 225"/>
                  <a:gd name="T29" fmla="*/ 3 h 126"/>
                  <a:gd name="T30" fmla="*/ 116 w 225"/>
                  <a:gd name="T31" fmla="*/ 5 h 126"/>
                  <a:gd name="T32" fmla="*/ 116 w 225"/>
                  <a:gd name="T33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5" h="126">
                    <a:moveTo>
                      <a:pt x="116" y="5"/>
                    </a:moveTo>
                    <a:lnTo>
                      <a:pt x="122" y="34"/>
                    </a:lnTo>
                    <a:lnTo>
                      <a:pt x="50" y="76"/>
                    </a:lnTo>
                    <a:lnTo>
                      <a:pt x="0" y="126"/>
                    </a:lnTo>
                    <a:lnTo>
                      <a:pt x="61" y="119"/>
                    </a:lnTo>
                    <a:lnTo>
                      <a:pt x="73" y="82"/>
                    </a:lnTo>
                    <a:lnTo>
                      <a:pt x="124" y="95"/>
                    </a:lnTo>
                    <a:lnTo>
                      <a:pt x="166" y="94"/>
                    </a:lnTo>
                    <a:lnTo>
                      <a:pt x="225" y="67"/>
                    </a:lnTo>
                    <a:lnTo>
                      <a:pt x="212" y="3"/>
                    </a:lnTo>
                    <a:lnTo>
                      <a:pt x="181" y="0"/>
                    </a:lnTo>
                    <a:lnTo>
                      <a:pt x="183" y="60"/>
                    </a:lnTo>
                    <a:lnTo>
                      <a:pt x="164" y="60"/>
                    </a:lnTo>
                    <a:lnTo>
                      <a:pt x="156" y="37"/>
                    </a:lnTo>
                    <a:lnTo>
                      <a:pt x="158" y="3"/>
                    </a:lnTo>
                    <a:lnTo>
                      <a:pt x="116" y="5"/>
                    </a:lnTo>
                    <a:lnTo>
                      <a:pt x="116" y="5"/>
                    </a:lnTo>
                    <a:close/>
                  </a:path>
                </a:pathLst>
              </a:custGeom>
              <a:solidFill>
                <a:srgbClr val="473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1" name="Freeform 126"/>
              <p:cNvSpPr>
                <a:spLocks/>
              </p:cNvSpPr>
              <p:nvPr/>
            </p:nvSpPr>
            <p:spPr bwMode="auto">
              <a:xfrm>
                <a:off x="2354" y="3656"/>
                <a:ext cx="101" cy="76"/>
              </a:xfrm>
              <a:custGeom>
                <a:avLst/>
                <a:gdLst>
                  <a:gd name="T0" fmla="*/ 0 w 101"/>
                  <a:gd name="T1" fmla="*/ 0 h 76"/>
                  <a:gd name="T2" fmla="*/ 74 w 101"/>
                  <a:gd name="T3" fmla="*/ 3 h 76"/>
                  <a:gd name="T4" fmla="*/ 101 w 101"/>
                  <a:gd name="T5" fmla="*/ 18 h 76"/>
                  <a:gd name="T6" fmla="*/ 47 w 101"/>
                  <a:gd name="T7" fmla="*/ 48 h 76"/>
                  <a:gd name="T8" fmla="*/ 49 w 101"/>
                  <a:gd name="T9" fmla="*/ 73 h 76"/>
                  <a:gd name="T10" fmla="*/ 24 w 101"/>
                  <a:gd name="T11" fmla="*/ 76 h 76"/>
                  <a:gd name="T12" fmla="*/ 17 w 101"/>
                  <a:gd name="T13" fmla="*/ 39 h 76"/>
                  <a:gd name="T14" fmla="*/ 24 w 101"/>
                  <a:gd name="T15" fmla="*/ 23 h 76"/>
                  <a:gd name="T16" fmla="*/ 0 w 101"/>
                  <a:gd name="T17" fmla="*/ 0 h 76"/>
                  <a:gd name="T18" fmla="*/ 0 w 101"/>
                  <a:gd name="T1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76">
                    <a:moveTo>
                      <a:pt x="0" y="0"/>
                    </a:moveTo>
                    <a:lnTo>
                      <a:pt x="74" y="3"/>
                    </a:lnTo>
                    <a:lnTo>
                      <a:pt x="101" y="18"/>
                    </a:lnTo>
                    <a:lnTo>
                      <a:pt x="47" y="48"/>
                    </a:lnTo>
                    <a:lnTo>
                      <a:pt x="49" y="73"/>
                    </a:lnTo>
                    <a:lnTo>
                      <a:pt x="24" y="76"/>
                    </a:lnTo>
                    <a:lnTo>
                      <a:pt x="17" y="39"/>
                    </a:lnTo>
                    <a:lnTo>
                      <a:pt x="24" y="2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2" name="Freeform 127"/>
              <p:cNvSpPr>
                <a:spLocks/>
              </p:cNvSpPr>
              <p:nvPr/>
            </p:nvSpPr>
            <p:spPr bwMode="auto">
              <a:xfrm>
                <a:off x="2188" y="3655"/>
                <a:ext cx="190" cy="68"/>
              </a:xfrm>
              <a:custGeom>
                <a:avLst/>
                <a:gdLst>
                  <a:gd name="T0" fmla="*/ 0 w 190"/>
                  <a:gd name="T1" fmla="*/ 47 h 68"/>
                  <a:gd name="T2" fmla="*/ 40 w 190"/>
                  <a:gd name="T3" fmla="*/ 29 h 68"/>
                  <a:gd name="T4" fmla="*/ 91 w 190"/>
                  <a:gd name="T5" fmla="*/ 0 h 68"/>
                  <a:gd name="T6" fmla="*/ 107 w 190"/>
                  <a:gd name="T7" fmla="*/ 12 h 68"/>
                  <a:gd name="T8" fmla="*/ 158 w 190"/>
                  <a:gd name="T9" fmla="*/ 9 h 68"/>
                  <a:gd name="T10" fmla="*/ 190 w 190"/>
                  <a:gd name="T11" fmla="*/ 19 h 68"/>
                  <a:gd name="T12" fmla="*/ 175 w 190"/>
                  <a:gd name="T13" fmla="*/ 47 h 68"/>
                  <a:gd name="T14" fmla="*/ 126 w 190"/>
                  <a:gd name="T15" fmla="*/ 30 h 68"/>
                  <a:gd name="T16" fmla="*/ 105 w 190"/>
                  <a:gd name="T17" fmla="*/ 42 h 68"/>
                  <a:gd name="T18" fmla="*/ 139 w 190"/>
                  <a:gd name="T19" fmla="*/ 52 h 68"/>
                  <a:gd name="T20" fmla="*/ 126 w 190"/>
                  <a:gd name="T21" fmla="*/ 68 h 68"/>
                  <a:gd name="T22" fmla="*/ 74 w 190"/>
                  <a:gd name="T23" fmla="*/ 52 h 68"/>
                  <a:gd name="T24" fmla="*/ 49 w 190"/>
                  <a:gd name="T25" fmla="*/ 57 h 68"/>
                  <a:gd name="T26" fmla="*/ 0 w 190"/>
                  <a:gd name="T27" fmla="*/ 47 h 68"/>
                  <a:gd name="T28" fmla="*/ 0 w 190"/>
                  <a:gd name="T29" fmla="*/ 4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0" h="68">
                    <a:moveTo>
                      <a:pt x="0" y="47"/>
                    </a:moveTo>
                    <a:lnTo>
                      <a:pt x="40" y="29"/>
                    </a:lnTo>
                    <a:lnTo>
                      <a:pt x="91" y="0"/>
                    </a:lnTo>
                    <a:lnTo>
                      <a:pt x="107" y="12"/>
                    </a:lnTo>
                    <a:lnTo>
                      <a:pt x="158" y="9"/>
                    </a:lnTo>
                    <a:lnTo>
                      <a:pt x="190" y="19"/>
                    </a:lnTo>
                    <a:lnTo>
                      <a:pt x="175" y="47"/>
                    </a:lnTo>
                    <a:lnTo>
                      <a:pt x="126" y="30"/>
                    </a:lnTo>
                    <a:lnTo>
                      <a:pt x="105" y="42"/>
                    </a:lnTo>
                    <a:lnTo>
                      <a:pt x="139" y="52"/>
                    </a:lnTo>
                    <a:lnTo>
                      <a:pt x="126" y="68"/>
                    </a:lnTo>
                    <a:lnTo>
                      <a:pt x="74" y="52"/>
                    </a:lnTo>
                    <a:lnTo>
                      <a:pt x="49" y="5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4F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3" name="Freeform 128"/>
              <p:cNvSpPr>
                <a:spLocks/>
              </p:cNvSpPr>
              <p:nvPr/>
            </p:nvSpPr>
            <p:spPr bwMode="auto">
              <a:xfrm>
                <a:off x="2077" y="3522"/>
                <a:ext cx="250" cy="86"/>
              </a:xfrm>
              <a:custGeom>
                <a:avLst/>
                <a:gdLst>
                  <a:gd name="T0" fmla="*/ 250 w 250"/>
                  <a:gd name="T1" fmla="*/ 32 h 86"/>
                  <a:gd name="T2" fmla="*/ 225 w 250"/>
                  <a:gd name="T3" fmla="*/ 18 h 86"/>
                  <a:gd name="T4" fmla="*/ 179 w 250"/>
                  <a:gd name="T5" fmla="*/ 38 h 86"/>
                  <a:gd name="T6" fmla="*/ 168 w 250"/>
                  <a:gd name="T7" fmla="*/ 15 h 86"/>
                  <a:gd name="T8" fmla="*/ 143 w 250"/>
                  <a:gd name="T9" fmla="*/ 34 h 86"/>
                  <a:gd name="T10" fmla="*/ 126 w 250"/>
                  <a:gd name="T11" fmla="*/ 27 h 86"/>
                  <a:gd name="T12" fmla="*/ 130 w 250"/>
                  <a:gd name="T13" fmla="*/ 6 h 86"/>
                  <a:gd name="T14" fmla="*/ 0 w 250"/>
                  <a:gd name="T15" fmla="*/ 0 h 86"/>
                  <a:gd name="T16" fmla="*/ 21 w 250"/>
                  <a:gd name="T17" fmla="*/ 28 h 86"/>
                  <a:gd name="T18" fmla="*/ 78 w 250"/>
                  <a:gd name="T19" fmla="*/ 34 h 86"/>
                  <a:gd name="T20" fmla="*/ 88 w 250"/>
                  <a:gd name="T21" fmla="*/ 55 h 86"/>
                  <a:gd name="T22" fmla="*/ 128 w 250"/>
                  <a:gd name="T23" fmla="*/ 67 h 86"/>
                  <a:gd name="T24" fmla="*/ 162 w 250"/>
                  <a:gd name="T25" fmla="*/ 46 h 86"/>
                  <a:gd name="T26" fmla="*/ 164 w 250"/>
                  <a:gd name="T27" fmla="*/ 67 h 86"/>
                  <a:gd name="T28" fmla="*/ 162 w 250"/>
                  <a:gd name="T29" fmla="*/ 86 h 86"/>
                  <a:gd name="T30" fmla="*/ 197 w 250"/>
                  <a:gd name="T31" fmla="*/ 67 h 86"/>
                  <a:gd name="T32" fmla="*/ 195 w 250"/>
                  <a:gd name="T33" fmla="*/ 51 h 86"/>
                  <a:gd name="T34" fmla="*/ 212 w 250"/>
                  <a:gd name="T35" fmla="*/ 37 h 86"/>
                  <a:gd name="T36" fmla="*/ 250 w 250"/>
                  <a:gd name="T37" fmla="*/ 32 h 86"/>
                  <a:gd name="T38" fmla="*/ 250 w 250"/>
                  <a:gd name="T39" fmla="*/ 3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0" h="86">
                    <a:moveTo>
                      <a:pt x="250" y="32"/>
                    </a:moveTo>
                    <a:lnTo>
                      <a:pt x="225" y="18"/>
                    </a:lnTo>
                    <a:lnTo>
                      <a:pt x="179" y="38"/>
                    </a:lnTo>
                    <a:lnTo>
                      <a:pt x="168" y="15"/>
                    </a:lnTo>
                    <a:lnTo>
                      <a:pt x="143" y="34"/>
                    </a:lnTo>
                    <a:lnTo>
                      <a:pt x="126" y="27"/>
                    </a:lnTo>
                    <a:lnTo>
                      <a:pt x="130" y="6"/>
                    </a:lnTo>
                    <a:lnTo>
                      <a:pt x="0" y="0"/>
                    </a:lnTo>
                    <a:lnTo>
                      <a:pt x="21" y="28"/>
                    </a:lnTo>
                    <a:lnTo>
                      <a:pt x="78" y="34"/>
                    </a:lnTo>
                    <a:lnTo>
                      <a:pt x="88" y="55"/>
                    </a:lnTo>
                    <a:lnTo>
                      <a:pt x="128" y="67"/>
                    </a:lnTo>
                    <a:lnTo>
                      <a:pt x="162" y="46"/>
                    </a:lnTo>
                    <a:lnTo>
                      <a:pt x="164" y="67"/>
                    </a:lnTo>
                    <a:lnTo>
                      <a:pt x="162" y="86"/>
                    </a:lnTo>
                    <a:lnTo>
                      <a:pt x="197" y="67"/>
                    </a:lnTo>
                    <a:lnTo>
                      <a:pt x="195" y="51"/>
                    </a:lnTo>
                    <a:lnTo>
                      <a:pt x="212" y="37"/>
                    </a:lnTo>
                    <a:lnTo>
                      <a:pt x="250" y="32"/>
                    </a:lnTo>
                    <a:lnTo>
                      <a:pt x="250" y="32"/>
                    </a:lnTo>
                    <a:close/>
                  </a:path>
                </a:pathLst>
              </a:custGeom>
              <a:solidFill>
                <a:srgbClr val="4A52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4" name="Freeform 129"/>
              <p:cNvSpPr>
                <a:spLocks/>
              </p:cNvSpPr>
              <p:nvPr/>
            </p:nvSpPr>
            <p:spPr bwMode="auto">
              <a:xfrm>
                <a:off x="2445" y="3350"/>
                <a:ext cx="124" cy="42"/>
              </a:xfrm>
              <a:custGeom>
                <a:avLst/>
                <a:gdLst>
                  <a:gd name="T0" fmla="*/ 116 w 124"/>
                  <a:gd name="T1" fmla="*/ 0 h 42"/>
                  <a:gd name="T2" fmla="*/ 73 w 124"/>
                  <a:gd name="T3" fmla="*/ 6 h 42"/>
                  <a:gd name="T4" fmla="*/ 0 w 124"/>
                  <a:gd name="T5" fmla="*/ 15 h 42"/>
                  <a:gd name="T6" fmla="*/ 4 w 124"/>
                  <a:gd name="T7" fmla="*/ 42 h 42"/>
                  <a:gd name="T8" fmla="*/ 25 w 124"/>
                  <a:gd name="T9" fmla="*/ 42 h 42"/>
                  <a:gd name="T10" fmla="*/ 25 w 124"/>
                  <a:gd name="T11" fmla="*/ 25 h 42"/>
                  <a:gd name="T12" fmla="*/ 67 w 124"/>
                  <a:gd name="T13" fmla="*/ 19 h 42"/>
                  <a:gd name="T14" fmla="*/ 124 w 124"/>
                  <a:gd name="T15" fmla="*/ 13 h 42"/>
                  <a:gd name="T16" fmla="*/ 116 w 124"/>
                  <a:gd name="T17" fmla="*/ 0 h 42"/>
                  <a:gd name="T18" fmla="*/ 116 w 124"/>
                  <a:gd name="T1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4" h="42">
                    <a:moveTo>
                      <a:pt x="116" y="0"/>
                    </a:moveTo>
                    <a:lnTo>
                      <a:pt x="73" y="6"/>
                    </a:lnTo>
                    <a:lnTo>
                      <a:pt x="0" y="15"/>
                    </a:lnTo>
                    <a:lnTo>
                      <a:pt x="4" y="42"/>
                    </a:lnTo>
                    <a:lnTo>
                      <a:pt x="25" y="42"/>
                    </a:lnTo>
                    <a:lnTo>
                      <a:pt x="25" y="25"/>
                    </a:lnTo>
                    <a:lnTo>
                      <a:pt x="67" y="19"/>
                    </a:lnTo>
                    <a:lnTo>
                      <a:pt x="124" y="13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2D4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5" name="Freeform 130"/>
              <p:cNvSpPr>
                <a:spLocks/>
              </p:cNvSpPr>
              <p:nvPr/>
            </p:nvSpPr>
            <p:spPr bwMode="auto">
              <a:xfrm>
                <a:off x="2436" y="3306"/>
                <a:ext cx="74" cy="45"/>
              </a:xfrm>
              <a:custGeom>
                <a:avLst/>
                <a:gdLst>
                  <a:gd name="T0" fmla="*/ 28 w 74"/>
                  <a:gd name="T1" fmla="*/ 0 h 45"/>
                  <a:gd name="T2" fmla="*/ 0 w 74"/>
                  <a:gd name="T3" fmla="*/ 30 h 45"/>
                  <a:gd name="T4" fmla="*/ 19 w 74"/>
                  <a:gd name="T5" fmla="*/ 45 h 45"/>
                  <a:gd name="T6" fmla="*/ 74 w 74"/>
                  <a:gd name="T7" fmla="*/ 34 h 45"/>
                  <a:gd name="T8" fmla="*/ 28 w 74"/>
                  <a:gd name="T9" fmla="*/ 0 h 45"/>
                  <a:gd name="T10" fmla="*/ 28 w 74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45">
                    <a:moveTo>
                      <a:pt x="28" y="0"/>
                    </a:moveTo>
                    <a:lnTo>
                      <a:pt x="0" y="30"/>
                    </a:lnTo>
                    <a:lnTo>
                      <a:pt x="19" y="45"/>
                    </a:lnTo>
                    <a:lnTo>
                      <a:pt x="74" y="34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E09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6" name="Freeform 131"/>
              <p:cNvSpPr>
                <a:spLocks/>
              </p:cNvSpPr>
              <p:nvPr/>
            </p:nvSpPr>
            <p:spPr bwMode="auto">
              <a:xfrm>
                <a:off x="2451" y="3286"/>
                <a:ext cx="141" cy="42"/>
              </a:xfrm>
              <a:custGeom>
                <a:avLst/>
                <a:gdLst>
                  <a:gd name="T0" fmla="*/ 141 w 141"/>
                  <a:gd name="T1" fmla="*/ 21 h 42"/>
                  <a:gd name="T2" fmla="*/ 72 w 141"/>
                  <a:gd name="T3" fmla="*/ 13 h 42"/>
                  <a:gd name="T4" fmla="*/ 34 w 141"/>
                  <a:gd name="T5" fmla="*/ 30 h 42"/>
                  <a:gd name="T6" fmla="*/ 25 w 141"/>
                  <a:gd name="T7" fmla="*/ 6 h 42"/>
                  <a:gd name="T8" fmla="*/ 13 w 141"/>
                  <a:gd name="T9" fmla="*/ 0 h 42"/>
                  <a:gd name="T10" fmla="*/ 0 w 141"/>
                  <a:gd name="T11" fmla="*/ 26 h 42"/>
                  <a:gd name="T12" fmla="*/ 40 w 141"/>
                  <a:gd name="T13" fmla="*/ 40 h 42"/>
                  <a:gd name="T14" fmla="*/ 124 w 141"/>
                  <a:gd name="T15" fmla="*/ 42 h 42"/>
                  <a:gd name="T16" fmla="*/ 141 w 141"/>
                  <a:gd name="T17" fmla="*/ 21 h 42"/>
                  <a:gd name="T18" fmla="*/ 141 w 141"/>
                  <a:gd name="T19" fmla="*/ 2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1" h="42">
                    <a:moveTo>
                      <a:pt x="141" y="21"/>
                    </a:moveTo>
                    <a:lnTo>
                      <a:pt x="72" y="13"/>
                    </a:lnTo>
                    <a:lnTo>
                      <a:pt x="34" y="30"/>
                    </a:lnTo>
                    <a:lnTo>
                      <a:pt x="25" y="6"/>
                    </a:lnTo>
                    <a:lnTo>
                      <a:pt x="13" y="0"/>
                    </a:lnTo>
                    <a:lnTo>
                      <a:pt x="0" y="26"/>
                    </a:lnTo>
                    <a:lnTo>
                      <a:pt x="40" y="40"/>
                    </a:lnTo>
                    <a:lnTo>
                      <a:pt x="124" y="42"/>
                    </a:lnTo>
                    <a:lnTo>
                      <a:pt x="141" y="21"/>
                    </a:lnTo>
                    <a:lnTo>
                      <a:pt x="141" y="21"/>
                    </a:lnTo>
                    <a:close/>
                  </a:path>
                </a:pathLst>
              </a:custGeom>
              <a:solidFill>
                <a:srgbClr val="E3B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7" name="Freeform 132"/>
              <p:cNvSpPr>
                <a:spLocks/>
              </p:cNvSpPr>
              <p:nvPr/>
            </p:nvSpPr>
            <p:spPr bwMode="auto">
              <a:xfrm>
                <a:off x="2344" y="3339"/>
                <a:ext cx="78" cy="79"/>
              </a:xfrm>
              <a:custGeom>
                <a:avLst/>
                <a:gdLst>
                  <a:gd name="T0" fmla="*/ 34 w 78"/>
                  <a:gd name="T1" fmla="*/ 0 h 79"/>
                  <a:gd name="T2" fmla="*/ 0 w 78"/>
                  <a:gd name="T3" fmla="*/ 31 h 79"/>
                  <a:gd name="T4" fmla="*/ 21 w 78"/>
                  <a:gd name="T5" fmla="*/ 49 h 79"/>
                  <a:gd name="T6" fmla="*/ 21 w 78"/>
                  <a:gd name="T7" fmla="*/ 79 h 79"/>
                  <a:gd name="T8" fmla="*/ 78 w 78"/>
                  <a:gd name="T9" fmla="*/ 58 h 79"/>
                  <a:gd name="T10" fmla="*/ 52 w 78"/>
                  <a:gd name="T11" fmla="*/ 52 h 79"/>
                  <a:gd name="T12" fmla="*/ 74 w 78"/>
                  <a:gd name="T13" fmla="*/ 17 h 79"/>
                  <a:gd name="T14" fmla="*/ 44 w 78"/>
                  <a:gd name="T15" fmla="*/ 36 h 79"/>
                  <a:gd name="T16" fmla="*/ 36 w 78"/>
                  <a:gd name="T17" fmla="*/ 24 h 79"/>
                  <a:gd name="T18" fmla="*/ 34 w 78"/>
                  <a:gd name="T19" fmla="*/ 0 h 79"/>
                  <a:gd name="T20" fmla="*/ 34 w 78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79">
                    <a:moveTo>
                      <a:pt x="34" y="0"/>
                    </a:moveTo>
                    <a:lnTo>
                      <a:pt x="0" y="31"/>
                    </a:lnTo>
                    <a:lnTo>
                      <a:pt x="21" y="49"/>
                    </a:lnTo>
                    <a:lnTo>
                      <a:pt x="21" y="79"/>
                    </a:lnTo>
                    <a:lnTo>
                      <a:pt x="78" y="58"/>
                    </a:lnTo>
                    <a:lnTo>
                      <a:pt x="52" y="52"/>
                    </a:lnTo>
                    <a:lnTo>
                      <a:pt x="74" y="17"/>
                    </a:lnTo>
                    <a:lnTo>
                      <a:pt x="44" y="36"/>
                    </a:lnTo>
                    <a:lnTo>
                      <a:pt x="36" y="24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B8B3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8" name="Freeform 133"/>
              <p:cNvSpPr>
                <a:spLocks/>
              </p:cNvSpPr>
              <p:nvPr/>
            </p:nvSpPr>
            <p:spPr bwMode="auto">
              <a:xfrm>
                <a:off x="2331" y="3291"/>
                <a:ext cx="70" cy="49"/>
              </a:xfrm>
              <a:custGeom>
                <a:avLst/>
                <a:gdLst>
                  <a:gd name="T0" fmla="*/ 70 w 70"/>
                  <a:gd name="T1" fmla="*/ 0 h 49"/>
                  <a:gd name="T2" fmla="*/ 57 w 70"/>
                  <a:gd name="T3" fmla="*/ 43 h 49"/>
                  <a:gd name="T4" fmla="*/ 0 w 70"/>
                  <a:gd name="T5" fmla="*/ 49 h 49"/>
                  <a:gd name="T6" fmla="*/ 34 w 70"/>
                  <a:gd name="T7" fmla="*/ 35 h 49"/>
                  <a:gd name="T8" fmla="*/ 70 w 70"/>
                  <a:gd name="T9" fmla="*/ 0 h 49"/>
                  <a:gd name="T10" fmla="*/ 70 w 70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49">
                    <a:moveTo>
                      <a:pt x="70" y="0"/>
                    </a:moveTo>
                    <a:lnTo>
                      <a:pt x="57" y="43"/>
                    </a:lnTo>
                    <a:lnTo>
                      <a:pt x="0" y="49"/>
                    </a:lnTo>
                    <a:lnTo>
                      <a:pt x="34" y="35"/>
                    </a:lnTo>
                    <a:lnTo>
                      <a:pt x="70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807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9" name="Freeform 134"/>
              <p:cNvSpPr>
                <a:spLocks/>
              </p:cNvSpPr>
              <p:nvPr/>
            </p:nvSpPr>
            <p:spPr bwMode="auto">
              <a:xfrm>
                <a:off x="2384" y="3359"/>
                <a:ext cx="55" cy="38"/>
              </a:xfrm>
              <a:custGeom>
                <a:avLst/>
                <a:gdLst>
                  <a:gd name="T0" fmla="*/ 42 w 55"/>
                  <a:gd name="T1" fmla="*/ 0 h 38"/>
                  <a:gd name="T2" fmla="*/ 0 w 55"/>
                  <a:gd name="T3" fmla="*/ 27 h 38"/>
                  <a:gd name="T4" fmla="*/ 34 w 55"/>
                  <a:gd name="T5" fmla="*/ 32 h 38"/>
                  <a:gd name="T6" fmla="*/ 55 w 55"/>
                  <a:gd name="T7" fmla="*/ 38 h 38"/>
                  <a:gd name="T8" fmla="*/ 42 w 55"/>
                  <a:gd name="T9" fmla="*/ 0 h 38"/>
                  <a:gd name="T10" fmla="*/ 42 w 55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38">
                    <a:moveTo>
                      <a:pt x="42" y="0"/>
                    </a:moveTo>
                    <a:lnTo>
                      <a:pt x="0" y="27"/>
                    </a:lnTo>
                    <a:lnTo>
                      <a:pt x="34" y="32"/>
                    </a:lnTo>
                    <a:lnTo>
                      <a:pt x="55" y="38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807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0" name="Freeform 135"/>
              <p:cNvSpPr>
                <a:spLocks/>
              </p:cNvSpPr>
              <p:nvPr/>
            </p:nvSpPr>
            <p:spPr bwMode="auto">
              <a:xfrm>
                <a:off x="2253" y="3319"/>
                <a:ext cx="139" cy="250"/>
              </a:xfrm>
              <a:custGeom>
                <a:avLst/>
                <a:gdLst>
                  <a:gd name="T0" fmla="*/ 68 w 139"/>
                  <a:gd name="T1" fmla="*/ 0 h 250"/>
                  <a:gd name="T2" fmla="*/ 0 w 139"/>
                  <a:gd name="T3" fmla="*/ 15 h 250"/>
                  <a:gd name="T4" fmla="*/ 9 w 139"/>
                  <a:gd name="T5" fmla="*/ 29 h 250"/>
                  <a:gd name="T6" fmla="*/ 32 w 139"/>
                  <a:gd name="T7" fmla="*/ 32 h 250"/>
                  <a:gd name="T8" fmla="*/ 36 w 139"/>
                  <a:gd name="T9" fmla="*/ 46 h 250"/>
                  <a:gd name="T10" fmla="*/ 11 w 139"/>
                  <a:gd name="T11" fmla="*/ 45 h 250"/>
                  <a:gd name="T12" fmla="*/ 11 w 139"/>
                  <a:gd name="T13" fmla="*/ 56 h 250"/>
                  <a:gd name="T14" fmla="*/ 51 w 139"/>
                  <a:gd name="T15" fmla="*/ 73 h 250"/>
                  <a:gd name="T16" fmla="*/ 45 w 139"/>
                  <a:gd name="T17" fmla="*/ 97 h 250"/>
                  <a:gd name="T18" fmla="*/ 61 w 139"/>
                  <a:gd name="T19" fmla="*/ 107 h 250"/>
                  <a:gd name="T20" fmla="*/ 36 w 139"/>
                  <a:gd name="T21" fmla="*/ 135 h 250"/>
                  <a:gd name="T22" fmla="*/ 70 w 139"/>
                  <a:gd name="T23" fmla="*/ 127 h 250"/>
                  <a:gd name="T24" fmla="*/ 78 w 139"/>
                  <a:gd name="T25" fmla="*/ 151 h 250"/>
                  <a:gd name="T26" fmla="*/ 13 w 139"/>
                  <a:gd name="T27" fmla="*/ 192 h 250"/>
                  <a:gd name="T28" fmla="*/ 32 w 139"/>
                  <a:gd name="T29" fmla="*/ 195 h 250"/>
                  <a:gd name="T30" fmla="*/ 13 w 139"/>
                  <a:gd name="T31" fmla="*/ 226 h 250"/>
                  <a:gd name="T32" fmla="*/ 91 w 139"/>
                  <a:gd name="T33" fmla="*/ 250 h 250"/>
                  <a:gd name="T34" fmla="*/ 139 w 139"/>
                  <a:gd name="T35" fmla="*/ 216 h 250"/>
                  <a:gd name="T36" fmla="*/ 133 w 139"/>
                  <a:gd name="T37" fmla="*/ 151 h 250"/>
                  <a:gd name="T38" fmla="*/ 101 w 139"/>
                  <a:gd name="T39" fmla="*/ 86 h 250"/>
                  <a:gd name="T40" fmla="*/ 99 w 139"/>
                  <a:gd name="T41" fmla="*/ 60 h 250"/>
                  <a:gd name="T42" fmla="*/ 74 w 139"/>
                  <a:gd name="T43" fmla="*/ 51 h 250"/>
                  <a:gd name="T44" fmla="*/ 95 w 139"/>
                  <a:gd name="T45" fmla="*/ 29 h 250"/>
                  <a:gd name="T46" fmla="*/ 68 w 139"/>
                  <a:gd name="T47" fmla="*/ 0 h 250"/>
                  <a:gd name="T48" fmla="*/ 68 w 139"/>
                  <a:gd name="T4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250">
                    <a:moveTo>
                      <a:pt x="68" y="0"/>
                    </a:moveTo>
                    <a:lnTo>
                      <a:pt x="0" y="15"/>
                    </a:lnTo>
                    <a:lnTo>
                      <a:pt x="9" y="29"/>
                    </a:lnTo>
                    <a:lnTo>
                      <a:pt x="32" y="32"/>
                    </a:lnTo>
                    <a:lnTo>
                      <a:pt x="36" y="46"/>
                    </a:lnTo>
                    <a:lnTo>
                      <a:pt x="11" y="45"/>
                    </a:lnTo>
                    <a:lnTo>
                      <a:pt x="11" y="56"/>
                    </a:lnTo>
                    <a:lnTo>
                      <a:pt x="51" y="73"/>
                    </a:lnTo>
                    <a:lnTo>
                      <a:pt x="45" y="97"/>
                    </a:lnTo>
                    <a:lnTo>
                      <a:pt x="61" y="107"/>
                    </a:lnTo>
                    <a:lnTo>
                      <a:pt x="36" y="135"/>
                    </a:lnTo>
                    <a:lnTo>
                      <a:pt x="70" y="127"/>
                    </a:lnTo>
                    <a:lnTo>
                      <a:pt x="78" y="151"/>
                    </a:lnTo>
                    <a:lnTo>
                      <a:pt x="13" y="192"/>
                    </a:lnTo>
                    <a:lnTo>
                      <a:pt x="32" y="195"/>
                    </a:lnTo>
                    <a:lnTo>
                      <a:pt x="13" y="226"/>
                    </a:lnTo>
                    <a:lnTo>
                      <a:pt x="91" y="250"/>
                    </a:lnTo>
                    <a:lnTo>
                      <a:pt x="139" y="216"/>
                    </a:lnTo>
                    <a:lnTo>
                      <a:pt x="133" y="151"/>
                    </a:lnTo>
                    <a:lnTo>
                      <a:pt x="101" y="86"/>
                    </a:lnTo>
                    <a:lnTo>
                      <a:pt x="99" y="60"/>
                    </a:lnTo>
                    <a:lnTo>
                      <a:pt x="74" y="51"/>
                    </a:lnTo>
                    <a:lnTo>
                      <a:pt x="95" y="29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807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1" name="Freeform 136"/>
              <p:cNvSpPr>
                <a:spLocks/>
              </p:cNvSpPr>
              <p:nvPr/>
            </p:nvSpPr>
            <p:spPr bwMode="auto">
              <a:xfrm>
                <a:off x="2167" y="3405"/>
                <a:ext cx="97" cy="38"/>
              </a:xfrm>
              <a:custGeom>
                <a:avLst/>
                <a:gdLst>
                  <a:gd name="T0" fmla="*/ 86 w 97"/>
                  <a:gd name="T1" fmla="*/ 8 h 38"/>
                  <a:gd name="T2" fmla="*/ 38 w 97"/>
                  <a:gd name="T3" fmla="*/ 0 h 38"/>
                  <a:gd name="T4" fmla="*/ 0 w 97"/>
                  <a:gd name="T5" fmla="*/ 11 h 38"/>
                  <a:gd name="T6" fmla="*/ 17 w 97"/>
                  <a:gd name="T7" fmla="*/ 26 h 38"/>
                  <a:gd name="T8" fmla="*/ 27 w 97"/>
                  <a:gd name="T9" fmla="*/ 17 h 38"/>
                  <a:gd name="T10" fmla="*/ 44 w 97"/>
                  <a:gd name="T11" fmla="*/ 17 h 38"/>
                  <a:gd name="T12" fmla="*/ 53 w 97"/>
                  <a:gd name="T13" fmla="*/ 33 h 38"/>
                  <a:gd name="T14" fmla="*/ 74 w 97"/>
                  <a:gd name="T15" fmla="*/ 25 h 38"/>
                  <a:gd name="T16" fmla="*/ 97 w 97"/>
                  <a:gd name="T17" fmla="*/ 38 h 38"/>
                  <a:gd name="T18" fmla="*/ 86 w 97"/>
                  <a:gd name="T19" fmla="*/ 8 h 38"/>
                  <a:gd name="T20" fmla="*/ 86 w 97"/>
                  <a:gd name="T21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38">
                    <a:moveTo>
                      <a:pt x="86" y="8"/>
                    </a:moveTo>
                    <a:lnTo>
                      <a:pt x="38" y="0"/>
                    </a:lnTo>
                    <a:lnTo>
                      <a:pt x="0" y="11"/>
                    </a:lnTo>
                    <a:lnTo>
                      <a:pt x="17" y="26"/>
                    </a:lnTo>
                    <a:lnTo>
                      <a:pt x="27" y="17"/>
                    </a:lnTo>
                    <a:lnTo>
                      <a:pt x="44" y="17"/>
                    </a:lnTo>
                    <a:lnTo>
                      <a:pt x="53" y="33"/>
                    </a:lnTo>
                    <a:lnTo>
                      <a:pt x="74" y="25"/>
                    </a:lnTo>
                    <a:lnTo>
                      <a:pt x="97" y="38"/>
                    </a:lnTo>
                    <a:lnTo>
                      <a:pt x="86" y="8"/>
                    </a:lnTo>
                    <a:lnTo>
                      <a:pt x="86" y="8"/>
                    </a:lnTo>
                    <a:close/>
                  </a:path>
                </a:pathLst>
              </a:custGeom>
              <a:solidFill>
                <a:srgbClr val="807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2" name="Freeform 137"/>
              <p:cNvSpPr>
                <a:spLocks/>
              </p:cNvSpPr>
              <p:nvPr/>
            </p:nvSpPr>
            <p:spPr bwMode="auto">
              <a:xfrm>
                <a:off x="2049" y="3360"/>
                <a:ext cx="196" cy="184"/>
              </a:xfrm>
              <a:custGeom>
                <a:avLst/>
                <a:gdLst>
                  <a:gd name="T0" fmla="*/ 49 w 196"/>
                  <a:gd name="T1" fmla="*/ 0 h 184"/>
                  <a:gd name="T2" fmla="*/ 30 w 196"/>
                  <a:gd name="T3" fmla="*/ 22 h 184"/>
                  <a:gd name="T4" fmla="*/ 49 w 196"/>
                  <a:gd name="T5" fmla="*/ 42 h 184"/>
                  <a:gd name="T6" fmla="*/ 49 w 196"/>
                  <a:gd name="T7" fmla="*/ 89 h 184"/>
                  <a:gd name="T8" fmla="*/ 61 w 196"/>
                  <a:gd name="T9" fmla="*/ 109 h 184"/>
                  <a:gd name="T10" fmla="*/ 82 w 196"/>
                  <a:gd name="T11" fmla="*/ 134 h 184"/>
                  <a:gd name="T12" fmla="*/ 42 w 196"/>
                  <a:gd name="T13" fmla="*/ 152 h 184"/>
                  <a:gd name="T14" fmla="*/ 51 w 196"/>
                  <a:gd name="T15" fmla="*/ 133 h 184"/>
                  <a:gd name="T16" fmla="*/ 23 w 196"/>
                  <a:gd name="T17" fmla="*/ 118 h 184"/>
                  <a:gd name="T18" fmla="*/ 0 w 196"/>
                  <a:gd name="T19" fmla="*/ 141 h 184"/>
                  <a:gd name="T20" fmla="*/ 42 w 196"/>
                  <a:gd name="T21" fmla="*/ 171 h 184"/>
                  <a:gd name="T22" fmla="*/ 122 w 196"/>
                  <a:gd name="T23" fmla="*/ 184 h 184"/>
                  <a:gd name="T24" fmla="*/ 164 w 196"/>
                  <a:gd name="T25" fmla="*/ 179 h 184"/>
                  <a:gd name="T26" fmla="*/ 196 w 196"/>
                  <a:gd name="T27" fmla="*/ 138 h 184"/>
                  <a:gd name="T28" fmla="*/ 167 w 196"/>
                  <a:gd name="T29" fmla="*/ 118 h 184"/>
                  <a:gd name="T30" fmla="*/ 188 w 196"/>
                  <a:gd name="T31" fmla="*/ 82 h 184"/>
                  <a:gd name="T32" fmla="*/ 156 w 196"/>
                  <a:gd name="T33" fmla="*/ 76 h 184"/>
                  <a:gd name="T34" fmla="*/ 143 w 196"/>
                  <a:gd name="T35" fmla="*/ 116 h 184"/>
                  <a:gd name="T36" fmla="*/ 122 w 196"/>
                  <a:gd name="T37" fmla="*/ 94 h 184"/>
                  <a:gd name="T38" fmla="*/ 122 w 196"/>
                  <a:gd name="T39" fmla="*/ 127 h 184"/>
                  <a:gd name="T40" fmla="*/ 82 w 196"/>
                  <a:gd name="T41" fmla="*/ 106 h 184"/>
                  <a:gd name="T42" fmla="*/ 103 w 196"/>
                  <a:gd name="T43" fmla="*/ 95 h 184"/>
                  <a:gd name="T44" fmla="*/ 97 w 196"/>
                  <a:gd name="T45" fmla="*/ 55 h 184"/>
                  <a:gd name="T46" fmla="*/ 76 w 196"/>
                  <a:gd name="T47" fmla="*/ 42 h 184"/>
                  <a:gd name="T48" fmla="*/ 70 w 196"/>
                  <a:gd name="T49" fmla="*/ 19 h 184"/>
                  <a:gd name="T50" fmla="*/ 49 w 196"/>
                  <a:gd name="T51" fmla="*/ 0 h 184"/>
                  <a:gd name="T52" fmla="*/ 49 w 196"/>
                  <a:gd name="T5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6" h="184">
                    <a:moveTo>
                      <a:pt x="49" y="0"/>
                    </a:moveTo>
                    <a:lnTo>
                      <a:pt x="30" y="22"/>
                    </a:lnTo>
                    <a:lnTo>
                      <a:pt x="49" y="42"/>
                    </a:lnTo>
                    <a:lnTo>
                      <a:pt x="49" y="89"/>
                    </a:lnTo>
                    <a:lnTo>
                      <a:pt x="61" y="109"/>
                    </a:lnTo>
                    <a:lnTo>
                      <a:pt x="82" y="134"/>
                    </a:lnTo>
                    <a:lnTo>
                      <a:pt x="42" y="152"/>
                    </a:lnTo>
                    <a:lnTo>
                      <a:pt x="51" y="133"/>
                    </a:lnTo>
                    <a:lnTo>
                      <a:pt x="23" y="118"/>
                    </a:lnTo>
                    <a:lnTo>
                      <a:pt x="0" y="141"/>
                    </a:lnTo>
                    <a:lnTo>
                      <a:pt x="42" y="171"/>
                    </a:lnTo>
                    <a:lnTo>
                      <a:pt x="122" y="184"/>
                    </a:lnTo>
                    <a:lnTo>
                      <a:pt x="164" y="179"/>
                    </a:lnTo>
                    <a:lnTo>
                      <a:pt x="196" y="138"/>
                    </a:lnTo>
                    <a:lnTo>
                      <a:pt x="167" y="118"/>
                    </a:lnTo>
                    <a:lnTo>
                      <a:pt x="188" y="82"/>
                    </a:lnTo>
                    <a:lnTo>
                      <a:pt x="156" y="76"/>
                    </a:lnTo>
                    <a:lnTo>
                      <a:pt x="143" y="116"/>
                    </a:lnTo>
                    <a:lnTo>
                      <a:pt x="122" y="94"/>
                    </a:lnTo>
                    <a:lnTo>
                      <a:pt x="122" y="127"/>
                    </a:lnTo>
                    <a:lnTo>
                      <a:pt x="82" y="106"/>
                    </a:lnTo>
                    <a:lnTo>
                      <a:pt x="103" y="95"/>
                    </a:lnTo>
                    <a:lnTo>
                      <a:pt x="97" y="55"/>
                    </a:lnTo>
                    <a:lnTo>
                      <a:pt x="76" y="42"/>
                    </a:lnTo>
                    <a:lnTo>
                      <a:pt x="70" y="19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807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3" name="Freeform 138"/>
              <p:cNvSpPr>
                <a:spLocks/>
              </p:cNvSpPr>
              <p:nvPr/>
            </p:nvSpPr>
            <p:spPr bwMode="auto">
              <a:xfrm>
                <a:off x="2058" y="3249"/>
                <a:ext cx="406" cy="161"/>
              </a:xfrm>
              <a:custGeom>
                <a:avLst/>
                <a:gdLst>
                  <a:gd name="T0" fmla="*/ 376 w 406"/>
                  <a:gd name="T1" fmla="*/ 0 h 161"/>
                  <a:gd name="T2" fmla="*/ 330 w 406"/>
                  <a:gd name="T3" fmla="*/ 14 h 161"/>
                  <a:gd name="T4" fmla="*/ 216 w 406"/>
                  <a:gd name="T5" fmla="*/ 19 h 161"/>
                  <a:gd name="T6" fmla="*/ 126 w 406"/>
                  <a:gd name="T7" fmla="*/ 67 h 161"/>
                  <a:gd name="T8" fmla="*/ 65 w 406"/>
                  <a:gd name="T9" fmla="*/ 79 h 161"/>
                  <a:gd name="T10" fmla="*/ 80 w 406"/>
                  <a:gd name="T11" fmla="*/ 46 h 161"/>
                  <a:gd name="T12" fmla="*/ 61 w 406"/>
                  <a:gd name="T13" fmla="*/ 18 h 161"/>
                  <a:gd name="T14" fmla="*/ 33 w 406"/>
                  <a:gd name="T15" fmla="*/ 30 h 161"/>
                  <a:gd name="T16" fmla="*/ 52 w 406"/>
                  <a:gd name="T17" fmla="*/ 42 h 161"/>
                  <a:gd name="T18" fmla="*/ 25 w 406"/>
                  <a:gd name="T19" fmla="*/ 53 h 161"/>
                  <a:gd name="T20" fmla="*/ 21 w 406"/>
                  <a:gd name="T21" fmla="*/ 86 h 161"/>
                  <a:gd name="T22" fmla="*/ 0 w 406"/>
                  <a:gd name="T23" fmla="*/ 102 h 161"/>
                  <a:gd name="T24" fmla="*/ 12 w 406"/>
                  <a:gd name="T25" fmla="*/ 109 h 161"/>
                  <a:gd name="T26" fmla="*/ 82 w 406"/>
                  <a:gd name="T27" fmla="*/ 114 h 161"/>
                  <a:gd name="T28" fmla="*/ 82 w 406"/>
                  <a:gd name="T29" fmla="*/ 143 h 161"/>
                  <a:gd name="T30" fmla="*/ 115 w 406"/>
                  <a:gd name="T31" fmla="*/ 161 h 161"/>
                  <a:gd name="T32" fmla="*/ 164 w 406"/>
                  <a:gd name="T33" fmla="*/ 107 h 161"/>
                  <a:gd name="T34" fmla="*/ 145 w 406"/>
                  <a:gd name="T35" fmla="*/ 105 h 161"/>
                  <a:gd name="T36" fmla="*/ 124 w 406"/>
                  <a:gd name="T37" fmla="*/ 114 h 161"/>
                  <a:gd name="T38" fmla="*/ 113 w 406"/>
                  <a:gd name="T39" fmla="*/ 91 h 161"/>
                  <a:gd name="T40" fmla="*/ 198 w 406"/>
                  <a:gd name="T41" fmla="*/ 62 h 161"/>
                  <a:gd name="T42" fmla="*/ 206 w 406"/>
                  <a:gd name="T43" fmla="*/ 47 h 161"/>
                  <a:gd name="T44" fmla="*/ 252 w 406"/>
                  <a:gd name="T45" fmla="*/ 58 h 161"/>
                  <a:gd name="T46" fmla="*/ 288 w 406"/>
                  <a:gd name="T47" fmla="*/ 30 h 161"/>
                  <a:gd name="T48" fmla="*/ 286 w 406"/>
                  <a:gd name="T49" fmla="*/ 42 h 161"/>
                  <a:gd name="T50" fmla="*/ 338 w 406"/>
                  <a:gd name="T51" fmla="*/ 37 h 161"/>
                  <a:gd name="T52" fmla="*/ 406 w 406"/>
                  <a:gd name="T53" fmla="*/ 6 h 161"/>
                  <a:gd name="T54" fmla="*/ 376 w 406"/>
                  <a:gd name="T55" fmla="*/ 0 h 161"/>
                  <a:gd name="T56" fmla="*/ 376 w 406"/>
                  <a:gd name="T5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6" h="161">
                    <a:moveTo>
                      <a:pt x="376" y="0"/>
                    </a:moveTo>
                    <a:lnTo>
                      <a:pt x="330" y="14"/>
                    </a:lnTo>
                    <a:lnTo>
                      <a:pt x="216" y="19"/>
                    </a:lnTo>
                    <a:lnTo>
                      <a:pt x="126" y="67"/>
                    </a:lnTo>
                    <a:lnTo>
                      <a:pt x="65" y="79"/>
                    </a:lnTo>
                    <a:lnTo>
                      <a:pt x="80" y="46"/>
                    </a:lnTo>
                    <a:lnTo>
                      <a:pt x="61" y="18"/>
                    </a:lnTo>
                    <a:lnTo>
                      <a:pt x="33" y="30"/>
                    </a:lnTo>
                    <a:lnTo>
                      <a:pt x="52" y="42"/>
                    </a:lnTo>
                    <a:lnTo>
                      <a:pt x="25" y="53"/>
                    </a:lnTo>
                    <a:lnTo>
                      <a:pt x="21" y="86"/>
                    </a:lnTo>
                    <a:lnTo>
                      <a:pt x="0" y="102"/>
                    </a:lnTo>
                    <a:lnTo>
                      <a:pt x="12" y="109"/>
                    </a:lnTo>
                    <a:lnTo>
                      <a:pt x="82" y="114"/>
                    </a:lnTo>
                    <a:lnTo>
                      <a:pt x="82" y="143"/>
                    </a:lnTo>
                    <a:lnTo>
                      <a:pt x="115" y="161"/>
                    </a:lnTo>
                    <a:lnTo>
                      <a:pt x="164" y="107"/>
                    </a:lnTo>
                    <a:lnTo>
                      <a:pt x="145" y="105"/>
                    </a:lnTo>
                    <a:lnTo>
                      <a:pt x="124" y="114"/>
                    </a:lnTo>
                    <a:lnTo>
                      <a:pt x="113" y="91"/>
                    </a:lnTo>
                    <a:lnTo>
                      <a:pt x="198" y="62"/>
                    </a:lnTo>
                    <a:lnTo>
                      <a:pt x="206" y="47"/>
                    </a:lnTo>
                    <a:lnTo>
                      <a:pt x="252" y="58"/>
                    </a:lnTo>
                    <a:lnTo>
                      <a:pt x="288" y="30"/>
                    </a:lnTo>
                    <a:lnTo>
                      <a:pt x="286" y="42"/>
                    </a:lnTo>
                    <a:lnTo>
                      <a:pt x="338" y="37"/>
                    </a:lnTo>
                    <a:lnTo>
                      <a:pt x="406" y="6"/>
                    </a:lnTo>
                    <a:lnTo>
                      <a:pt x="376" y="0"/>
                    </a:lnTo>
                    <a:lnTo>
                      <a:pt x="376" y="0"/>
                    </a:lnTo>
                    <a:close/>
                  </a:path>
                </a:pathLst>
              </a:custGeom>
              <a:solidFill>
                <a:srgbClr val="807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4" name="Freeform 139"/>
              <p:cNvSpPr>
                <a:spLocks/>
              </p:cNvSpPr>
              <p:nvPr/>
            </p:nvSpPr>
            <p:spPr bwMode="auto">
              <a:xfrm>
                <a:off x="2411" y="3277"/>
                <a:ext cx="265" cy="105"/>
              </a:xfrm>
              <a:custGeom>
                <a:avLst/>
                <a:gdLst>
                  <a:gd name="T0" fmla="*/ 185 w 265"/>
                  <a:gd name="T1" fmla="*/ 29 h 105"/>
                  <a:gd name="T2" fmla="*/ 175 w 265"/>
                  <a:gd name="T3" fmla="*/ 63 h 105"/>
                  <a:gd name="T4" fmla="*/ 116 w 265"/>
                  <a:gd name="T5" fmla="*/ 39 h 105"/>
                  <a:gd name="T6" fmla="*/ 84 w 265"/>
                  <a:gd name="T7" fmla="*/ 54 h 105"/>
                  <a:gd name="T8" fmla="*/ 44 w 265"/>
                  <a:gd name="T9" fmla="*/ 63 h 105"/>
                  <a:gd name="T10" fmla="*/ 55 w 265"/>
                  <a:gd name="T11" fmla="*/ 30 h 105"/>
                  <a:gd name="T12" fmla="*/ 51 w 265"/>
                  <a:gd name="T13" fmla="*/ 14 h 105"/>
                  <a:gd name="T14" fmla="*/ 15 w 265"/>
                  <a:gd name="T15" fmla="*/ 0 h 105"/>
                  <a:gd name="T16" fmla="*/ 0 w 265"/>
                  <a:gd name="T17" fmla="*/ 34 h 105"/>
                  <a:gd name="T18" fmla="*/ 15 w 265"/>
                  <a:gd name="T19" fmla="*/ 74 h 105"/>
                  <a:gd name="T20" fmla="*/ 44 w 265"/>
                  <a:gd name="T21" fmla="*/ 92 h 105"/>
                  <a:gd name="T22" fmla="*/ 78 w 265"/>
                  <a:gd name="T23" fmla="*/ 69 h 105"/>
                  <a:gd name="T24" fmla="*/ 143 w 265"/>
                  <a:gd name="T25" fmla="*/ 77 h 105"/>
                  <a:gd name="T26" fmla="*/ 208 w 265"/>
                  <a:gd name="T27" fmla="*/ 103 h 105"/>
                  <a:gd name="T28" fmla="*/ 246 w 265"/>
                  <a:gd name="T29" fmla="*/ 105 h 105"/>
                  <a:gd name="T30" fmla="*/ 265 w 265"/>
                  <a:gd name="T31" fmla="*/ 54 h 105"/>
                  <a:gd name="T32" fmla="*/ 215 w 265"/>
                  <a:gd name="T33" fmla="*/ 62 h 105"/>
                  <a:gd name="T34" fmla="*/ 200 w 265"/>
                  <a:gd name="T35" fmla="*/ 35 h 105"/>
                  <a:gd name="T36" fmla="*/ 185 w 265"/>
                  <a:gd name="T37" fmla="*/ 29 h 105"/>
                  <a:gd name="T38" fmla="*/ 185 w 265"/>
                  <a:gd name="T39" fmla="*/ 2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5" h="105">
                    <a:moveTo>
                      <a:pt x="185" y="29"/>
                    </a:moveTo>
                    <a:lnTo>
                      <a:pt x="175" y="63"/>
                    </a:lnTo>
                    <a:lnTo>
                      <a:pt x="116" y="39"/>
                    </a:lnTo>
                    <a:lnTo>
                      <a:pt x="84" y="54"/>
                    </a:lnTo>
                    <a:lnTo>
                      <a:pt x="44" y="63"/>
                    </a:lnTo>
                    <a:lnTo>
                      <a:pt x="55" y="30"/>
                    </a:lnTo>
                    <a:lnTo>
                      <a:pt x="51" y="14"/>
                    </a:lnTo>
                    <a:lnTo>
                      <a:pt x="15" y="0"/>
                    </a:lnTo>
                    <a:lnTo>
                      <a:pt x="0" y="34"/>
                    </a:lnTo>
                    <a:lnTo>
                      <a:pt x="15" y="74"/>
                    </a:lnTo>
                    <a:lnTo>
                      <a:pt x="44" y="92"/>
                    </a:lnTo>
                    <a:lnTo>
                      <a:pt x="78" y="69"/>
                    </a:lnTo>
                    <a:lnTo>
                      <a:pt x="143" y="77"/>
                    </a:lnTo>
                    <a:lnTo>
                      <a:pt x="208" y="103"/>
                    </a:lnTo>
                    <a:lnTo>
                      <a:pt x="246" y="105"/>
                    </a:lnTo>
                    <a:lnTo>
                      <a:pt x="265" y="54"/>
                    </a:lnTo>
                    <a:lnTo>
                      <a:pt x="215" y="62"/>
                    </a:lnTo>
                    <a:lnTo>
                      <a:pt x="200" y="35"/>
                    </a:lnTo>
                    <a:lnTo>
                      <a:pt x="185" y="29"/>
                    </a:lnTo>
                    <a:lnTo>
                      <a:pt x="185" y="29"/>
                    </a:lnTo>
                    <a:close/>
                  </a:path>
                </a:pathLst>
              </a:custGeom>
              <a:solidFill>
                <a:srgbClr val="807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5" name="Freeform 140"/>
              <p:cNvSpPr>
                <a:spLocks/>
              </p:cNvSpPr>
              <p:nvPr/>
            </p:nvSpPr>
            <p:spPr bwMode="auto">
              <a:xfrm>
                <a:off x="2664" y="3113"/>
                <a:ext cx="896" cy="567"/>
              </a:xfrm>
              <a:custGeom>
                <a:avLst/>
                <a:gdLst>
                  <a:gd name="T0" fmla="*/ 29 w 896"/>
                  <a:gd name="T1" fmla="*/ 80 h 567"/>
                  <a:gd name="T2" fmla="*/ 0 w 896"/>
                  <a:gd name="T3" fmla="*/ 173 h 567"/>
                  <a:gd name="T4" fmla="*/ 115 w 896"/>
                  <a:gd name="T5" fmla="*/ 272 h 567"/>
                  <a:gd name="T6" fmla="*/ 231 w 896"/>
                  <a:gd name="T7" fmla="*/ 437 h 567"/>
                  <a:gd name="T8" fmla="*/ 349 w 896"/>
                  <a:gd name="T9" fmla="*/ 567 h 567"/>
                  <a:gd name="T10" fmla="*/ 707 w 896"/>
                  <a:gd name="T11" fmla="*/ 410 h 567"/>
                  <a:gd name="T12" fmla="*/ 896 w 896"/>
                  <a:gd name="T13" fmla="*/ 322 h 567"/>
                  <a:gd name="T14" fmla="*/ 787 w 896"/>
                  <a:gd name="T15" fmla="*/ 156 h 567"/>
                  <a:gd name="T16" fmla="*/ 662 w 896"/>
                  <a:gd name="T17" fmla="*/ 13 h 567"/>
                  <a:gd name="T18" fmla="*/ 439 w 896"/>
                  <a:gd name="T19" fmla="*/ 0 h 567"/>
                  <a:gd name="T20" fmla="*/ 174 w 896"/>
                  <a:gd name="T21" fmla="*/ 51 h 567"/>
                  <a:gd name="T22" fmla="*/ 29 w 896"/>
                  <a:gd name="T23" fmla="*/ 80 h 567"/>
                  <a:gd name="T24" fmla="*/ 29 w 896"/>
                  <a:gd name="T25" fmla="*/ 8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96" h="567">
                    <a:moveTo>
                      <a:pt x="29" y="80"/>
                    </a:moveTo>
                    <a:lnTo>
                      <a:pt x="0" y="173"/>
                    </a:lnTo>
                    <a:lnTo>
                      <a:pt x="115" y="272"/>
                    </a:lnTo>
                    <a:lnTo>
                      <a:pt x="231" y="437"/>
                    </a:lnTo>
                    <a:lnTo>
                      <a:pt x="349" y="567"/>
                    </a:lnTo>
                    <a:lnTo>
                      <a:pt x="707" y="410"/>
                    </a:lnTo>
                    <a:lnTo>
                      <a:pt x="896" y="322"/>
                    </a:lnTo>
                    <a:lnTo>
                      <a:pt x="787" y="156"/>
                    </a:lnTo>
                    <a:lnTo>
                      <a:pt x="662" y="13"/>
                    </a:lnTo>
                    <a:lnTo>
                      <a:pt x="439" y="0"/>
                    </a:lnTo>
                    <a:lnTo>
                      <a:pt x="174" y="51"/>
                    </a:lnTo>
                    <a:lnTo>
                      <a:pt x="29" y="80"/>
                    </a:lnTo>
                    <a:lnTo>
                      <a:pt x="29" y="80"/>
                    </a:lnTo>
                    <a:close/>
                  </a:path>
                </a:pathLst>
              </a:custGeom>
              <a:solidFill>
                <a:srgbClr val="A1B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6" name="Freeform 141"/>
              <p:cNvSpPr>
                <a:spLocks/>
              </p:cNvSpPr>
              <p:nvPr/>
            </p:nvSpPr>
            <p:spPr bwMode="auto">
              <a:xfrm>
                <a:off x="2552" y="3292"/>
                <a:ext cx="375" cy="288"/>
              </a:xfrm>
              <a:custGeom>
                <a:avLst/>
                <a:gdLst>
                  <a:gd name="T0" fmla="*/ 84 w 375"/>
                  <a:gd name="T1" fmla="*/ 0 h 288"/>
                  <a:gd name="T2" fmla="*/ 192 w 375"/>
                  <a:gd name="T3" fmla="*/ 3 h 288"/>
                  <a:gd name="T4" fmla="*/ 221 w 375"/>
                  <a:gd name="T5" fmla="*/ 20 h 288"/>
                  <a:gd name="T6" fmla="*/ 183 w 375"/>
                  <a:gd name="T7" fmla="*/ 51 h 288"/>
                  <a:gd name="T8" fmla="*/ 251 w 375"/>
                  <a:gd name="T9" fmla="*/ 48 h 288"/>
                  <a:gd name="T10" fmla="*/ 248 w 375"/>
                  <a:gd name="T11" fmla="*/ 4 h 288"/>
                  <a:gd name="T12" fmla="*/ 286 w 375"/>
                  <a:gd name="T13" fmla="*/ 19 h 288"/>
                  <a:gd name="T14" fmla="*/ 333 w 375"/>
                  <a:gd name="T15" fmla="*/ 19 h 288"/>
                  <a:gd name="T16" fmla="*/ 333 w 375"/>
                  <a:gd name="T17" fmla="*/ 42 h 288"/>
                  <a:gd name="T18" fmla="*/ 375 w 375"/>
                  <a:gd name="T19" fmla="*/ 27 h 288"/>
                  <a:gd name="T20" fmla="*/ 358 w 375"/>
                  <a:gd name="T21" fmla="*/ 93 h 288"/>
                  <a:gd name="T22" fmla="*/ 341 w 375"/>
                  <a:gd name="T23" fmla="*/ 160 h 288"/>
                  <a:gd name="T24" fmla="*/ 272 w 375"/>
                  <a:gd name="T25" fmla="*/ 288 h 288"/>
                  <a:gd name="T26" fmla="*/ 57 w 375"/>
                  <a:gd name="T27" fmla="*/ 275 h 288"/>
                  <a:gd name="T28" fmla="*/ 13 w 375"/>
                  <a:gd name="T29" fmla="*/ 174 h 288"/>
                  <a:gd name="T30" fmla="*/ 0 w 375"/>
                  <a:gd name="T31" fmla="*/ 130 h 288"/>
                  <a:gd name="T32" fmla="*/ 84 w 375"/>
                  <a:gd name="T33" fmla="*/ 86 h 288"/>
                  <a:gd name="T34" fmla="*/ 118 w 375"/>
                  <a:gd name="T35" fmla="*/ 39 h 288"/>
                  <a:gd name="T36" fmla="*/ 84 w 375"/>
                  <a:gd name="T37" fmla="*/ 0 h 288"/>
                  <a:gd name="T38" fmla="*/ 84 w 375"/>
                  <a:gd name="T3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5" h="288">
                    <a:moveTo>
                      <a:pt x="84" y="0"/>
                    </a:moveTo>
                    <a:lnTo>
                      <a:pt x="192" y="3"/>
                    </a:lnTo>
                    <a:lnTo>
                      <a:pt x="221" y="20"/>
                    </a:lnTo>
                    <a:lnTo>
                      <a:pt x="183" y="51"/>
                    </a:lnTo>
                    <a:lnTo>
                      <a:pt x="251" y="48"/>
                    </a:lnTo>
                    <a:lnTo>
                      <a:pt x="248" y="4"/>
                    </a:lnTo>
                    <a:lnTo>
                      <a:pt x="286" y="19"/>
                    </a:lnTo>
                    <a:lnTo>
                      <a:pt x="333" y="19"/>
                    </a:lnTo>
                    <a:lnTo>
                      <a:pt x="333" y="42"/>
                    </a:lnTo>
                    <a:lnTo>
                      <a:pt x="375" y="27"/>
                    </a:lnTo>
                    <a:lnTo>
                      <a:pt x="358" y="93"/>
                    </a:lnTo>
                    <a:lnTo>
                      <a:pt x="341" y="160"/>
                    </a:lnTo>
                    <a:lnTo>
                      <a:pt x="272" y="288"/>
                    </a:lnTo>
                    <a:lnTo>
                      <a:pt x="57" y="275"/>
                    </a:lnTo>
                    <a:lnTo>
                      <a:pt x="13" y="174"/>
                    </a:lnTo>
                    <a:lnTo>
                      <a:pt x="0" y="130"/>
                    </a:lnTo>
                    <a:lnTo>
                      <a:pt x="84" y="86"/>
                    </a:lnTo>
                    <a:lnTo>
                      <a:pt x="118" y="39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949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7" name="Freeform 142"/>
              <p:cNvSpPr>
                <a:spLocks/>
              </p:cNvSpPr>
              <p:nvPr/>
            </p:nvSpPr>
            <p:spPr bwMode="auto">
              <a:xfrm>
                <a:off x="2733" y="3490"/>
                <a:ext cx="88" cy="99"/>
              </a:xfrm>
              <a:custGeom>
                <a:avLst/>
                <a:gdLst>
                  <a:gd name="T0" fmla="*/ 40 w 88"/>
                  <a:gd name="T1" fmla="*/ 0 h 99"/>
                  <a:gd name="T2" fmla="*/ 0 w 88"/>
                  <a:gd name="T3" fmla="*/ 54 h 99"/>
                  <a:gd name="T4" fmla="*/ 25 w 88"/>
                  <a:gd name="T5" fmla="*/ 99 h 99"/>
                  <a:gd name="T6" fmla="*/ 88 w 88"/>
                  <a:gd name="T7" fmla="*/ 33 h 99"/>
                  <a:gd name="T8" fmla="*/ 61 w 88"/>
                  <a:gd name="T9" fmla="*/ 11 h 99"/>
                  <a:gd name="T10" fmla="*/ 40 w 88"/>
                  <a:gd name="T11" fmla="*/ 0 h 99"/>
                  <a:gd name="T12" fmla="*/ 40 w 88"/>
                  <a:gd name="T1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99">
                    <a:moveTo>
                      <a:pt x="40" y="0"/>
                    </a:moveTo>
                    <a:lnTo>
                      <a:pt x="0" y="54"/>
                    </a:lnTo>
                    <a:lnTo>
                      <a:pt x="25" y="99"/>
                    </a:lnTo>
                    <a:lnTo>
                      <a:pt x="88" y="33"/>
                    </a:lnTo>
                    <a:lnTo>
                      <a:pt x="61" y="11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88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8" name="Freeform 143"/>
              <p:cNvSpPr>
                <a:spLocks/>
              </p:cNvSpPr>
              <p:nvPr/>
            </p:nvSpPr>
            <p:spPr bwMode="auto">
              <a:xfrm>
                <a:off x="2561" y="3342"/>
                <a:ext cx="80" cy="57"/>
              </a:xfrm>
              <a:custGeom>
                <a:avLst/>
                <a:gdLst>
                  <a:gd name="T0" fmla="*/ 25 w 80"/>
                  <a:gd name="T1" fmla="*/ 57 h 57"/>
                  <a:gd name="T2" fmla="*/ 80 w 80"/>
                  <a:gd name="T3" fmla="*/ 40 h 57"/>
                  <a:gd name="T4" fmla="*/ 35 w 80"/>
                  <a:gd name="T5" fmla="*/ 0 h 57"/>
                  <a:gd name="T6" fmla="*/ 0 w 80"/>
                  <a:gd name="T7" fmla="*/ 15 h 57"/>
                  <a:gd name="T8" fmla="*/ 35 w 80"/>
                  <a:gd name="T9" fmla="*/ 38 h 57"/>
                  <a:gd name="T10" fmla="*/ 25 w 80"/>
                  <a:gd name="T11" fmla="*/ 57 h 57"/>
                  <a:gd name="T12" fmla="*/ 25 w 80"/>
                  <a:gd name="T13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57">
                    <a:moveTo>
                      <a:pt x="25" y="57"/>
                    </a:moveTo>
                    <a:lnTo>
                      <a:pt x="80" y="40"/>
                    </a:lnTo>
                    <a:lnTo>
                      <a:pt x="35" y="0"/>
                    </a:lnTo>
                    <a:lnTo>
                      <a:pt x="0" y="15"/>
                    </a:lnTo>
                    <a:lnTo>
                      <a:pt x="35" y="38"/>
                    </a:lnTo>
                    <a:lnTo>
                      <a:pt x="25" y="57"/>
                    </a:lnTo>
                    <a:lnTo>
                      <a:pt x="25" y="57"/>
                    </a:lnTo>
                    <a:close/>
                  </a:path>
                </a:pathLst>
              </a:custGeom>
              <a:solidFill>
                <a:srgbClr val="4047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9" name="Freeform 144"/>
              <p:cNvSpPr>
                <a:spLocks/>
              </p:cNvSpPr>
              <p:nvPr/>
            </p:nvSpPr>
            <p:spPr bwMode="auto">
              <a:xfrm>
                <a:off x="2611" y="3397"/>
                <a:ext cx="114" cy="41"/>
              </a:xfrm>
              <a:custGeom>
                <a:avLst/>
                <a:gdLst>
                  <a:gd name="T0" fmla="*/ 19 w 114"/>
                  <a:gd name="T1" fmla="*/ 41 h 41"/>
                  <a:gd name="T2" fmla="*/ 114 w 114"/>
                  <a:gd name="T3" fmla="*/ 11 h 41"/>
                  <a:gd name="T4" fmla="*/ 44 w 114"/>
                  <a:gd name="T5" fmla="*/ 0 h 41"/>
                  <a:gd name="T6" fmla="*/ 0 w 114"/>
                  <a:gd name="T7" fmla="*/ 17 h 41"/>
                  <a:gd name="T8" fmla="*/ 19 w 114"/>
                  <a:gd name="T9" fmla="*/ 41 h 41"/>
                  <a:gd name="T10" fmla="*/ 19 w 114"/>
                  <a:gd name="T1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4" h="41">
                    <a:moveTo>
                      <a:pt x="19" y="41"/>
                    </a:moveTo>
                    <a:lnTo>
                      <a:pt x="114" y="11"/>
                    </a:lnTo>
                    <a:lnTo>
                      <a:pt x="44" y="0"/>
                    </a:lnTo>
                    <a:lnTo>
                      <a:pt x="0" y="17"/>
                    </a:lnTo>
                    <a:lnTo>
                      <a:pt x="19" y="41"/>
                    </a:lnTo>
                    <a:lnTo>
                      <a:pt x="19" y="41"/>
                    </a:lnTo>
                    <a:close/>
                  </a:path>
                </a:pathLst>
              </a:custGeom>
              <a:solidFill>
                <a:srgbClr val="FFE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0" name="Freeform 145"/>
              <p:cNvSpPr>
                <a:spLocks/>
              </p:cNvSpPr>
              <p:nvPr/>
            </p:nvSpPr>
            <p:spPr bwMode="auto">
              <a:xfrm>
                <a:off x="2356" y="3378"/>
                <a:ext cx="274" cy="179"/>
              </a:xfrm>
              <a:custGeom>
                <a:avLst/>
                <a:gdLst>
                  <a:gd name="T0" fmla="*/ 95 w 274"/>
                  <a:gd name="T1" fmla="*/ 21 h 179"/>
                  <a:gd name="T2" fmla="*/ 200 w 274"/>
                  <a:gd name="T3" fmla="*/ 0 h 179"/>
                  <a:gd name="T4" fmla="*/ 211 w 274"/>
                  <a:gd name="T5" fmla="*/ 48 h 179"/>
                  <a:gd name="T6" fmla="*/ 240 w 274"/>
                  <a:gd name="T7" fmla="*/ 44 h 179"/>
                  <a:gd name="T8" fmla="*/ 274 w 274"/>
                  <a:gd name="T9" fmla="*/ 88 h 179"/>
                  <a:gd name="T10" fmla="*/ 150 w 274"/>
                  <a:gd name="T11" fmla="*/ 154 h 179"/>
                  <a:gd name="T12" fmla="*/ 26 w 274"/>
                  <a:gd name="T13" fmla="*/ 179 h 179"/>
                  <a:gd name="T14" fmla="*/ 34 w 274"/>
                  <a:gd name="T15" fmla="*/ 132 h 179"/>
                  <a:gd name="T16" fmla="*/ 0 w 274"/>
                  <a:gd name="T17" fmla="*/ 71 h 179"/>
                  <a:gd name="T18" fmla="*/ 38 w 274"/>
                  <a:gd name="T19" fmla="*/ 48 h 179"/>
                  <a:gd name="T20" fmla="*/ 95 w 274"/>
                  <a:gd name="T21" fmla="*/ 21 h 179"/>
                  <a:gd name="T22" fmla="*/ 95 w 274"/>
                  <a:gd name="T23" fmla="*/ 2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179">
                    <a:moveTo>
                      <a:pt x="95" y="21"/>
                    </a:moveTo>
                    <a:lnTo>
                      <a:pt x="200" y="0"/>
                    </a:lnTo>
                    <a:lnTo>
                      <a:pt x="211" y="48"/>
                    </a:lnTo>
                    <a:lnTo>
                      <a:pt x="240" y="44"/>
                    </a:lnTo>
                    <a:lnTo>
                      <a:pt x="274" y="88"/>
                    </a:lnTo>
                    <a:lnTo>
                      <a:pt x="150" y="154"/>
                    </a:lnTo>
                    <a:lnTo>
                      <a:pt x="26" y="179"/>
                    </a:lnTo>
                    <a:lnTo>
                      <a:pt x="34" y="132"/>
                    </a:lnTo>
                    <a:lnTo>
                      <a:pt x="0" y="71"/>
                    </a:lnTo>
                    <a:lnTo>
                      <a:pt x="38" y="48"/>
                    </a:lnTo>
                    <a:lnTo>
                      <a:pt x="95" y="21"/>
                    </a:lnTo>
                    <a:lnTo>
                      <a:pt x="95" y="21"/>
                    </a:lnTo>
                    <a:close/>
                  </a:path>
                </a:pathLst>
              </a:custGeom>
              <a:solidFill>
                <a:srgbClr val="75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1" name="Freeform 146"/>
              <p:cNvSpPr>
                <a:spLocks/>
              </p:cNvSpPr>
              <p:nvPr/>
            </p:nvSpPr>
            <p:spPr bwMode="auto">
              <a:xfrm>
                <a:off x="2537" y="3640"/>
                <a:ext cx="362" cy="119"/>
              </a:xfrm>
              <a:custGeom>
                <a:avLst/>
                <a:gdLst>
                  <a:gd name="T0" fmla="*/ 162 w 362"/>
                  <a:gd name="T1" fmla="*/ 19 h 119"/>
                  <a:gd name="T2" fmla="*/ 266 w 362"/>
                  <a:gd name="T3" fmla="*/ 0 h 119"/>
                  <a:gd name="T4" fmla="*/ 362 w 362"/>
                  <a:gd name="T5" fmla="*/ 39 h 119"/>
                  <a:gd name="T6" fmla="*/ 362 w 362"/>
                  <a:gd name="T7" fmla="*/ 106 h 119"/>
                  <a:gd name="T8" fmla="*/ 312 w 362"/>
                  <a:gd name="T9" fmla="*/ 119 h 119"/>
                  <a:gd name="T10" fmla="*/ 97 w 362"/>
                  <a:gd name="T11" fmla="*/ 119 h 119"/>
                  <a:gd name="T12" fmla="*/ 0 w 362"/>
                  <a:gd name="T13" fmla="*/ 119 h 119"/>
                  <a:gd name="T14" fmla="*/ 49 w 362"/>
                  <a:gd name="T15" fmla="*/ 73 h 119"/>
                  <a:gd name="T16" fmla="*/ 162 w 362"/>
                  <a:gd name="T17" fmla="*/ 19 h 119"/>
                  <a:gd name="T18" fmla="*/ 162 w 362"/>
                  <a:gd name="T19" fmla="*/ 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2" h="119">
                    <a:moveTo>
                      <a:pt x="162" y="19"/>
                    </a:moveTo>
                    <a:lnTo>
                      <a:pt x="266" y="0"/>
                    </a:lnTo>
                    <a:lnTo>
                      <a:pt x="362" y="39"/>
                    </a:lnTo>
                    <a:lnTo>
                      <a:pt x="362" y="106"/>
                    </a:lnTo>
                    <a:lnTo>
                      <a:pt x="312" y="119"/>
                    </a:lnTo>
                    <a:lnTo>
                      <a:pt x="97" y="119"/>
                    </a:lnTo>
                    <a:lnTo>
                      <a:pt x="0" y="119"/>
                    </a:lnTo>
                    <a:lnTo>
                      <a:pt x="49" y="73"/>
                    </a:lnTo>
                    <a:lnTo>
                      <a:pt x="162" y="19"/>
                    </a:lnTo>
                    <a:lnTo>
                      <a:pt x="162" y="19"/>
                    </a:lnTo>
                    <a:close/>
                  </a:path>
                </a:pathLst>
              </a:custGeom>
              <a:solidFill>
                <a:srgbClr val="9182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2" name="Freeform 147"/>
              <p:cNvSpPr>
                <a:spLocks/>
              </p:cNvSpPr>
              <p:nvPr/>
            </p:nvSpPr>
            <p:spPr bwMode="auto">
              <a:xfrm>
                <a:off x="2556" y="3725"/>
                <a:ext cx="118" cy="39"/>
              </a:xfrm>
              <a:custGeom>
                <a:avLst/>
                <a:gdLst>
                  <a:gd name="T0" fmla="*/ 78 w 118"/>
                  <a:gd name="T1" fmla="*/ 0 h 39"/>
                  <a:gd name="T2" fmla="*/ 5 w 118"/>
                  <a:gd name="T3" fmla="*/ 8 h 39"/>
                  <a:gd name="T4" fmla="*/ 0 w 118"/>
                  <a:gd name="T5" fmla="*/ 32 h 39"/>
                  <a:gd name="T6" fmla="*/ 70 w 118"/>
                  <a:gd name="T7" fmla="*/ 39 h 39"/>
                  <a:gd name="T8" fmla="*/ 118 w 118"/>
                  <a:gd name="T9" fmla="*/ 34 h 39"/>
                  <a:gd name="T10" fmla="*/ 78 w 118"/>
                  <a:gd name="T11" fmla="*/ 0 h 39"/>
                  <a:gd name="T12" fmla="*/ 78 w 118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39">
                    <a:moveTo>
                      <a:pt x="78" y="0"/>
                    </a:moveTo>
                    <a:lnTo>
                      <a:pt x="5" y="8"/>
                    </a:lnTo>
                    <a:lnTo>
                      <a:pt x="0" y="32"/>
                    </a:lnTo>
                    <a:lnTo>
                      <a:pt x="70" y="39"/>
                    </a:lnTo>
                    <a:lnTo>
                      <a:pt x="118" y="34"/>
                    </a:lnTo>
                    <a:lnTo>
                      <a:pt x="78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E6C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3" name="Freeform 148"/>
              <p:cNvSpPr>
                <a:spLocks/>
              </p:cNvSpPr>
              <p:nvPr/>
            </p:nvSpPr>
            <p:spPr bwMode="auto">
              <a:xfrm>
                <a:off x="2689" y="3672"/>
                <a:ext cx="90" cy="72"/>
              </a:xfrm>
              <a:custGeom>
                <a:avLst/>
                <a:gdLst>
                  <a:gd name="T0" fmla="*/ 90 w 90"/>
                  <a:gd name="T1" fmla="*/ 0 h 72"/>
                  <a:gd name="T2" fmla="*/ 10 w 90"/>
                  <a:gd name="T3" fmla="*/ 21 h 72"/>
                  <a:gd name="T4" fmla="*/ 0 w 90"/>
                  <a:gd name="T5" fmla="*/ 72 h 72"/>
                  <a:gd name="T6" fmla="*/ 61 w 90"/>
                  <a:gd name="T7" fmla="*/ 34 h 72"/>
                  <a:gd name="T8" fmla="*/ 90 w 90"/>
                  <a:gd name="T9" fmla="*/ 0 h 72"/>
                  <a:gd name="T10" fmla="*/ 90 w 90"/>
                  <a:gd name="T1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2">
                    <a:moveTo>
                      <a:pt x="90" y="0"/>
                    </a:moveTo>
                    <a:lnTo>
                      <a:pt x="10" y="21"/>
                    </a:lnTo>
                    <a:lnTo>
                      <a:pt x="0" y="72"/>
                    </a:lnTo>
                    <a:lnTo>
                      <a:pt x="61" y="34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D1D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4" name="Freeform 149"/>
              <p:cNvSpPr>
                <a:spLocks/>
              </p:cNvSpPr>
              <p:nvPr/>
            </p:nvSpPr>
            <p:spPr bwMode="auto">
              <a:xfrm>
                <a:off x="2634" y="3393"/>
                <a:ext cx="200" cy="157"/>
              </a:xfrm>
              <a:custGeom>
                <a:avLst/>
                <a:gdLst>
                  <a:gd name="T0" fmla="*/ 124 w 200"/>
                  <a:gd name="T1" fmla="*/ 8 h 157"/>
                  <a:gd name="T2" fmla="*/ 160 w 200"/>
                  <a:gd name="T3" fmla="*/ 29 h 157"/>
                  <a:gd name="T4" fmla="*/ 133 w 200"/>
                  <a:gd name="T5" fmla="*/ 42 h 157"/>
                  <a:gd name="T6" fmla="*/ 74 w 200"/>
                  <a:gd name="T7" fmla="*/ 56 h 157"/>
                  <a:gd name="T8" fmla="*/ 0 w 200"/>
                  <a:gd name="T9" fmla="*/ 57 h 157"/>
                  <a:gd name="T10" fmla="*/ 17 w 200"/>
                  <a:gd name="T11" fmla="*/ 79 h 157"/>
                  <a:gd name="T12" fmla="*/ 44 w 200"/>
                  <a:gd name="T13" fmla="*/ 70 h 157"/>
                  <a:gd name="T14" fmla="*/ 51 w 200"/>
                  <a:gd name="T15" fmla="*/ 100 h 157"/>
                  <a:gd name="T16" fmla="*/ 0 w 200"/>
                  <a:gd name="T17" fmla="*/ 136 h 157"/>
                  <a:gd name="T18" fmla="*/ 61 w 200"/>
                  <a:gd name="T19" fmla="*/ 157 h 157"/>
                  <a:gd name="T20" fmla="*/ 86 w 200"/>
                  <a:gd name="T21" fmla="*/ 111 h 157"/>
                  <a:gd name="T22" fmla="*/ 80 w 200"/>
                  <a:gd name="T23" fmla="*/ 77 h 157"/>
                  <a:gd name="T24" fmla="*/ 145 w 200"/>
                  <a:gd name="T25" fmla="*/ 77 h 157"/>
                  <a:gd name="T26" fmla="*/ 171 w 200"/>
                  <a:gd name="T27" fmla="*/ 59 h 157"/>
                  <a:gd name="T28" fmla="*/ 200 w 200"/>
                  <a:gd name="T29" fmla="*/ 38 h 157"/>
                  <a:gd name="T30" fmla="*/ 190 w 200"/>
                  <a:gd name="T31" fmla="*/ 0 h 157"/>
                  <a:gd name="T32" fmla="*/ 124 w 200"/>
                  <a:gd name="T33" fmla="*/ 8 h 157"/>
                  <a:gd name="T34" fmla="*/ 124 w 200"/>
                  <a:gd name="T35" fmla="*/ 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0" h="157">
                    <a:moveTo>
                      <a:pt x="124" y="8"/>
                    </a:moveTo>
                    <a:lnTo>
                      <a:pt x="160" y="29"/>
                    </a:lnTo>
                    <a:lnTo>
                      <a:pt x="133" y="42"/>
                    </a:lnTo>
                    <a:lnTo>
                      <a:pt x="74" y="56"/>
                    </a:lnTo>
                    <a:lnTo>
                      <a:pt x="0" y="57"/>
                    </a:lnTo>
                    <a:lnTo>
                      <a:pt x="17" y="79"/>
                    </a:lnTo>
                    <a:lnTo>
                      <a:pt x="44" y="70"/>
                    </a:lnTo>
                    <a:lnTo>
                      <a:pt x="51" y="100"/>
                    </a:lnTo>
                    <a:lnTo>
                      <a:pt x="0" y="136"/>
                    </a:lnTo>
                    <a:lnTo>
                      <a:pt x="61" y="157"/>
                    </a:lnTo>
                    <a:lnTo>
                      <a:pt x="86" y="111"/>
                    </a:lnTo>
                    <a:lnTo>
                      <a:pt x="80" y="77"/>
                    </a:lnTo>
                    <a:lnTo>
                      <a:pt x="145" y="77"/>
                    </a:lnTo>
                    <a:lnTo>
                      <a:pt x="171" y="59"/>
                    </a:lnTo>
                    <a:lnTo>
                      <a:pt x="200" y="38"/>
                    </a:lnTo>
                    <a:lnTo>
                      <a:pt x="190" y="0"/>
                    </a:lnTo>
                    <a:lnTo>
                      <a:pt x="124" y="8"/>
                    </a:lnTo>
                    <a:lnTo>
                      <a:pt x="124" y="8"/>
                    </a:lnTo>
                    <a:close/>
                  </a:path>
                </a:pathLst>
              </a:custGeom>
              <a:solidFill>
                <a:srgbClr val="6973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5" name="Freeform 150"/>
              <p:cNvSpPr>
                <a:spLocks/>
              </p:cNvSpPr>
              <p:nvPr/>
            </p:nvSpPr>
            <p:spPr bwMode="auto">
              <a:xfrm>
                <a:off x="2634" y="3328"/>
                <a:ext cx="114" cy="58"/>
              </a:xfrm>
              <a:custGeom>
                <a:avLst/>
                <a:gdLst>
                  <a:gd name="T0" fmla="*/ 0 w 114"/>
                  <a:gd name="T1" fmla="*/ 58 h 58"/>
                  <a:gd name="T2" fmla="*/ 44 w 114"/>
                  <a:gd name="T3" fmla="*/ 40 h 58"/>
                  <a:gd name="T4" fmla="*/ 59 w 114"/>
                  <a:gd name="T5" fmla="*/ 12 h 58"/>
                  <a:gd name="T6" fmla="*/ 114 w 114"/>
                  <a:gd name="T7" fmla="*/ 0 h 58"/>
                  <a:gd name="T8" fmla="*/ 80 w 114"/>
                  <a:gd name="T9" fmla="*/ 50 h 58"/>
                  <a:gd name="T10" fmla="*/ 51 w 114"/>
                  <a:gd name="T11" fmla="*/ 58 h 58"/>
                  <a:gd name="T12" fmla="*/ 0 w 114"/>
                  <a:gd name="T13" fmla="*/ 58 h 58"/>
                  <a:gd name="T14" fmla="*/ 0 w 114"/>
                  <a:gd name="T1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58">
                    <a:moveTo>
                      <a:pt x="0" y="58"/>
                    </a:moveTo>
                    <a:lnTo>
                      <a:pt x="44" y="40"/>
                    </a:lnTo>
                    <a:lnTo>
                      <a:pt x="59" y="12"/>
                    </a:lnTo>
                    <a:lnTo>
                      <a:pt x="114" y="0"/>
                    </a:lnTo>
                    <a:lnTo>
                      <a:pt x="80" y="50"/>
                    </a:lnTo>
                    <a:lnTo>
                      <a:pt x="51" y="58"/>
                    </a:lnTo>
                    <a:lnTo>
                      <a:pt x="0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826E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6" name="Freeform 151"/>
              <p:cNvSpPr>
                <a:spLocks/>
              </p:cNvSpPr>
              <p:nvPr/>
            </p:nvSpPr>
            <p:spPr bwMode="auto">
              <a:xfrm>
                <a:off x="2754" y="3340"/>
                <a:ext cx="97" cy="34"/>
              </a:xfrm>
              <a:custGeom>
                <a:avLst/>
                <a:gdLst>
                  <a:gd name="T0" fmla="*/ 97 w 97"/>
                  <a:gd name="T1" fmla="*/ 0 h 34"/>
                  <a:gd name="T2" fmla="*/ 0 w 97"/>
                  <a:gd name="T3" fmla="*/ 12 h 34"/>
                  <a:gd name="T4" fmla="*/ 23 w 97"/>
                  <a:gd name="T5" fmla="*/ 34 h 34"/>
                  <a:gd name="T6" fmla="*/ 80 w 97"/>
                  <a:gd name="T7" fmla="*/ 29 h 34"/>
                  <a:gd name="T8" fmla="*/ 97 w 97"/>
                  <a:gd name="T9" fmla="*/ 0 h 34"/>
                  <a:gd name="T10" fmla="*/ 97 w 97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4">
                    <a:moveTo>
                      <a:pt x="97" y="0"/>
                    </a:moveTo>
                    <a:lnTo>
                      <a:pt x="0" y="12"/>
                    </a:lnTo>
                    <a:lnTo>
                      <a:pt x="23" y="34"/>
                    </a:lnTo>
                    <a:lnTo>
                      <a:pt x="80" y="29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9463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7" name="Freeform 152"/>
              <p:cNvSpPr>
                <a:spLocks/>
              </p:cNvSpPr>
              <p:nvPr/>
            </p:nvSpPr>
            <p:spPr bwMode="auto">
              <a:xfrm>
                <a:off x="2685" y="3325"/>
                <a:ext cx="179" cy="70"/>
              </a:xfrm>
              <a:custGeom>
                <a:avLst/>
                <a:gdLst>
                  <a:gd name="T0" fmla="*/ 179 w 179"/>
                  <a:gd name="T1" fmla="*/ 9 h 70"/>
                  <a:gd name="T2" fmla="*/ 59 w 179"/>
                  <a:gd name="T3" fmla="*/ 0 h 70"/>
                  <a:gd name="T4" fmla="*/ 25 w 179"/>
                  <a:gd name="T5" fmla="*/ 21 h 70"/>
                  <a:gd name="T6" fmla="*/ 0 w 179"/>
                  <a:gd name="T7" fmla="*/ 70 h 70"/>
                  <a:gd name="T8" fmla="*/ 40 w 179"/>
                  <a:gd name="T9" fmla="*/ 66 h 70"/>
                  <a:gd name="T10" fmla="*/ 44 w 179"/>
                  <a:gd name="T11" fmla="*/ 23 h 70"/>
                  <a:gd name="T12" fmla="*/ 73 w 179"/>
                  <a:gd name="T13" fmla="*/ 15 h 70"/>
                  <a:gd name="T14" fmla="*/ 73 w 179"/>
                  <a:gd name="T15" fmla="*/ 32 h 70"/>
                  <a:gd name="T16" fmla="*/ 120 w 179"/>
                  <a:gd name="T17" fmla="*/ 21 h 70"/>
                  <a:gd name="T18" fmla="*/ 179 w 179"/>
                  <a:gd name="T19" fmla="*/ 9 h 70"/>
                  <a:gd name="T20" fmla="*/ 179 w 179"/>
                  <a:gd name="T21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9" h="70">
                    <a:moveTo>
                      <a:pt x="179" y="9"/>
                    </a:moveTo>
                    <a:lnTo>
                      <a:pt x="59" y="0"/>
                    </a:lnTo>
                    <a:lnTo>
                      <a:pt x="25" y="21"/>
                    </a:lnTo>
                    <a:lnTo>
                      <a:pt x="0" y="70"/>
                    </a:lnTo>
                    <a:lnTo>
                      <a:pt x="40" y="66"/>
                    </a:lnTo>
                    <a:lnTo>
                      <a:pt x="44" y="23"/>
                    </a:lnTo>
                    <a:lnTo>
                      <a:pt x="73" y="15"/>
                    </a:lnTo>
                    <a:lnTo>
                      <a:pt x="73" y="32"/>
                    </a:lnTo>
                    <a:lnTo>
                      <a:pt x="120" y="21"/>
                    </a:lnTo>
                    <a:lnTo>
                      <a:pt x="179" y="9"/>
                    </a:lnTo>
                    <a:lnTo>
                      <a:pt x="179" y="9"/>
                    </a:lnTo>
                    <a:close/>
                  </a:path>
                </a:pathLst>
              </a:custGeom>
              <a:solidFill>
                <a:srgbClr val="DED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8" name="Freeform 153"/>
              <p:cNvSpPr>
                <a:spLocks/>
              </p:cNvSpPr>
              <p:nvPr/>
            </p:nvSpPr>
            <p:spPr bwMode="auto">
              <a:xfrm>
                <a:off x="3013" y="3397"/>
                <a:ext cx="652" cy="367"/>
              </a:xfrm>
              <a:custGeom>
                <a:avLst/>
                <a:gdLst>
                  <a:gd name="T0" fmla="*/ 84 w 652"/>
                  <a:gd name="T1" fmla="*/ 87 h 367"/>
                  <a:gd name="T2" fmla="*/ 124 w 652"/>
                  <a:gd name="T3" fmla="*/ 109 h 367"/>
                  <a:gd name="T4" fmla="*/ 141 w 652"/>
                  <a:gd name="T5" fmla="*/ 79 h 367"/>
                  <a:gd name="T6" fmla="*/ 175 w 652"/>
                  <a:gd name="T7" fmla="*/ 85 h 367"/>
                  <a:gd name="T8" fmla="*/ 189 w 652"/>
                  <a:gd name="T9" fmla="*/ 53 h 367"/>
                  <a:gd name="T10" fmla="*/ 223 w 652"/>
                  <a:gd name="T11" fmla="*/ 75 h 367"/>
                  <a:gd name="T12" fmla="*/ 223 w 652"/>
                  <a:gd name="T13" fmla="*/ 45 h 367"/>
                  <a:gd name="T14" fmla="*/ 259 w 652"/>
                  <a:gd name="T15" fmla="*/ 32 h 367"/>
                  <a:gd name="T16" fmla="*/ 259 w 652"/>
                  <a:gd name="T17" fmla="*/ 61 h 367"/>
                  <a:gd name="T18" fmla="*/ 303 w 652"/>
                  <a:gd name="T19" fmla="*/ 73 h 367"/>
                  <a:gd name="T20" fmla="*/ 324 w 652"/>
                  <a:gd name="T21" fmla="*/ 61 h 367"/>
                  <a:gd name="T22" fmla="*/ 290 w 652"/>
                  <a:gd name="T23" fmla="*/ 55 h 367"/>
                  <a:gd name="T24" fmla="*/ 332 w 652"/>
                  <a:gd name="T25" fmla="*/ 29 h 367"/>
                  <a:gd name="T26" fmla="*/ 343 w 652"/>
                  <a:gd name="T27" fmla="*/ 2 h 367"/>
                  <a:gd name="T28" fmla="*/ 374 w 652"/>
                  <a:gd name="T29" fmla="*/ 15 h 367"/>
                  <a:gd name="T30" fmla="*/ 360 w 652"/>
                  <a:gd name="T31" fmla="*/ 38 h 367"/>
                  <a:gd name="T32" fmla="*/ 412 w 652"/>
                  <a:gd name="T33" fmla="*/ 42 h 367"/>
                  <a:gd name="T34" fmla="*/ 442 w 652"/>
                  <a:gd name="T35" fmla="*/ 61 h 367"/>
                  <a:gd name="T36" fmla="*/ 501 w 652"/>
                  <a:gd name="T37" fmla="*/ 38 h 367"/>
                  <a:gd name="T38" fmla="*/ 526 w 652"/>
                  <a:gd name="T39" fmla="*/ 0 h 367"/>
                  <a:gd name="T40" fmla="*/ 616 w 652"/>
                  <a:gd name="T41" fmla="*/ 21 h 367"/>
                  <a:gd name="T42" fmla="*/ 652 w 652"/>
                  <a:gd name="T43" fmla="*/ 185 h 367"/>
                  <a:gd name="T44" fmla="*/ 534 w 652"/>
                  <a:gd name="T45" fmla="*/ 332 h 367"/>
                  <a:gd name="T46" fmla="*/ 419 w 652"/>
                  <a:gd name="T47" fmla="*/ 360 h 367"/>
                  <a:gd name="T48" fmla="*/ 202 w 652"/>
                  <a:gd name="T49" fmla="*/ 367 h 367"/>
                  <a:gd name="T50" fmla="*/ 29 w 652"/>
                  <a:gd name="T51" fmla="*/ 351 h 367"/>
                  <a:gd name="T52" fmla="*/ 34 w 652"/>
                  <a:gd name="T53" fmla="*/ 188 h 367"/>
                  <a:gd name="T54" fmla="*/ 0 w 652"/>
                  <a:gd name="T55" fmla="*/ 113 h 367"/>
                  <a:gd name="T56" fmla="*/ 84 w 652"/>
                  <a:gd name="T57" fmla="*/ 87 h 367"/>
                  <a:gd name="T58" fmla="*/ 84 w 652"/>
                  <a:gd name="T59" fmla="*/ 8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52" h="367">
                    <a:moveTo>
                      <a:pt x="84" y="87"/>
                    </a:moveTo>
                    <a:lnTo>
                      <a:pt x="124" y="109"/>
                    </a:lnTo>
                    <a:lnTo>
                      <a:pt x="141" y="79"/>
                    </a:lnTo>
                    <a:lnTo>
                      <a:pt x="175" y="85"/>
                    </a:lnTo>
                    <a:lnTo>
                      <a:pt x="189" y="53"/>
                    </a:lnTo>
                    <a:lnTo>
                      <a:pt x="223" y="75"/>
                    </a:lnTo>
                    <a:lnTo>
                      <a:pt x="223" y="45"/>
                    </a:lnTo>
                    <a:lnTo>
                      <a:pt x="259" y="32"/>
                    </a:lnTo>
                    <a:lnTo>
                      <a:pt x="259" y="61"/>
                    </a:lnTo>
                    <a:lnTo>
                      <a:pt x="303" y="73"/>
                    </a:lnTo>
                    <a:lnTo>
                      <a:pt x="324" y="61"/>
                    </a:lnTo>
                    <a:lnTo>
                      <a:pt x="290" y="55"/>
                    </a:lnTo>
                    <a:lnTo>
                      <a:pt x="332" y="29"/>
                    </a:lnTo>
                    <a:lnTo>
                      <a:pt x="343" y="2"/>
                    </a:lnTo>
                    <a:lnTo>
                      <a:pt x="374" y="15"/>
                    </a:lnTo>
                    <a:lnTo>
                      <a:pt x="360" y="38"/>
                    </a:lnTo>
                    <a:lnTo>
                      <a:pt x="412" y="42"/>
                    </a:lnTo>
                    <a:lnTo>
                      <a:pt x="442" y="61"/>
                    </a:lnTo>
                    <a:lnTo>
                      <a:pt x="501" y="38"/>
                    </a:lnTo>
                    <a:lnTo>
                      <a:pt x="526" y="0"/>
                    </a:lnTo>
                    <a:lnTo>
                      <a:pt x="616" y="21"/>
                    </a:lnTo>
                    <a:lnTo>
                      <a:pt x="652" y="185"/>
                    </a:lnTo>
                    <a:lnTo>
                      <a:pt x="534" y="332"/>
                    </a:lnTo>
                    <a:lnTo>
                      <a:pt x="419" y="360"/>
                    </a:lnTo>
                    <a:lnTo>
                      <a:pt x="202" y="367"/>
                    </a:lnTo>
                    <a:lnTo>
                      <a:pt x="29" y="351"/>
                    </a:lnTo>
                    <a:lnTo>
                      <a:pt x="34" y="188"/>
                    </a:lnTo>
                    <a:lnTo>
                      <a:pt x="0" y="113"/>
                    </a:lnTo>
                    <a:lnTo>
                      <a:pt x="84" y="87"/>
                    </a:lnTo>
                    <a:lnTo>
                      <a:pt x="84" y="87"/>
                    </a:lnTo>
                    <a:close/>
                  </a:path>
                </a:pathLst>
              </a:custGeom>
              <a:solidFill>
                <a:srgbClr val="8F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9" name="Freeform 154"/>
              <p:cNvSpPr>
                <a:spLocks/>
              </p:cNvSpPr>
              <p:nvPr/>
            </p:nvSpPr>
            <p:spPr bwMode="auto">
              <a:xfrm>
                <a:off x="2950" y="3470"/>
                <a:ext cx="261" cy="295"/>
              </a:xfrm>
              <a:custGeom>
                <a:avLst/>
                <a:gdLst>
                  <a:gd name="T0" fmla="*/ 204 w 261"/>
                  <a:gd name="T1" fmla="*/ 103 h 295"/>
                  <a:gd name="T2" fmla="*/ 238 w 261"/>
                  <a:gd name="T3" fmla="*/ 120 h 295"/>
                  <a:gd name="T4" fmla="*/ 198 w 261"/>
                  <a:gd name="T5" fmla="*/ 143 h 295"/>
                  <a:gd name="T6" fmla="*/ 210 w 261"/>
                  <a:gd name="T7" fmla="*/ 169 h 295"/>
                  <a:gd name="T8" fmla="*/ 244 w 261"/>
                  <a:gd name="T9" fmla="*/ 150 h 295"/>
                  <a:gd name="T10" fmla="*/ 244 w 261"/>
                  <a:gd name="T11" fmla="*/ 195 h 295"/>
                  <a:gd name="T12" fmla="*/ 210 w 261"/>
                  <a:gd name="T13" fmla="*/ 259 h 295"/>
                  <a:gd name="T14" fmla="*/ 238 w 261"/>
                  <a:gd name="T15" fmla="*/ 276 h 295"/>
                  <a:gd name="T16" fmla="*/ 261 w 261"/>
                  <a:gd name="T17" fmla="*/ 295 h 295"/>
                  <a:gd name="T18" fmla="*/ 92 w 261"/>
                  <a:gd name="T19" fmla="*/ 272 h 295"/>
                  <a:gd name="T20" fmla="*/ 0 w 261"/>
                  <a:gd name="T21" fmla="*/ 130 h 295"/>
                  <a:gd name="T22" fmla="*/ 0 w 261"/>
                  <a:gd name="T23" fmla="*/ 0 h 295"/>
                  <a:gd name="T24" fmla="*/ 143 w 261"/>
                  <a:gd name="T25" fmla="*/ 48 h 295"/>
                  <a:gd name="T26" fmla="*/ 204 w 261"/>
                  <a:gd name="T27" fmla="*/ 103 h 295"/>
                  <a:gd name="T28" fmla="*/ 204 w 261"/>
                  <a:gd name="T29" fmla="*/ 103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1" h="295">
                    <a:moveTo>
                      <a:pt x="204" y="103"/>
                    </a:moveTo>
                    <a:lnTo>
                      <a:pt x="238" y="120"/>
                    </a:lnTo>
                    <a:lnTo>
                      <a:pt x="198" y="143"/>
                    </a:lnTo>
                    <a:lnTo>
                      <a:pt x="210" y="169"/>
                    </a:lnTo>
                    <a:lnTo>
                      <a:pt x="244" y="150"/>
                    </a:lnTo>
                    <a:lnTo>
                      <a:pt x="244" y="195"/>
                    </a:lnTo>
                    <a:lnTo>
                      <a:pt x="210" y="259"/>
                    </a:lnTo>
                    <a:lnTo>
                      <a:pt x="238" y="276"/>
                    </a:lnTo>
                    <a:lnTo>
                      <a:pt x="261" y="295"/>
                    </a:lnTo>
                    <a:lnTo>
                      <a:pt x="92" y="272"/>
                    </a:lnTo>
                    <a:lnTo>
                      <a:pt x="0" y="130"/>
                    </a:lnTo>
                    <a:lnTo>
                      <a:pt x="0" y="0"/>
                    </a:lnTo>
                    <a:lnTo>
                      <a:pt x="143" y="48"/>
                    </a:lnTo>
                    <a:lnTo>
                      <a:pt x="204" y="103"/>
                    </a:lnTo>
                    <a:lnTo>
                      <a:pt x="204" y="103"/>
                    </a:lnTo>
                    <a:close/>
                  </a:path>
                </a:pathLst>
              </a:custGeom>
              <a:solidFill>
                <a:srgbClr val="788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0" name="Freeform 155"/>
              <p:cNvSpPr>
                <a:spLocks/>
              </p:cNvSpPr>
              <p:nvPr/>
            </p:nvSpPr>
            <p:spPr bwMode="auto">
              <a:xfrm>
                <a:off x="2899" y="3369"/>
                <a:ext cx="179" cy="171"/>
              </a:xfrm>
              <a:custGeom>
                <a:avLst/>
                <a:gdLst>
                  <a:gd name="T0" fmla="*/ 78 w 179"/>
                  <a:gd name="T1" fmla="*/ 17 h 171"/>
                  <a:gd name="T2" fmla="*/ 26 w 179"/>
                  <a:gd name="T3" fmla="*/ 7 h 171"/>
                  <a:gd name="T4" fmla="*/ 26 w 179"/>
                  <a:gd name="T5" fmla="*/ 39 h 171"/>
                  <a:gd name="T6" fmla="*/ 7 w 179"/>
                  <a:gd name="T7" fmla="*/ 57 h 171"/>
                  <a:gd name="T8" fmla="*/ 51 w 179"/>
                  <a:gd name="T9" fmla="*/ 39 h 171"/>
                  <a:gd name="T10" fmla="*/ 80 w 179"/>
                  <a:gd name="T11" fmla="*/ 49 h 171"/>
                  <a:gd name="T12" fmla="*/ 21 w 179"/>
                  <a:gd name="T13" fmla="*/ 70 h 171"/>
                  <a:gd name="T14" fmla="*/ 0 w 179"/>
                  <a:gd name="T15" fmla="*/ 97 h 171"/>
                  <a:gd name="T16" fmla="*/ 55 w 179"/>
                  <a:gd name="T17" fmla="*/ 152 h 171"/>
                  <a:gd name="T18" fmla="*/ 99 w 179"/>
                  <a:gd name="T19" fmla="*/ 171 h 171"/>
                  <a:gd name="T20" fmla="*/ 179 w 179"/>
                  <a:gd name="T21" fmla="*/ 147 h 171"/>
                  <a:gd name="T22" fmla="*/ 162 w 179"/>
                  <a:gd name="T23" fmla="*/ 97 h 171"/>
                  <a:gd name="T24" fmla="*/ 114 w 179"/>
                  <a:gd name="T25" fmla="*/ 66 h 171"/>
                  <a:gd name="T26" fmla="*/ 129 w 179"/>
                  <a:gd name="T27" fmla="*/ 24 h 171"/>
                  <a:gd name="T28" fmla="*/ 103 w 179"/>
                  <a:gd name="T29" fmla="*/ 0 h 171"/>
                  <a:gd name="T30" fmla="*/ 78 w 179"/>
                  <a:gd name="T31" fmla="*/ 17 h 171"/>
                  <a:gd name="T32" fmla="*/ 78 w 179"/>
                  <a:gd name="T33" fmla="*/ 1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9" h="171">
                    <a:moveTo>
                      <a:pt x="78" y="17"/>
                    </a:moveTo>
                    <a:lnTo>
                      <a:pt x="26" y="7"/>
                    </a:lnTo>
                    <a:lnTo>
                      <a:pt x="26" y="39"/>
                    </a:lnTo>
                    <a:lnTo>
                      <a:pt x="7" y="57"/>
                    </a:lnTo>
                    <a:lnTo>
                      <a:pt x="51" y="39"/>
                    </a:lnTo>
                    <a:lnTo>
                      <a:pt x="80" y="49"/>
                    </a:lnTo>
                    <a:lnTo>
                      <a:pt x="21" y="70"/>
                    </a:lnTo>
                    <a:lnTo>
                      <a:pt x="0" y="97"/>
                    </a:lnTo>
                    <a:lnTo>
                      <a:pt x="55" y="152"/>
                    </a:lnTo>
                    <a:lnTo>
                      <a:pt x="99" y="171"/>
                    </a:lnTo>
                    <a:lnTo>
                      <a:pt x="179" y="147"/>
                    </a:lnTo>
                    <a:lnTo>
                      <a:pt x="162" y="97"/>
                    </a:lnTo>
                    <a:lnTo>
                      <a:pt x="114" y="66"/>
                    </a:lnTo>
                    <a:lnTo>
                      <a:pt x="129" y="24"/>
                    </a:lnTo>
                    <a:lnTo>
                      <a:pt x="103" y="0"/>
                    </a:lnTo>
                    <a:lnTo>
                      <a:pt x="78" y="17"/>
                    </a:lnTo>
                    <a:lnTo>
                      <a:pt x="78" y="17"/>
                    </a:lnTo>
                    <a:close/>
                  </a:path>
                </a:pathLst>
              </a:custGeom>
              <a:solidFill>
                <a:srgbClr val="9CB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1" name="Freeform 156"/>
              <p:cNvSpPr>
                <a:spLocks/>
              </p:cNvSpPr>
              <p:nvPr/>
            </p:nvSpPr>
            <p:spPr bwMode="auto">
              <a:xfrm>
                <a:off x="2962" y="3552"/>
                <a:ext cx="171" cy="116"/>
              </a:xfrm>
              <a:custGeom>
                <a:avLst/>
                <a:gdLst>
                  <a:gd name="T0" fmla="*/ 0 w 171"/>
                  <a:gd name="T1" fmla="*/ 37 h 116"/>
                  <a:gd name="T2" fmla="*/ 40 w 171"/>
                  <a:gd name="T3" fmla="*/ 33 h 116"/>
                  <a:gd name="T4" fmla="*/ 36 w 171"/>
                  <a:gd name="T5" fmla="*/ 7 h 116"/>
                  <a:gd name="T6" fmla="*/ 55 w 171"/>
                  <a:gd name="T7" fmla="*/ 3 h 116"/>
                  <a:gd name="T8" fmla="*/ 80 w 171"/>
                  <a:gd name="T9" fmla="*/ 21 h 116"/>
                  <a:gd name="T10" fmla="*/ 106 w 171"/>
                  <a:gd name="T11" fmla="*/ 0 h 116"/>
                  <a:gd name="T12" fmla="*/ 106 w 171"/>
                  <a:gd name="T13" fmla="*/ 38 h 116"/>
                  <a:gd name="T14" fmla="*/ 171 w 171"/>
                  <a:gd name="T15" fmla="*/ 33 h 116"/>
                  <a:gd name="T16" fmla="*/ 135 w 171"/>
                  <a:gd name="T17" fmla="*/ 58 h 116"/>
                  <a:gd name="T18" fmla="*/ 171 w 171"/>
                  <a:gd name="T19" fmla="*/ 93 h 116"/>
                  <a:gd name="T20" fmla="*/ 154 w 171"/>
                  <a:gd name="T21" fmla="*/ 116 h 116"/>
                  <a:gd name="T22" fmla="*/ 57 w 171"/>
                  <a:gd name="T23" fmla="*/ 112 h 116"/>
                  <a:gd name="T24" fmla="*/ 3 w 171"/>
                  <a:gd name="T25" fmla="*/ 68 h 116"/>
                  <a:gd name="T26" fmla="*/ 0 w 171"/>
                  <a:gd name="T27" fmla="*/ 37 h 116"/>
                  <a:gd name="T28" fmla="*/ 0 w 171"/>
                  <a:gd name="T29" fmla="*/ 3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1" h="116">
                    <a:moveTo>
                      <a:pt x="0" y="37"/>
                    </a:moveTo>
                    <a:lnTo>
                      <a:pt x="40" y="33"/>
                    </a:lnTo>
                    <a:lnTo>
                      <a:pt x="36" y="7"/>
                    </a:lnTo>
                    <a:lnTo>
                      <a:pt x="55" y="3"/>
                    </a:lnTo>
                    <a:lnTo>
                      <a:pt x="80" y="21"/>
                    </a:lnTo>
                    <a:lnTo>
                      <a:pt x="106" y="0"/>
                    </a:lnTo>
                    <a:lnTo>
                      <a:pt x="106" y="38"/>
                    </a:lnTo>
                    <a:lnTo>
                      <a:pt x="171" y="33"/>
                    </a:lnTo>
                    <a:lnTo>
                      <a:pt x="135" y="58"/>
                    </a:lnTo>
                    <a:lnTo>
                      <a:pt x="171" y="93"/>
                    </a:lnTo>
                    <a:lnTo>
                      <a:pt x="154" y="116"/>
                    </a:lnTo>
                    <a:lnTo>
                      <a:pt x="57" y="112"/>
                    </a:lnTo>
                    <a:lnTo>
                      <a:pt x="3" y="68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6973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2" name="Freeform 157"/>
              <p:cNvSpPr>
                <a:spLocks/>
              </p:cNvSpPr>
              <p:nvPr/>
            </p:nvSpPr>
            <p:spPr bwMode="auto">
              <a:xfrm>
                <a:off x="2821" y="3393"/>
                <a:ext cx="83" cy="83"/>
              </a:xfrm>
              <a:custGeom>
                <a:avLst/>
                <a:gdLst>
                  <a:gd name="T0" fmla="*/ 22 w 83"/>
                  <a:gd name="T1" fmla="*/ 15 h 83"/>
                  <a:gd name="T2" fmla="*/ 0 w 83"/>
                  <a:gd name="T3" fmla="*/ 65 h 83"/>
                  <a:gd name="T4" fmla="*/ 72 w 83"/>
                  <a:gd name="T5" fmla="*/ 83 h 83"/>
                  <a:gd name="T6" fmla="*/ 83 w 83"/>
                  <a:gd name="T7" fmla="*/ 45 h 83"/>
                  <a:gd name="T8" fmla="*/ 43 w 83"/>
                  <a:gd name="T9" fmla="*/ 0 h 83"/>
                  <a:gd name="T10" fmla="*/ 22 w 83"/>
                  <a:gd name="T11" fmla="*/ 15 h 83"/>
                  <a:gd name="T12" fmla="*/ 22 w 83"/>
                  <a:gd name="T13" fmla="*/ 1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83">
                    <a:moveTo>
                      <a:pt x="22" y="15"/>
                    </a:moveTo>
                    <a:lnTo>
                      <a:pt x="0" y="65"/>
                    </a:lnTo>
                    <a:lnTo>
                      <a:pt x="72" y="83"/>
                    </a:lnTo>
                    <a:lnTo>
                      <a:pt x="83" y="45"/>
                    </a:lnTo>
                    <a:lnTo>
                      <a:pt x="43" y="0"/>
                    </a:lnTo>
                    <a:lnTo>
                      <a:pt x="22" y="15"/>
                    </a:lnTo>
                    <a:lnTo>
                      <a:pt x="22" y="15"/>
                    </a:lnTo>
                    <a:close/>
                  </a:path>
                </a:pathLst>
              </a:custGeom>
              <a:solidFill>
                <a:srgbClr val="B8A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3" name="Freeform 158"/>
              <p:cNvSpPr>
                <a:spLocks/>
              </p:cNvSpPr>
              <p:nvPr/>
            </p:nvSpPr>
            <p:spPr bwMode="auto">
              <a:xfrm>
                <a:off x="3038" y="3593"/>
                <a:ext cx="30" cy="66"/>
              </a:xfrm>
              <a:custGeom>
                <a:avLst/>
                <a:gdLst>
                  <a:gd name="T0" fmla="*/ 19 w 30"/>
                  <a:gd name="T1" fmla="*/ 15 h 66"/>
                  <a:gd name="T2" fmla="*/ 30 w 30"/>
                  <a:gd name="T3" fmla="*/ 66 h 66"/>
                  <a:gd name="T4" fmla="*/ 9 w 30"/>
                  <a:gd name="T5" fmla="*/ 60 h 66"/>
                  <a:gd name="T6" fmla="*/ 0 w 30"/>
                  <a:gd name="T7" fmla="*/ 0 h 66"/>
                  <a:gd name="T8" fmla="*/ 19 w 30"/>
                  <a:gd name="T9" fmla="*/ 15 h 66"/>
                  <a:gd name="T10" fmla="*/ 19 w 30"/>
                  <a:gd name="T11" fmla="*/ 1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66">
                    <a:moveTo>
                      <a:pt x="19" y="15"/>
                    </a:moveTo>
                    <a:lnTo>
                      <a:pt x="30" y="66"/>
                    </a:lnTo>
                    <a:lnTo>
                      <a:pt x="9" y="60"/>
                    </a:lnTo>
                    <a:lnTo>
                      <a:pt x="0" y="0"/>
                    </a:lnTo>
                    <a:lnTo>
                      <a:pt x="19" y="15"/>
                    </a:lnTo>
                    <a:lnTo>
                      <a:pt x="19" y="15"/>
                    </a:lnTo>
                    <a:close/>
                  </a:path>
                </a:pathLst>
              </a:custGeom>
              <a:solidFill>
                <a:srgbClr val="4047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4" name="Freeform 159"/>
              <p:cNvSpPr>
                <a:spLocks/>
              </p:cNvSpPr>
              <p:nvPr/>
            </p:nvSpPr>
            <p:spPr bwMode="auto">
              <a:xfrm>
                <a:off x="2927" y="3435"/>
                <a:ext cx="50" cy="31"/>
              </a:xfrm>
              <a:custGeom>
                <a:avLst/>
                <a:gdLst>
                  <a:gd name="T0" fmla="*/ 0 w 50"/>
                  <a:gd name="T1" fmla="*/ 15 h 31"/>
                  <a:gd name="T2" fmla="*/ 50 w 50"/>
                  <a:gd name="T3" fmla="*/ 31 h 31"/>
                  <a:gd name="T4" fmla="*/ 50 w 50"/>
                  <a:gd name="T5" fmla="*/ 8 h 31"/>
                  <a:gd name="T6" fmla="*/ 6 w 50"/>
                  <a:gd name="T7" fmla="*/ 0 h 31"/>
                  <a:gd name="T8" fmla="*/ 0 w 50"/>
                  <a:gd name="T9" fmla="*/ 15 h 31"/>
                  <a:gd name="T10" fmla="*/ 0 w 50"/>
                  <a:gd name="T11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31">
                    <a:moveTo>
                      <a:pt x="0" y="15"/>
                    </a:moveTo>
                    <a:lnTo>
                      <a:pt x="50" y="31"/>
                    </a:lnTo>
                    <a:lnTo>
                      <a:pt x="50" y="8"/>
                    </a:lnTo>
                    <a:lnTo>
                      <a:pt x="6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6973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5" name="Freeform 160"/>
              <p:cNvSpPr>
                <a:spLocks/>
              </p:cNvSpPr>
              <p:nvPr/>
            </p:nvSpPr>
            <p:spPr bwMode="auto">
              <a:xfrm>
                <a:off x="2864" y="3328"/>
                <a:ext cx="42" cy="48"/>
              </a:xfrm>
              <a:custGeom>
                <a:avLst/>
                <a:gdLst>
                  <a:gd name="T0" fmla="*/ 25 w 42"/>
                  <a:gd name="T1" fmla="*/ 0 h 48"/>
                  <a:gd name="T2" fmla="*/ 42 w 42"/>
                  <a:gd name="T3" fmla="*/ 48 h 48"/>
                  <a:gd name="T4" fmla="*/ 0 w 42"/>
                  <a:gd name="T5" fmla="*/ 29 h 48"/>
                  <a:gd name="T6" fmla="*/ 25 w 42"/>
                  <a:gd name="T7" fmla="*/ 0 h 48"/>
                  <a:gd name="T8" fmla="*/ 25 w 4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8">
                    <a:moveTo>
                      <a:pt x="25" y="0"/>
                    </a:moveTo>
                    <a:lnTo>
                      <a:pt x="42" y="48"/>
                    </a:lnTo>
                    <a:lnTo>
                      <a:pt x="0" y="29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75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6" name="Freeform 161"/>
              <p:cNvSpPr>
                <a:spLocks/>
              </p:cNvSpPr>
              <p:nvPr/>
            </p:nvSpPr>
            <p:spPr bwMode="auto">
              <a:xfrm>
                <a:off x="2788" y="3165"/>
                <a:ext cx="273" cy="72"/>
              </a:xfrm>
              <a:custGeom>
                <a:avLst/>
                <a:gdLst>
                  <a:gd name="T0" fmla="*/ 76 w 273"/>
                  <a:gd name="T1" fmla="*/ 64 h 72"/>
                  <a:gd name="T2" fmla="*/ 246 w 273"/>
                  <a:gd name="T3" fmla="*/ 72 h 72"/>
                  <a:gd name="T4" fmla="*/ 273 w 273"/>
                  <a:gd name="T5" fmla="*/ 28 h 72"/>
                  <a:gd name="T6" fmla="*/ 124 w 273"/>
                  <a:gd name="T7" fmla="*/ 14 h 72"/>
                  <a:gd name="T8" fmla="*/ 76 w 273"/>
                  <a:gd name="T9" fmla="*/ 17 h 72"/>
                  <a:gd name="T10" fmla="*/ 0 w 273"/>
                  <a:gd name="T11" fmla="*/ 0 h 72"/>
                  <a:gd name="T12" fmla="*/ 55 w 273"/>
                  <a:gd name="T13" fmla="*/ 68 h 72"/>
                  <a:gd name="T14" fmla="*/ 76 w 273"/>
                  <a:gd name="T15" fmla="*/ 64 h 72"/>
                  <a:gd name="T16" fmla="*/ 76 w 273"/>
                  <a:gd name="T17" fmla="*/ 6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3" h="72">
                    <a:moveTo>
                      <a:pt x="76" y="64"/>
                    </a:moveTo>
                    <a:lnTo>
                      <a:pt x="246" y="72"/>
                    </a:lnTo>
                    <a:lnTo>
                      <a:pt x="273" y="28"/>
                    </a:lnTo>
                    <a:lnTo>
                      <a:pt x="124" y="14"/>
                    </a:lnTo>
                    <a:lnTo>
                      <a:pt x="76" y="17"/>
                    </a:lnTo>
                    <a:lnTo>
                      <a:pt x="0" y="0"/>
                    </a:lnTo>
                    <a:lnTo>
                      <a:pt x="55" y="68"/>
                    </a:lnTo>
                    <a:lnTo>
                      <a:pt x="76" y="64"/>
                    </a:lnTo>
                    <a:lnTo>
                      <a:pt x="76" y="64"/>
                    </a:lnTo>
                    <a:close/>
                  </a:path>
                </a:pathLst>
              </a:custGeom>
              <a:solidFill>
                <a:srgbClr val="D6E0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7" name="Freeform 162"/>
              <p:cNvSpPr>
                <a:spLocks/>
              </p:cNvSpPr>
              <p:nvPr/>
            </p:nvSpPr>
            <p:spPr bwMode="auto">
              <a:xfrm>
                <a:off x="2794" y="3173"/>
                <a:ext cx="84" cy="88"/>
              </a:xfrm>
              <a:custGeom>
                <a:avLst/>
                <a:gdLst>
                  <a:gd name="T0" fmla="*/ 70 w 84"/>
                  <a:gd name="T1" fmla="*/ 15 h 88"/>
                  <a:gd name="T2" fmla="*/ 84 w 84"/>
                  <a:gd name="T3" fmla="*/ 39 h 88"/>
                  <a:gd name="T4" fmla="*/ 84 w 84"/>
                  <a:gd name="T5" fmla="*/ 75 h 88"/>
                  <a:gd name="T6" fmla="*/ 40 w 84"/>
                  <a:gd name="T7" fmla="*/ 88 h 88"/>
                  <a:gd name="T8" fmla="*/ 15 w 84"/>
                  <a:gd name="T9" fmla="*/ 72 h 88"/>
                  <a:gd name="T10" fmla="*/ 55 w 84"/>
                  <a:gd name="T11" fmla="*/ 64 h 88"/>
                  <a:gd name="T12" fmla="*/ 49 w 84"/>
                  <a:gd name="T13" fmla="*/ 51 h 88"/>
                  <a:gd name="T14" fmla="*/ 0 w 84"/>
                  <a:gd name="T15" fmla="*/ 0 h 88"/>
                  <a:gd name="T16" fmla="*/ 70 w 84"/>
                  <a:gd name="T17" fmla="*/ 15 h 88"/>
                  <a:gd name="T18" fmla="*/ 70 w 84"/>
                  <a:gd name="T19" fmla="*/ 1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88">
                    <a:moveTo>
                      <a:pt x="70" y="15"/>
                    </a:moveTo>
                    <a:lnTo>
                      <a:pt x="84" y="39"/>
                    </a:lnTo>
                    <a:lnTo>
                      <a:pt x="84" y="75"/>
                    </a:lnTo>
                    <a:lnTo>
                      <a:pt x="40" y="88"/>
                    </a:lnTo>
                    <a:lnTo>
                      <a:pt x="15" y="72"/>
                    </a:lnTo>
                    <a:lnTo>
                      <a:pt x="55" y="64"/>
                    </a:lnTo>
                    <a:lnTo>
                      <a:pt x="49" y="51"/>
                    </a:lnTo>
                    <a:lnTo>
                      <a:pt x="0" y="0"/>
                    </a:lnTo>
                    <a:lnTo>
                      <a:pt x="70" y="15"/>
                    </a:lnTo>
                    <a:lnTo>
                      <a:pt x="70" y="15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8" name="Freeform 163"/>
              <p:cNvSpPr>
                <a:spLocks/>
              </p:cNvSpPr>
              <p:nvPr/>
            </p:nvSpPr>
            <p:spPr bwMode="auto">
              <a:xfrm>
                <a:off x="2695" y="3188"/>
                <a:ext cx="223" cy="100"/>
              </a:xfrm>
              <a:custGeom>
                <a:avLst/>
                <a:gdLst>
                  <a:gd name="T0" fmla="*/ 9 w 223"/>
                  <a:gd name="T1" fmla="*/ 95 h 100"/>
                  <a:gd name="T2" fmla="*/ 110 w 223"/>
                  <a:gd name="T3" fmla="*/ 100 h 100"/>
                  <a:gd name="T4" fmla="*/ 148 w 223"/>
                  <a:gd name="T5" fmla="*/ 100 h 100"/>
                  <a:gd name="T6" fmla="*/ 223 w 223"/>
                  <a:gd name="T7" fmla="*/ 72 h 100"/>
                  <a:gd name="T8" fmla="*/ 160 w 223"/>
                  <a:gd name="T9" fmla="*/ 72 h 100"/>
                  <a:gd name="T10" fmla="*/ 143 w 223"/>
                  <a:gd name="T11" fmla="*/ 87 h 100"/>
                  <a:gd name="T12" fmla="*/ 99 w 223"/>
                  <a:gd name="T13" fmla="*/ 84 h 100"/>
                  <a:gd name="T14" fmla="*/ 110 w 223"/>
                  <a:gd name="T15" fmla="*/ 43 h 100"/>
                  <a:gd name="T16" fmla="*/ 129 w 223"/>
                  <a:gd name="T17" fmla="*/ 5 h 100"/>
                  <a:gd name="T18" fmla="*/ 63 w 223"/>
                  <a:gd name="T19" fmla="*/ 0 h 100"/>
                  <a:gd name="T20" fmla="*/ 0 w 223"/>
                  <a:gd name="T21" fmla="*/ 64 h 100"/>
                  <a:gd name="T22" fmla="*/ 9 w 223"/>
                  <a:gd name="T23" fmla="*/ 95 h 100"/>
                  <a:gd name="T24" fmla="*/ 9 w 223"/>
                  <a:gd name="T25" fmla="*/ 9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3" h="100">
                    <a:moveTo>
                      <a:pt x="9" y="95"/>
                    </a:moveTo>
                    <a:lnTo>
                      <a:pt x="110" y="100"/>
                    </a:lnTo>
                    <a:lnTo>
                      <a:pt x="148" y="100"/>
                    </a:lnTo>
                    <a:lnTo>
                      <a:pt x="223" y="72"/>
                    </a:lnTo>
                    <a:lnTo>
                      <a:pt x="160" y="72"/>
                    </a:lnTo>
                    <a:lnTo>
                      <a:pt x="143" y="87"/>
                    </a:lnTo>
                    <a:lnTo>
                      <a:pt x="99" y="84"/>
                    </a:lnTo>
                    <a:lnTo>
                      <a:pt x="110" y="43"/>
                    </a:lnTo>
                    <a:lnTo>
                      <a:pt x="129" y="5"/>
                    </a:lnTo>
                    <a:lnTo>
                      <a:pt x="63" y="0"/>
                    </a:lnTo>
                    <a:lnTo>
                      <a:pt x="0" y="64"/>
                    </a:lnTo>
                    <a:lnTo>
                      <a:pt x="9" y="95"/>
                    </a:lnTo>
                    <a:lnTo>
                      <a:pt x="9" y="95"/>
                    </a:lnTo>
                    <a:close/>
                  </a:path>
                </a:pathLst>
              </a:custGeom>
              <a:solidFill>
                <a:srgbClr val="9C99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9" name="Freeform 164"/>
              <p:cNvSpPr>
                <a:spLocks/>
              </p:cNvSpPr>
              <p:nvPr/>
            </p:nvSpPr>
            <p:spPr bwMode="auto">
              <a:xfrm>
                <a:off x="2904" y="3172"/>
                <a:ext cx="128" cy="24"/>
              </a:xfrm>
              <a:custGeom>
                <a:avLst/>
                <a:gdLst>
                  <a:gd name="T0" fmla="*/ 128 w 128"/>
                  <a:gd name="T1" fmla="*/ 24 h 24"/>
                  <a:gd name="T2" fmla="*/ 29 w 128"/>
                  <a:gd name="T3" fmla="*/ 23 h 24"/>
                  <a:gd name="T4" fmla="*/ 0 w 128"/>
                  <a:gd name="T5" fmla="*/ 0 h 24"/>
                  <a:gd name="T6" fmla="*/ 54 w 128"/>
                  <a:gd name="T7" fmla="*/ 6 h 24"/>
                  <a:gd name="T8" fmla="*/ 128 w 128"/>
                  <a:gd name="T9" fmla="*/ 10 h 24"/>
                  <a:gd name="T10" fmla="*/ 128 w 128"/>
                  <a:gd name="T11" fmla="*/ 24 h 24"/>
                  <a:gd name="T12" fmla="*/ 128 w 12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24">
                    <a:moveTo>
                      <a:pt x="128" y="24"/>
                    </a:moveTo>
                    <a:lnTo>
                      <a:pt x="29" y="23"/>
                    </a:lnTo>
                    <a:lnTo>
                      <a:pt x="0" y="0"/>
                    </a:lnTo>
                    <a:lnTo>
                      <a:pt x="54" y="6"/>
                    </a:lnTo>
                    <a:lnTo>
                      <a:pt x="128" y="10"/>
                    </a:lnTo>
                    <a:lnTo>
                      <a:pt x="128" y="24"/>
                    </a:lnTo>
                    <a:lnTo>
                      <a:pt x="128" y="24"/>
                    </a:lnTo>
                    <a:close/>
                  </a:path>
                </a:pathLst>
              </a:custGeom>
              <a:solidFill>
                <a:srgbClr val="999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0" name="Freeform 165"/>
              <p:cNvSpPr>
                <a:spLocks/>
              </p:cNvSpPr>
              <p:nvPr/>
            </p:nvSpPr>
            <p:spPr bwMode="auto">
              <a:xfrm>
                <a:off x="3093" y="3540"/>
                <a:ext cx="84" cy="40"/>
              </a:xfrm>
              <a:custGeom>
                <a:avLst/>
                <a:gdLst>
                  <a:gd name="T0" fmla="*/ 0 w 84"/>
                  <a:gd name="T1" fmla="*/ 0 h 40"/>
                  <a:gd name="T2" fmla="*/ 61 w 84"/>
                  <a:gd name="T3" fmla="*/ 10 h 40"/>
                  <a:gd name="T4" fmla="*/ 84 w 84"/>
                  <a:gd name="T5" fmla="*/ 40 h 40"/>
                  <a:gd name="T6" fmla="*/ 40 w 84"/>
                  <a:gd name="T7" fmla="*/ 38 h 40"/>
                  <a:gd name="T8" fmla="*/ 0 w 84"/>
                  <a:gd name="T9" fmla="*/ 0 h 40"/>
                  <a:gd name="T10" fmla="*/ 0 w 84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40">
                    <a:moveTo>
                      <a:pt x="0" y="0"/>
                    </a:moveTo>
                    <a:lnTo>
                      <a:pt x="61" y="10"/>
                    </a:lnTo>
                    <a:lnTo>
                      <a:pt x="84" y="40"/>
                    </a:lnTo>
                    <a:lnTo>
                      <a:pt x="40" y="3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1" name="Freeform 166"/>
              <p:cNvSpPr>
                <a:spLocks/>
              </p:cNvSpPr>
              <p:nvPr/>
            </p:nvSpPr>
            <p:spPr bwMode="auto">
              <a:xfrm>
                <a:off x="1910" y="3322"/>
                <a:ext cx="1273" cy="441"/>
              </a:xfrm>
              <a:custGeom>
                <a:avLst/>
                <a:gdLst>
                  <a:gd name="T0" fmla="*/ 1046 w 1273"/>
                  <a:gd name="T1" fmla="*/ 192 h 441"/>
                  <a:gd name="T2" fmla="*/ 1065 w 1273"/>
                  <a:gd name="T3" fmla="*/ 271 h 441"/>
                  <a:gd name="T4" fmla="*/ 1202 w 1273"/>
                  <a:gd name="T5" fmla="*/ 329 h 441"/>
                  <a:gd name="T6" fmla="*/ 1158 w 1273"/>
                  <a:gd name="T7" fmla="*/ 244 h 441"/>
                  <a:gd name="T8" fmla="*/ 1263 w 1273"/>
                  <a:gd name="T9" fmla="*/ 322 h 441"/>
                  <a:gd name="T10" fmla="*/ 1271 w 1273"/>
                  <a:gd name="T11" fmla="*/ 360 h 441"/>
                  <a:gd name="T12" fmla="*/ 1202 w 1273"/>
                  <a:gd name="T13" fmla="*/ 381 h 441"/>
                  <a:gd name="T14" fmla="*/ 1193 w 1273"/>
                  <a:gd name="T15" fmla="*/ 441 h 441"/>
                  <a:gd name="T16" fmla="*/ 933 w 1273"/>
                  <a:gd name="T17" fmla="*/ 392 h 441"/>
                  <a:gd name="T18" fmla="*/ 899 w 1273"/>
                  <a:gd name="T19" fmla="*/ 411 h 441"/>
                  <a:gd name="T20" fmla="*/ 825 w 1273"/>
                  <a:gd name="T21" fmla="*/ 414 h 441"/>
                  <a:gd name="T22" fmla="*/ 781 w 1273"/>
                  <a:gd name="T23" fmla="*/ 414 h 441"/>
                  <a:gd name="T24" fmla="*/ 874 w 1273"/>
                  <a:gd name="T25" fmla="*/ 329 h 441"/>
                  <a:gd name="T26" fmla="*/ 764 w 1273"/>
                  <a:gd name="T27" fmla="*/ 404 h 441"/>
                  <a:gd name="T28" fmla="*/ 682 w 1273"/>
                  <a:gd name="T29" fmla="*/ 415 h 441"/>
                  <a:gd name="T30" fmla="*/ 230 w 1273"/>
                  <a:gd name="T31" fmla="*/ 421 h 441"/>
                  <a:gd name="T32" fmla="*/ 213 w 1273"/>
                  <a:gd name="T33" fmla="*/ 381 h 441"/>
                  <a:gd name="T34" fmla="*/ 152 w 1273"/>
                  <a:gd name="T35" fmla="*/ 368 h 441"/>
                  <a:gd name="T36" fmla="*/ 0 w 1273"/>
                  <a:gd name="T37" fmla="*/ 364 h 441"/>
                  <a:gd name="T38" fmla="*/ 167 w 1273"/>
                  <a:gd name="T39" fmla="*/ 335 h 441"/>
                  <a:gd name="T40" fmla="*/ 234 w 1273"/>
                  <a:gd name="T41" fmla="*/ 329 h 441"/>
                  <a:gd name="T42" fmla="*/ 270 w 1273"/>
                  <a:gd name="T43" fmla="*/ 333 h 441"/>
                  <a:gd name="T44" fmla="*/ 291 w 1273"/>
                  <a:gd name="T45" fmla="*/ 271 h 441"/>
                  <a:gd name="T46" fmla="*/ 284 w 1273"/>
                  <a:gd name="T47" fmla="*/ 386 h 441"/>
                  <a:gd name="T48" fmla="*/ 533 w 1273"/>
                  <a:gd name="T49" fmla="*/ 393 h 441"/>
                  <a:gd name="T50" fmla="*/ 505 w 1273"/>
                  <a:gd name="T51" fmla="*/ 335 h 441"/>
                  <a:gd name="T52" fmla="*/ 388 w 1273"/>
                  <a:gd name="T53" fmla="*/ 328 h 441"/>
                  <a:gd name="T54" fmla="*/ 377 w 1273"/>
                  <a:gd name="T55" fmla="*/ 302 h 441"/>
                  <a:gd name="T56" fmla="*/ 407 w 1273"/>
                  <a:gd name="T57" fmla="*/ 249 h 441"/>
                  <a:gd name="T58" fmla="*/ 409 w 1273"/>
                  <a:gd name="T59" fmla="*/ 238 h 441"/>
                  <a:gd name="T60" fmla="*/ 442 w 1273"/>
                  <a:gd name="T61" fmla="*/ 166 h 441"/>
                  <a:gd name="T62" fmla="*/ 394 w 1273"/>
                  <a:gd name="T63" fmla="*/ 100 h 441"/>
                  <a:gd name="T64" fmla="*/ 394 w 1273"/>
                  <a:gd name="T65" fmla="*/ 17 h 441"/>
                  <a:gd name="T66" fmla="*/ 425 w 1273"/>
                  <a:gd name="T67" fmla="*/ 48 h 441"/>
                  <a:gd name="T68" fmla="*/ 449 w 1273"/>
                  <a:gd name="T69" fmla="*/ 117 h 441"/>
                  <a:gd name="T70" fmla="*/ 508 w 1273"/>
                  <a:gd name="T71" fmla="*/ 159 h 441"/>
                  <a:gd name="T72" fmla="*/ 505 w 1273"/>
                  <a:gd name="T73" fmla="*/ 113 h 441"/>
                  <a:gd name="T74" fmla="*/ 560 w 1273"/>
                  <a:gd name="T75" fmla="*/ 114 h 441"/>
                  <a:gd name="T76" fmla="*/ 566 w 1273"/>
                  <a:gd name="T77" fmla="*/ 75 h 441"/>
                  <a:gd name="T78" fmla="*/ 617 w 1273"/>
                  <a:gd name="T79" fmla="*/ 85 h 441"/>
                  <a:gd name="T80" fmla="*/ 659 w 1273"/>
                  <a:gd name="T81" fmla="*/ 85 h 441"/>
                  <a:gd name="T82" fmla="*/ 659 w 1273"/>
                  <a:gd name="T83" fmla="*/ 141 h 441"/>
                  <a:gd name="T84" fmla="*/ 718 w 1273"/>
                  <a:gd name="T85" fmla="*/ 92 h 441"/>
                  <a:gd name="T86" fmla="*/ 731 w 1273"/>
                  <a:gd name="T87" fmla="*/ 188 h 441"/>
                  <a:gd name="T88" fmla="*/ 825 w 1273"/>
                  <a:gd name="T89" fmla="*/ 204 h 441"/>
                  <a:gd name="T90" fmla="*/ 874 w 1273"/>
                  <a:gd name="T91" fmla="*/ 183 h 441"/>
                  <a:gd name="T92" fmla="*/ 821 w 1273"/>
                  <a:gd name="T93" fmla="*/ 139 h 441"/>
                  <a:gd name="T94" fmla="*/ 825 w 1273"/>
                  <a:gd name="T95" fmla="*/ 113 h 441"/>
                  <a:gd name="T96" fmla="*/ 911 w 1273"/>
                  <a:gd name="T97" fmla="*/ 104 h 441"/>
                  <a:gd name="T98" fmla="*/ 832 w 1273"/>
                  <a:gd name="T99" fmla="*/ 71 h 441"/>
                  <a:gd name="T100" fmla="*/ 941 w 1273"/>
                  <a:gd name="T101" fmla="*/ 60 h 441"/>
                  <a:gd name="T102" fmla="*/ 1031 w 1273"/>
                  <a:gd name="T103" fmla="*/ 104 h 441"/>
                  <a:gd name="T104" fmla="*/ 987 w 1273"/>
                  <a:gd name="T105" fmla="*/ 121 h 441"/>
                  <a:gd name="T106" fmla="*/ 907 w 1273"/>
                  <a:gd name="T107" fmla="*/ 139 h 441"/>
                  <a:gd name="T108" fmla="*/ 968 w 1273"/>
                  <a:gd name="T109" fmla="*/ 165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73" h="441">
                    <a:moveTo>
                      <a:pt x="989" y="168"/>
                    </a:moveTo>
                    <a:lnTo>
                      <a:pt x="1027" y="188"/>
                    </a:lnTo>
                    <a:lnTo>
                      <a:pt x="1046" y="192"/>
                    </a:lnTo>
                    <a:lnTo>
                      <a:pt x="1090" y="263"/>
                    </a:lnTo>
                    <a:lnTo>
                      <a:pt x="1057" y="251"/>
                    </a:lnTo>
                    <a:lnTo>
                      <a:pt x="1065" y="271"/>
                    </a:lnTo>
                    <a:lnTo>
                      <a:pt x="1105" y="295"/>
                    </a:lnTo>
                    <a:lnTo>
                      <a:pt x="1139" y="331"/>
                    </a:lnTo>
                    <a:lnTo>
                      <a:pt x="1202" y="329"/>
                    </a:lnTo>
                    <a:lnTo>
                      <a:pt x="1202" y="317"/>
                    </a:lnTo>
                    <a:lnTo>
                      <a:pt x="1111" y="263"/>
                    </a:lnTo>
                    <a:lnTo>
                      <a:pt x="1158" y="244"/>
                    </a:lnTo>
                    <a:lnTo>
                      <a:pt x="1162" y="258"/>
                    </a:lnTo>
                    <a:lnTo>
                      <a:pt x="1238" y="317"/>
                    </a:lnTo>
                    <a:lnTo>
                      <a:pt x="1263" y="322"/>
                    </a:lnTo>
                    <a:lnTo>
                      <a:pt x="1206" y="356"/>
                    </a:lnTo>
                    <a:lnTo>
                      <a:pt x="1223" y="381"/>
                    </a:lnTo>
                    <a:lnTo>
                      <a:pt x="1271" y="360"/>
                    </a:lnTo>
                    <a:lnTo>
                      <a:pt x="1273" y="377"/>
                    </a:lnTo>
                    <a:lnTo>
                      <a:pt x="1225" y="397"/>
                    </a:lnTo>
                    <a:lnTo>
                      <a:pt x="1202" y="381"/>
                    </a:lnTo>
                    <a:lnTo>
                      <a:pt x="1183" y="418"/>
                    </a:lnTo>
                    <a:lnTo>
                      <a:pt x="1219" y="433"/>
                    </a:lnTo>
                    <a:lnTo>
                      <a:pt x="1193" y="441"/>
                    </a:lnTo>
                    <a:lnTo>
                      <a:pt x="933" y="441"/>
                    </a:lnTo>
                    <a:lnTo>
                      <a:pt x="956" y="411"/>
                    </a:lnTo>
                    <a:lnTo>
                      <a:pt x="933" y="392"/>
                    </a:lnTo>
                    <a:lnTo>
                      <a:pt x="926" y="421"/>
                    </a:lnTo>
                    <a:lnTo>
                      <a:pt x="901" y="437"/>
                    </a:lnTo>
                    <a:lnTo>
                      <a:pt x="899" y="411"/>
                    </a:lnTo>
                    <a:lnTo>
                      <a:pt x="878" y="418"/>
                    </a:lnTo>
                    <a:lnTo>
                      <a:pt x="857" y="396"/>
                    </a:lnTo>
                    <a:lnTo>
                      <a:pt x="825" y="414"/>
                    </a:lnTo>
                    <a:lnTo>
                      <a:pt x="844" y="438"/>
                    </a:lnTo>
                    <a:lnTo>
                      <a:pt x="764" y="437"/>
                    </a:lnTo>
                    <a:lnTo>
                      <a:pt x="781" y="414"/>
                    </a:lnTo>
                    <a:lnTo>
                      <a:pt x="808" y="403"/>
                    </a:lnTo>
                    <a:lnTo>
                      <a:pt x="878" y="363"/>
                    </a:lnTo>
                    <a:lnTo>
                      <a:pt x="874" y="329"/>
                    </a:lnTo>
                    <a:lnTo>
                      <a:pt x="848" y="356"/>
                    </a:lnTo>
                    <a:lnTo>
                      <a:pt x="794" y="377"/>
                    </a:lnTo>
                    <a:lnTo>
                      <a:pt x="764" y="404"/>
                    </a:lnTo>
                    <a:lnTo>
                      <a:pt x="731" y="381"/>
                    </a:lnTo>
                    <a:lnTo>
                      <a:pt x="733" y="414"/>
                    </a:lnTo>
                    <a:lnTo>
                      <a:pt x="682" y="415"/>
                    </a:lnTo>
                    <a:lnTo>
                      <a:pt x="657" y="438"/>
                    </a:lnTo>
                    <a:lnTo>
                      <a:pt x="169" y="438"/>
                    </a:lnTo>
                    <a:lnTo>
                      <a:pt x="230" y="421"/>
                    </a:lnTo>
                    <a:lnTo>
                      <a:pt x="209" y="414"/>
                    </a:lnTo>
                    <a:lnTo>
                      <a:pt x="251" y="381"/>
                    </a:lnTo>
                    <a:lnTo>
                      <a:pt x="213" y="381"/>
                    </a:lnTo>
                    <a:lnTo>
                      <a:pt x="188" y="403"/>
                    </a:lnTo>
                    <a:lnTo>
                      <a:pt x="173" y="379"/>
                    </a:lnTo>
                    <a:lnTo>
                      <a:pt x="152" y="368"/>
                    </a:lnTo>
                    <a:lnTo>
                      <a:pt x="57" y="385"/>
                    </a:lnTo>
                    <a:lnTo>
                      <a:pt x="45" y="374"/>
                    </a:lnTo>
                    <a:lnTo>
                      <a:pt x="0" y="364"/>
                    </a:lnTo>
                    <a:lnTo>
                      <a:pt x="45" y="359"/>
                    </a:lnTo>
                    <a:lnTo>
                      <a:pt x="74" y="339"/>
                    </a:lnTo>
                    <a:lnTo>
                      <a:pt x="167" y="335"/>
                    </a:lnTo>
                    <a:lnTo>
                      <a:pt x="200" y="328"/>
                    </a:lnTo>
                    <a:lnTo>
                      <a:pt x="228" y="307"/>
                    </a:lnTo>
                    <a:lnTo>
                      <a:pt x="234" y="329"/>
                    </a:lnTo>
                    <a:lnTo>
                      <a:pt x="251" y="346"/>
                    </a:lnTo>
                    <a:lnTo>
                      <a:pt x="263" y="360"/>
                    </a:lnTo>
                    <a:lnTo>
                      <a:pt x="270" y="333"/>
                    </a:lnTo>
                    <a:lnTo>
                      <a:pt x="251" y="295"/>
                    </a:lnTo>
                    <a:lnTo>
                      <a:pt x="257" y="271"/>
                    </a:lnTo>
                    <a:lnTo>
                      <a:pt x="291" y="271"/>
                    </a:lnTo>
                    <a:lnTo>
                      <a:pt x="320" y="286"/>
                    </a:lnTo>
                    <a:lnTo>
                      <a:pt x="289" y="333"/>
                    </a:lnTo>
                    <a:lnTo>
                      <a:pt x="284" y="386"/>
                    </a:lnTo>
                    <a:lnTo>
                      <a:pt x="358" y="404"/>
                    </a:lnTo>
                    <a:lnTo>
                      <a:pt x="425" y="422"/>
                    </a:lnTo>
                    <a:lnTo>
                      <a:pt x="533" y="393"/>
                    </a:lnTo>
                    <a:lnTo>
                      <a:pt x="539" y="331"/>
                    </a:lnTo>
                    <a:lnTo>
                      <a:pt x="499" y="309"/>
                    </a:lnTo>
                    <a:lnTo>
                      <a:pt x="505" y="335"/>
                    </a:lnTo>
                    <a:lnTo>
                      <a:pt x="442" y="329"/>
                    </a:lnTo>
                    <a:lnTo>
                      <a:pt x="400" y="340"/>
                    </a:lnTo>
                    <a:lnTo>
                      <a:pt x="388" y="328"/>
                    </a:lnTo>
                    <a:lnTo>
                      <a:pt x="362" y="322"/>
                    </a:lnTo>
                    <a:lnTo>
                      <a:pt x="350" y="298"/>
                    </a:lnTo>
                    <a:lnTo>
                      <a:pt x="377" y="302"/>
                    </a:lnTo>
                    <a:lnTo>
                      <a:pt x="396" y="278"/>
                    </a:lnTo>
                    <a:lnTo>
                      <a:pt x="375" y="263"/>
                    </a:lnTo>
                    <a:lnTo>
                      <a:pt x="407" y="249"/>
                    </a:lnTo>
                    <a:lnTo>
                      <a:pt x="371" y="234"/>
                    </a:lnTo>
                    <a:lnTo>
                      <a:pt x="369" y="222"/>
                    </a:lnTo>
                    <a:lnTo>
                      <a:pt x="409" y="238"/>
                    </a:lnTo>
                    <a:lnTo>
                      <a:pt x="470" y="198"/>
                    </a:lnTo>
                    <a:lnTo>
                      <a:pt x="419" y="209"/>
                    </a:lnTo>
                    <a:lnTo>
                      <a:pt x="442" y="166"/>
                    </a:lnTo>
                    <a:lnTo>
                      <a:pt x="419" y="151"/>
                    </a:lnTo>
                    <a:lnTo>
                      <a:pt x="419" y="108"/>
                    </a:lnTo>
                    <a:lnTo>
                      <a:pt x="394" y="100"/>
                    </a:lnTo>
                    <a:lnTo>
                      <a:pt x="377" y="90"/>
                    </a:lnTo>
                    <a:lnTo>
                      <a:pt x="394" y="77"/>
                    </a:lnTo>
                    <a:lnTo>
                      <a:pt x="394" y="17"/>
                    </a:lnTo>
                    <a:lnTo>
                      <a:pt x="415" y="0"/>
                    </a:lnTo>
                    <a:lnTo>
                      <a:pt x="409" y="31"/>
                    </a:lnTo>
                    <a:lnTo>
                      <a:pt x="425" y="48"/>
                    </a:lnTo>
                    <a:lnTo>
                      <a:pt x="415" y="90"/>
                    </a:lnTo>
                    <a:lnTo>
                      <a:pt x="442" y="93"/>
                    </a:lnTo>
                    <a:lnTo>
                      <a:pt x="449" y="117"/>
                    </a:lnTo>
                    <a:lnTo>
                      <a:pt x="474" y="128"/>
                    </a:lnTo>
                    <a:lnTo>
                      <a:pt x="474" y="165"/>
                    </a:lnTo>
                    <a:lnTo>
                      <a:pt x="508" y="159"/>
                    </a:lnTo>
                    <a:lnTo>
                      <a:pt x="518" y="144"/>
                    </a:lnTo>
                    <a:lnTo>
                      <a:pt x="495" y="132"/>
                    </a:lnTo>
                    <a:lnTo>
                      <a:pt x="505" y="113"/>
                    </a:lnTo>
                    <a:lnTo>
                      <a:pt x="480" y="104"/>
                    </a:lnTo>
                    <a:lnTo>
                      <a:pt x="505" y="96"/>
                    </a:lnTo>
                    <a:lnTo>
                      <a:pt x="560" y="114"/>
                    </a:lnTo>
                    <a:lnTo>
                      <a:pt x="539" y="96"/>
                    </a:lnTo>
                    <a:lnTo>
                      <a:pt x="514" y="66"/>
                    </a:lnTo>
                    <a:lnTo>
                      <a:pt x="566" y="75"/>
                    </a:lnTo>
                    <a:lnTo>
                      <a:pt x="596" y="64"/>
                    </a:lnTo>
                    <a:lnTo>
                      <a:pt x="581" y="96"/>
                    </a:lnTo>
                    <a:lnTo>
                      <a:pt x="617" y="85"/>
                    </a:lnTo>
                    <a:lnTo>
                      <a:pt x="634" y="52"/>
                    </a:lnTo>
                    <a:lnTo>
                      <a:pt x="657" y="52"/>
                    </a:lnTo>
                    <a:lnTo>
                      <a:pt x="659" y="85"/>
                    </a:lnTo>
                    <a:lnTo>
                      <a:pt x="640" y="108"/>
                    </a:lnTo>
                    <a:lnTo>
                      <a:pt x="634" y="128"/>
                    </a:lnTo>
                    <a:lnTo>
                      <a:pt x="659" y="141"/>
                    </a:lnTo>
                    <a:lnTo>
                      <a:pt x="684" y="128"/>
                    </a:lnTo>
                    <a:lnTo>
                      <a:pt x="697" y="150"/>
                    </a:lnTo>
                    <a:lnTo>
                      <a:pt x="718" y="92"/>
                    </a:lnTo>
                    <a:lnTo>
                      <a:pt x="745" y="81"/>
                    </a:lnTo>
                    <a:lnTo>
                      <a:pt x="731" y="144"/>
                    </a:lnTo>
                    <a:lnTo>
                      <a:pt x="731" y="188"/>
                    </a:lnTo>
                    <a:lnTo>
                      <a:pt x="789" y="215"/>
                    </a:lnTo>
                    <a:lnTo>
                      <a:pt x="819" y="226"/>
                    </a:lnTo>
                    <a:lnTo>
                      <a:pt x="825" y="204"/>
                    </a:lnTo>
                    <a:lnTo>
                      <a:pt x="863" y="229"/>
                    </a:lnTo>
                    <a:lnTo>
                      <a:pt x="886" y="204"/>
                    </a:lnTo>
                    <a:lnTo>
                      <a:pt x="874" y="183"/>
                    </a:lnTo>
                    <a:lnTo>
                      <a:pt x="844" y="188"/>
                    </a:lnTo>
                    <a:lnTo>
                      <a:pt x="850" y="159"/>
                    </a:lnTo>
                    <a:lnTo>
                      <a:pt x="821" y="139"/>
                    </a:lnTo>
                    <a:lnTo>
                      <a:pt x="789" y="141"/>
                    </a:lnTo>
                    <a:lnTo>
                      <a:pt x="794" y="124"/>
                    </a:lnTo>
                    <a:lnTo>
                      <a:pt x="825" y="113"/>
                    </a:lnTo>
                    <a:lnTo>
                      <a:pt x="850" y="132"/>
                    </a:lnTo>
                    <a:lnTo>
                      <a:pt x="884" y="128"/>
                    </a:lnTo>
                    <a:lnTo>
                      <a:pt x="911" y="104"/>
                    </a:lnTo>
                    <a:lnTo>
                      <a:pt x="905" y="85"/>
                    </a:lnTo>
                    <a:lnTo>
                      <a:pt x="800" y="93"/>
                    </a:lnTo>
                    <a:lnTo>
                      <a:pt x="832" y="71"/>
                    </a:lnTo>
                    <a:lnTo>
                      <a:pt x="863" y="48"/>
                    </a:lnTo>
                    <a:lnTo>
                      <a:pt x="962" y="36"/>
                    </a:lnTo>
                    <a:lnTo>
                      <a:pt x="941" y="60"/>
                    </a:lnTo>
                    <a:lnTo>
                      <a:pt x="983" y="68"/>
                    </a:lnTo>
                    <a:lnTo>
                      <a:pt x="994" y="100"/>
                    </a:lnTo>
                    <a:lnTo>
                      <a:pt x="1031" y="104"/>
                    </a:lnTo>
                    <a:lnTo>
                      <a:pt x="1023" y="150"/>
                    </a:lnTo>
                    <a:lnTo>
                      <a:pt x="994" y="141"/>
                    </a:lnTo>
                    <a:lnTo>
                      <a:pt x="987" y="121"/>
                    </a:lnTo>
                    <a:lnTo>
                      <a:pt x="945" y="77"/>
                    </a:lnTo>
                    <a:lnTo>
                      <a:pt x="945" y="108"/>
                    </a:lnTo>
                    <a:lnTo>
                      <a:pt x="907" y="139"/>
                    </a:lnTo>
                    <a:lnTo>
                      <a:pt x="926" y="148"/>
                    </a:lnTo>
                    <a:lnTo>
                      <a:pt x="920" y="168"/>
                    </a:lnTo>
                    <a:lnTo>
                      <a:pt x="968" y="165"/>
                    </a:lnTo>
                    <a:lnTo>
                      <a:pt x="989" y="168"/>
                    </a:lnTo>
                    <a:lnTo>
                      <a:pt x="989" y="168"/>
                    </a:lnTo>
                    <a:close/>
                  </a:path>
                </a:pathLst>
              </a:custGeom>
              <a:solidFill>
                <a:srgbClr val="473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2" name="Freeform 167"/>
              <p:cNvSpPr>
                <a:spLocks/>
              </p:cNvSpPr>
              <p:nvPr/>
            </p:nvSpPr>
            <p:spPr bwMode="auto">
              <a:xfrm>
                <a:off x="2885" y="3450"/>
                <a:ext cx="269" cy="124"/>
              </a:xfrm>
              <a:custGeom>
                <a:avLst/>
                <a:gdLst>
                  <a:gd name="T0" fmla="*/ 130 w 269"/>
                  <a:gd name="T1" fmla="*/ 19 h 124"/>
                  <a:gd name="T2" fmla="*/ 124 w 269"/>
                  <a:gd name="T3" fmla="*/ 72 h 124"/>
                  <a:gd name="T4" fmla="*/ 84 w 269"/>
                  <a:gd name="T5" fmla="*/ 26 h 124"/>
                  <a:gd name="T6" fmla="*/ 6 w 269"/>
                  <a:gd name="T7" fmla="*/ 0 h 124"/>
                  <a:gd name="T8" fmla="*/ 0 w 269"/>
                  <a:gd name="T9" fmla="*/ 44 h 124"/>
                  <a:gd name="T10" fmla="*/ 58 w 269"/>
                  <a:gd name="T11" fmla="*/ 79 h 124"/>
                  <a:gd name="T12" fmla="*/ 77 w 269"/>
                  <a:gd name="T13" fmla="*/ 60 h 124"/>
                  <a:gd name="T14" fmla="*/ 113 w 269"/>
                  <a:gd name="T15" fmla="*/ 94 h 124"/>
                  <a:gd name="T16" fmla="*/ 145 w 269"/>
                  <a:gd name="T17" fmla="*/ 77 h 124"/>
                  <a:gd name="T18" fmla="*/ 176 w 269"/>
                  <a:gd name="T19" fmla="*/ 94 h 124"/>
                  <a:gd name="T20" fmla="*/ 176 w 269"/>
                  <a:gd name="T21" fmla="*/ 113 h 124"/>
                  <a:gd name="T22" fmla="*/ 199 w 269"/>
                  <a:gd name="T23" fmla="*/ 110 h 124"/>
                  <a:gd name="T24" fmla="*/ 269 w 269"/>
                  <a:gd name="T25" fmla="*/ 124 h 124"/>
                  <a:gd name="T26" fmla="*/ 195 w 269"/>
                  <a:gd name="T27" fmla="*/ 79 h 124"/>
                  <a:gd name="T28" fmla="*/ 162 w 269"/>
                  <a:gd name="T29" fmla="*/ 60 h 124"/>
                  <a:gd name="T30" fmla="*/ 130 w 269"/>
                  <a:gd name="T31" fmla="*/ 19 h 124"/>
                  <a:gd name="T32" fmla="*/ 130 w 269"/>
                  <a:gd name="T33" fmla="*/ 1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9" h="124">
                    <a:moveTo>
                      <a:pt x="130" y="19"/>
                    </a:moveTo>
                    <a:lnTo>
                      <a:pt x="124" y="72"/>
                    </a:lnTo>
                    <a:lnTo>
                      <a:pt x="84" y="26"/>
                    </a:lnTo>
                    <a:lnTo>
                      <a:pt x="6" y="0"/>
                    </a:lnTo>
                    <a:lnTo>
                      <a:pt x="0" y="44"/>
                    </a:lnTo>
                    <a:lnTo>
                      <a:pt x="58" y="79"/>
                    </a:lnTo>
                    <a:lnTo>
                      <a:pt x="77" y="60"/>
                    </a:lnTo>
                    <a:lnTo>
                      <a:pt x="113" y="94"/>
                    </a:lnTo>
                    <a:lnTo>
                      <a:pt x="145" y="77"/>
                    </a:lnTo>
                    <a:lnTo>
                      <a:pt x="176" y="94"/>
                    </a:lnTo>
                    <a:lnTo>
                      <a:pt x="176" y="113"/>
                    </a:lnTo>
                    <a:lnTo>
                      <a:pt x="199" y="110"/>
                    </a:lnTo>
                    <a:lnTo>
                      <a:pt x="269" y="124"/>
                    </a:lnTo>
                    <a:lnTo>
                      <a:pt x="195" y="79"/>
                    </a:lnTo>
                    <a:lnTo>
                      <a:pt x="162" y="60"/>
                    </a:lnTo>
                    <a:lnTo>
                      <a:pt x="130" y="19"/>
                    </a:lnTo>
                    <a:lnTo>
                      <a:pt x="130" y="19"/>
                    </a:lnTo>
                    <a:close/>
                  </a:path>
                </a:pathLst>
              </a:custGeom>
              <a:solidFill>
                <a:srgbClr val="6973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3" name="Freeform 168"/>
              <p:cNvSpPr>
                <a:spLocks/>
              </p:cNvSpPr>
              <p:nvPr/>
            </p:nvSpPr>
            <p:spPr bwMode="auto">
              <a:xfrm>
                <a:off x="3188" y="3675"/>
                <a:ext cx="117" cy="69"/>
              </a:xfrm>
              <a:custGeom>
                <a:avLst/>
                <a:gdLst>
                  <a:gd name="T0" fmla="*/ 117 w 117"/>
                  <a:gd name="T1" fmla="*/ 32 h 69"/>
                  <a:gd name="T2" fmla="*/ 23 w 117"/>
                  <a:gd name="T3" fmla="*/ 69 h 69"/>
                  <a:gd name="T4" fmla="*/ 0 w 117"/>
                  <a:gd name="T5" fmla="*/ 33 h 69"/>
                  <a:gd name="T6" fmla="*/ 18 w 117"/>
                  <a:gd name="T7" fmla="*/ 0 h 69"/>
                  <a:gd name="T8" fmla="*/ 42 w 117"/>
                  <a:gd name="T9" fmla="*/ 4 h 69"/>
                  <a:gd name="T10" fmla="*/ 42 w 117"/>
                  <a:gd name="T11" fmla="*/ 44 h 69"/>
                  <a:gd name="T12" fmla="*/ 69 w 117"/>
                  <a:gd name="T13" fmla="*/ 26 h 69"/>
                  <a:gd name="T14" fmla="*/ 117 w 117"/>
                  <a:gd name="T15" fmla="*/ 32 h 69"/>
                  <a:gd name="T16" fmla="*/ 117 w 117"/>
                  <a:gd name="T17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69">
                    <a:moveTo>
                      <a:pt x="117" y="32"/>
                    </a:moveTo>
                    <a:lnTo>
                      <a:pt x="23" y="69"/>
                    </a:lnTo>
                    <a:lnTo>
                      <a:pt x="0" y="33"/>
                    </a:lnTo>
                    <a:lnTo>
                      <a:pt x="18" y="0"/>
                    </a:lnTo>
                    <a:lnTo>
                      <a:pt x="42" y="4"/>
                    </a:lnTo>
                    <a:lnTo>
                      <a:pt x="42" y="44"/>
                    </a:lnTo>
                    <a:lnTo>
                      <a:pt x="69" y="26"/>
                    </a:lnTo>
                    <a:lnTo>
                      <a:pt x="117" y="32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75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4" name="Freeform 169"/>
              <p:cNvSpPr>
                <a:spLocks/>
              </p:cNvSpPr>
              <p:nvPr/>
            </p:nvSpPr>
            <p:spPr bwMode="auto">
              <a:xfrm>
                <a:off x="3230" y="3682"/>
                <a:ext cx="48" cy="37"/>
              </a:xfrm>
              <a:custGeom>
                <a:avLst/>
                <a:gdLst>
                  <a:gd name="T0" fmla="*/ 48 w 48"/>
                  <a:gd name="T1" fmla="*/ 0 h 37"/>
                  <a:gd name="T2" fmla="*/ 21 w 48"/>
                  <a:gd name="T3" fmla="*/ 21 h 37"/>
                  <a:gd name="T4" fmla="*/ 0 w 48"/>
                  <a:gd name="T5" fmla="*/ 37 h 37"/>
                  <a:gd name="T6" fmla="*/ 0 w 48"/>
                  <a:gd name="T7" fmla="*/ 10 h 37"/>
                  <a:gd name="T8" fmla="*/ 48 w 48"/>
                  <a:gd name="T9" fmla="*/ 0 h 37"/>
                  <a:gd name="T10" fmla="*/ 48 w 48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37">
                    <a:moveTo>
                      <a:pt x="48" y="0"/>
                    </a:moveTo>
                    <a:lnTo>
                      <a:pt x="21" y="21"/>
                    </a:lnTo>
                    <a:lnTo>
                      <a:pt x="0" y="37"/>
                    </a:lnTo>
                    <a:lnTo>
                      <a:pt x="0" y="1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2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5" name="Freeform 170"/>
              <p:cNvSpPr>
                <a:spLocks/>
              </p:cNvSpPr>
              <p:nvPr/>
            </p:nvSpPr>
            <p:spPr bwMode="auto">
              <a:xfrm>
                <a:off x="3230" y="3509"/>
                <a:ext cx="347" cy="256"/>
              </a:xfrm>
              <a:custGeom>
                <a:avLst/>
                <a:gdLst>
                  <a:gd name="T0" fmla="*/ 298 w 347"/>
                  <a:gd name="T1" fmla="*/ 0 h 256"/>
                  <a:gd name="T2" fmla="*/ 242 w 347"/>
                  <a:gd name="T3" fmla="*/ 35 h 256"/>
                  <a:gd name="T4" fmla="*/ 286 w 347"/>
                  <a:gd name="T5" fmla="*/ 93 h 256"/>
                  <a:gd name="T6" fmla="*/ 292 w 347"/>
                  <a:gd name="T7" fmla="*/ 111 h 256"/>
                  <a:gd name="T8" fmla="*/ 256 w 347"/>
                  <a:gd name="T9" fmla="*/ 126 h 256"/>
                  <a:gd name="T10" fmla="*/ 193 w 347"/>
                  <a:gd name="T11" fmla="*/ 97 h 256"/>
                  <a:gd name="T12" fmla="*/ 155 w 347"/>
                  <a:gd name="T13" fmla="*/ 104 h 256"/>
                  <a:gd name="T14" fmla="*/ 206 w 347"/>
                  <a:gd name="T15" fmla="*/ 130 h 256"/>
                  <a:gd name="T16" fmla="*/ 136 w 347"/>
                  <a:gd name="T17" fmla="*/ 122 h 256"/>
                  <a:gd name="T18" fmla="*/ 162 w 347"/>
                  <a:gd name="T19" fmla="*/ 153 h 256"/>
                  <a:gd name="T20" fmla="*/ 94 w 347"/>
                  <a:gd name="T21" fmla="*/ 149 h 256"/>
                  <a:gd name="T22" fmla="*/ 88 w 347"/>
                  <a:gd name="T23" fmla="*/ 115 h 256"/>
                  <a:gd name="T24" fmla="*/ 63 w 347"/>
                  <a:gd name="T25" fmla="*/ 136 h 256"/>
                  <a:gd name="T26" fmla="*/ 73 w 347"/>
                  <a:gd name="T27" fmla="*/ 170 h 256"/>
                  <a:gd name="T28" fmla="*/ 151 w 347"/>
                  <a:gd name="T29" fmla="*/ 170 h 256"/>
                  <a:gd name="T30" fmla="*/ 172 w 347"/>
                  <a:gd name="T31" fmla="*/ 187 h 256"/>
                  <a:gd name="T32" fmla="*/ 88 w 347"/>
                  <a:gd name="T33" fmla="*/ 187 h 256"/>
                  <a:gd name="T34" fmla="*/ 132 w 347"/>
                  <a:gd name="T35" fmla="*/ 209 h 256"/>
                  <a:gd name="T36" fmla="*/ 67 w 347"/>
                  <a:gd name="T37" fmla="*/ 217 h 256"/>
                  <a:gd name="T38" fmla="*/ 0 w 347"/>
                  <a:gd name="T39" fmla="*/ 256 h 256"/>
                  <a:gd name="T40" fmla="*/ 261 w 347"/>
                  <a:gd name="T41" fmla="*/ 254 h 256"/>
                  <a:gd name="T42" fmla="*/ 347 w 347"/>
                  <a:gd name="T43" fmla="*/ 152 h 256"/>
                  <a:gd name="T44" fmla="*/ 336 w 347"/>
                  <a:gd name="T45" fmla="*/ 36 h 256"/>
                  <a:gd name="T46" fmla="*/ 298 w 347"/>
                  <a:gd name="T47" fmla="*/ 0 h 256"/>
                  <a:gd name="T48" fmla="*/ 298 w 347"/>
                  <a:gd name="T49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47" h="256">
                    <a:moveTo>
                      <a:pt x="298" y="0"/>
                    </a:moveTo>
                    <a:lnTo>
                      <a:pt x="242" y="35"/>
                    </a:lnTo>
                    <a:lnTo>
                      <a:pt x="286" y="93"/>
                    </a:lnTo>
                    <a:lnTo>
                      <a:pt x="292" y="111"/>
                    </a:lnTo>
                    <a:lnTo>
                      <a:pt x="256" y="126"/>
                    </a:lnTo>
                    <a:lnTo>
                      <a:pt x="193" y="97"/>
                    </a:lnTo>
                    <a:lnTo>
                      <a:pt x="155" y="104"/>
                    </a:lnTo>
                    <a:lnTo>
                      <a:pt x="206" y="130"/>
                    </a:lnTo>
                    <a:lnTo>
                      <a:pt x="136" y="122"/>
                    </a:lnTo>
                    <a:lnTo>
                      <a:pt x="162" y="153"/>
                    </a:lnTo>
                    <a:lnTo>
                      <a:pt x="94" y="149"/>
                    </a:lnTo>
                    <a:lnTo>
                      <a:pt x="88" y="115"/>
                    </a:lnTo>
                    <a:lnTo>
                      <a:pt x="63" y="136"/>
                    </a:lnTo>
                    <a:lnTo>
                      <a:pt x="73" y="170"/>
                    </a:lnTo>
                    <a:lnTo>
                      <a:pt x="151" y="170"/>
                    </a:lnTo>
                    <a:lnTo>
                      <a:pt x="172" y="187"/>
                    </a:lnTo>
                    <a:lnTo>
                      <a:pt x="88" y="187"/>
                    </a:lnTo>
                    <a:lnTo>
                      <a:pt x="132" y="209"/>
                    </a:lnTo>
                    <a:lnTo>
                      <a:pt x="67" y="217"/>
                    </a:lnTo>
                    <a:lnTo>
                      <a:pt x="0" y="256"/>
                    </a:lnTo>
                    <a:lnTo>
                      <a:pt x="261" y="254"/>
                    </a:lnTo>
                    <a:lnTo>
                      <a:pt x="347" y="152"/>
                    </a:lnTo>
                    <a:lnTo>
                      <a:pt x="336" y="36"/>
                    </a:lnTo>
                    <a:lnTo>
                      <a:pt x="298" y="0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75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6" name="Freeform 171"/>
              <p:cNvSpPr>
                <a:spLocks/>
              </p:cNvSpPr>
              <p:nvPr/>
            </p:nvSpPr>
            <p:spPr bwMode="auto">
              <a:xfrm>
                <a:off x="3499" y="3426"/>
                <a:ext cx="55" cy="28"/>
              </a:xfrm>
              <a:custGeom>
                <a:avLst/>
                <a:gdLst>
                  <a:gd name="T0" fmla="*/ 55 w 55"/>
                  <a:gd name="T1" fmla="*/ 12 h 28"/>
                  <a:gd name="T2" fmla="*/ 10 w 55"/>
                  <a:gd name="T3" fmla="*/ 28 h 28"/>
                  <a:gd name="T4" fmla="*/ 0 w 55"/>
                  <a:gd name="T5" fmla="*/ 9 h 28"/>
                  <a:gd name="T6" fmla="*/ 19 w 55"/>
                  <a:gd name="T7" fmla="*/ 0 h 28"/>
                  <a:gd name="T8" fmla="*/ 55 w 55"/>
                  <a:gd name="T9" fmla="*/ 12 h 28"/>
                  <a:gd name="T10" fmla="*/ 55 w 55"/>
                  <a:gd name="T11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28">
                    <a:moveTo>
                      <a:pt x="55" y="12"/>
                    </a:moveTo>
                    <a:lnTo>
                      <a:pt x="10" y="28"/>
                    </a:lnTo>
                    <a:lnTo>
                      <a:pt x="0" y="9"/>
                    </a:lnTo>
                    <a:lnTo>
                      <a:pt x="19" y="0"/>
                    </a:lnTo>
                    <a:lnTo>
                      <a:pt x="55" y="12"/>
                    </a:lnTo>
                    <a:lnTo>
                      <a:pt x="55" y="12"/>
                    </a:lnTo>
                    <a:close/>
                  </a:path>
                </a:pathLst>
              </a:custGeom>
              <a:solidFill>
                <a:srgbClr val="75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7" name="Freeform 172"/>
              <p:cNvSpPr>
                <a:spLocks/>
              </p:cNvSpPr>
              <p:nvPr/>
            </p:nvSpPr>
            <p:spPr bwMode="auto">
              <a:xfrm>
                <a:off x="3310" y="3740"/>
                <a:ext cx="168" cy="24"/>
              </a:xfrm>
              <a:custGeom>
                <a:avLst/>
                <a:gdLst>
                  <a:gd name="T0" fmla="*/ 168 w 168"/>
                  <a:gd name="T1" fmla="*/ 13 h 24"/>
                  <a:gd name="T2" fmla="*/ 124 w 168"/>
                  <a:gd name="T3" fmla="*/ 0 h 24"/>
                  <a:gd name="T4" fmla="*/ 75 w 168"/>
                  <a:gd name="T5" fmla="*/ 15 h 24"/>
                  <a:gd name="T6" fmla="*/ 2 w 168"/>
                  <a:gd name="T7" fmla="*/ 1 h 24"/>
                  <a:gd name="T8" fmla="*/ 0 w 168"/>
                  <a:gd name="T9" fmla="*/ 24 h 24"/>
                  <a:gd name="T10" fmla="*/ 111 w 168"/>
                  <a:gd name="T11" fmla="*/ 23 h 24"/>
                  <a:gd name="T12" fmla="*/ 132 w 168"/>
                  <a:gd name="T13" fmla="*/ 17 h 24"/>
                  <a:gd name="T14" fmla="*/ 149 w 168"/>
                  <a:gd name="T15" fmla="*/ 19 h 24"/>
                  <a:gd name="T16" fmla="*/ 168 w 168"/>
                  <a:gd name="T17" fmla="*/ 13 h 24"/>
                  <a:gd name="T18" fmla="*/ 168 w 168"/>
                  <a:gd name="T19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24">
                    <a:moveTo>
                      <a:pt x="168" y="13"/>
                    </a:moveTo>
                    <a:lnTo>
                      <a:pt x="124" y="0"/>
                    </a:lnTo>
                    <a:lnTo>
                      <a:pt x="75" y="15"/>
                    </a:lnTo>
                    <a:lnTo>
                      <a:pt x="2" y="1"/>
                    </a:lnTo>
                    <a:lnTo>
                      <a:pt x="0" y="24"/>
                    </a:lnTo>
                    <a:lnTo>
                      <a:pt x="111" y="23"/>
                    </a:lnTo>
                    <a:lnTo>
                      <a:pt x="132" y="17"/>
                    </a:lnTo>
                    <a:lnTo>
                      <a:pt x="149" y="19"/>
                    </a:lnTo>
                    <a:lnTo>
                      <a:pt x="168" y="13"/>
                    </a:lnTo>
                    <a:lnTo>
                      <a:pt x="168" y="13"/>
                    </a:lnTo>
                    <a:close/>
                  </a:path>
                </a:pathLst>
              </a:custGeom>
              <a:solidFill>
                <a:srgbClr val="4F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8" name="Freeform 173"/>
              <p:cNvSpPr>
                <a:spLocks/>
              </p:cNvSpPr>
              <p:nvPr/>
            </p:nvSpPr>
            <p:spPr bwMode="auto">
              <a:xfrm>
                <a:off x="3341" y="3697"/>
                <a:ext cx="74" cy="62"/>
              </a:xfrm>
              <a:custGeom>
                <a:avLst/>
                <a:gdLst>
                  <a:gd name="T0" fmla="*/ 74 w 74"/>
                  <a:gd name="T1" fmla="*/ 0 h 62"/>
                  <a:gd name="T2" fmla="*/ 19 w 74"/>
                  <a:gd name="T3" fmla="*/ 24 h 62"/>
                  <a:gd name="T4" fmla="*/ 0 w 74"/>
                  <a:gd name="T5" fmla="*/ 62 h 62"/>
                  <a:gd name="T6" fmla="*/ 19 w 74"/>
                  <a:gd name="T7" fmla="*/ 52 h 62"/>
                  <a:gd name="T8" fmla="*/ 46 w 74"/>
                  <a:gd name="T9" fmla="*/ 60 h 62"/>
                  <a:gd name="T10" fmla="*/ 61 w 74"/>
                  <a:gd name="T11" fmla="*/ 47 h 62"/>
                  <a:gd name="T12" fmla="*/ 38 w 74"/>
                  <a:gd name="T13" fmla="*/ 40 h 62"/>
                  <a:gd name="T14" fmla="*/ 46 w 74"/>
                  <a:gd name="T15" fmla="*/ 24 h 62"/>
                  <a:gd name="T16" fmla="*/ 74 w 74"/>
                  <a:gd name="T17" fmla="*/ 0 h 62"/>
                  <a:gd name="T18" fmla="*/ 74 w 74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62">
                    <a:moveTo>
                      <a:pt x="74" y="0"/>
                    </a:moveTo>
                    <a:lnTo>
                      <a:pt x="19" y="24"/>
                    </a:lnTo>
                    <a:lnTo>
                      <a:pt x="0" y="62"/>
                    </a:lnTo>
                    <a:lnTo>
                      <a:pt x="19" y="52"/>
                    </a:lnTo>
                    <a:lnTo>
                      <a:pt x="46" y="60"/>
                    </a:lnTo>
                    <a:lnTo>
                      <a:pt x="61" y="47"/>
                    </a:lnTo>
                    <a:lnTo>
                      <a:pt x="38" y="40"/>
                    </a:lnTo>
                    <a:lnTo>
                      <a:pt x="46" y="24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C2B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9" name="Freeform 174"/>
              <p:cNvSpPr>
                <a:spLocks/>
              </p:cNvSpPr>
              <p:nvPr/>
            </p:nvSpPr>
            <p:spPr bwMode="auto">
              <a:xfrm>
                <a:off x="3373" y="3675"/>
                <a:ext cx="75" cy="40"/>
              </a:xfrm>
              <a:custGeom>
                <a:avLst/>
                <a:gdLst>
                  <a:gd name="T0" fmla="*/ 75 w 75"/>
                  <a:gd name="T1" fmla="*/ 15 h 40"/>
                  <a:gd name="T2" fmla="*/ 48 w 75"/>
                  <a:gd name="T3" fmla="*/ 11 h 40"/>
                  <a:gd name="T4" fmla="*/ 42 w 75"/>
                  <a:gd name="T5" fmla="*/ 0 h 40"/>
                  <a:gd name="T6" fmla="*/ 12 w 75"/>
                  <a:gd name="T7" fmla="*/ 4 h 40"/>
                  <a:gd name="T8" fmla="*/ 14 w 75"/>
                  <a:gd name="T9" fmla="*/ 17 h 40"/>
                  <a:gd name="T10" fmla="*/ 0 w 75"/>
                  <a:gd name="T11" fmla="*/ 40 h 40"/>
                  <a:gd name="T12" fmla="*/ 75 w 75"/>
                  <a:gd name="T13" fmla="*/ 15 h 40"/>
                  <a:gd name="T14" fmla="*/ 75 w 75"/>
                  <a:gd name="T15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40">
                    <a:moveTo>
                      <a:pt x="75" y="15"/>
                    </a:moveTo>
                    <a:lnTo>
                      <a:pt x="48" y="11"/>
                    </a:lnTo>
                    <a:lnTo>
                      <a:pt x="42" y="0"/>
                    </a:lnTo>
                    <a:lnTo>
                      <a:pt x="12" y="4"/>
                    </a:lnTo>
                    <a:lnTo>
                      <a:pt x="14" y="17"/>
                    </a:lnTo>
                    <a:lnTo>
                      <a:pt x="0" y="40"/>
                    </a:lnTo>
                    <a:lnTo>
                      <a:pt x="75" y="15"/>
                    </a:lnTo>
                    <a:lnTo>
                      <a:pt x="75" y="15"/>
                    </a:lnTo>
                    <a:close/>
                  </a:path>
                </a:pathLst>
              </a:custGeom>
              <a:solidFill>
                <a:srgbClr val="4F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0" name="Freeform 175"/>
              <p:cNvSpPr>
                <a:spLocks/>
              </p:cNvSpPr>
              <p:nvPr/>
            </p:nvSpPr>
            <p:spPr bwMode="auto">
              <a:xfrm>
                <a:off x="3430" y="3655"/>
                <a:ext cx="75" cy="37"/>
              </a:xfrm>
              <a:custGeom>
                <a:avLst/>
                <a:gdLst>
                  <a:gd name="T0" fmla="*/ 18 w 75"/>
                  <a:gd name="T1" fmla="*/ 14 h 37"/>
                  <a:gd name="T2" fmla="*/ 31 w 75"/>
                  <a:gd name="T3" fmla="*/ 37 h 37"/>
                  <a:gd name="T4" fmla="*/ 75 w 75"/>
                  <a:gd name="T5" fmla="*/ 27 h 37"/>
                  <a:gd name="T6" fmla="*/ 75 w 75"/>
                  <a:gd name="T7" fmla="*/ 9 h 37"/>
                  <a:gd name="T8" fmla="*/ 6 w 75"/>
                  <a:gd name="T9" fmla="*/ 0 h 37"/>
                  <a:gd name="T10" fmla="*/ 0 w 75"/>
                  <a:gd name="T11" fmla="*/ 10 h 37"/>
                  <a:gd name="T12" fmla="*/ 18 w 75"/>
                  <a:gd name="T13" fmla="*/ 14 h 37"/>
                  <a:gd name="T14" fmla="*/ 18 w 75"/>
                  <a:gd name="T15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37">
                    <a:moveTo>
                      <a:pt x="18" y="14"/>
                    </a:moveTo>
                    <a:lnTo>
                      <a:pt x="31" y="37"/>
                    </a:lnTo>
                    <a:lnTo>
                      <a:pt x="75" y="27"/>
                    </a:lnTo>
                    <a:lnTo>
                      <a:pt x="75" y="9"/>
                    </a:lnTo>
                    <a:lnTo>
                      <a:pt x="6" y="0"/>
                    </a:lnTo>
                    <a:lnTo>
                      <a:pt x="0" y="10"/>
                    </a:lnTo>
                    <a:lnTo>
                      <a:pt x="18" y="14"/>
                    </a:lnTo>
                    <a:lnTo>
                      <a:pt x="18" y="14"/>
                    </a:lnTo>
                    <a:close/>
                  </a:path>
                </a:pathLst>
              </a:custGeom>
              <a:solidFill>
                <a:srgbClr val="473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1" name="Freeform 176"/>
              <p:cNvSpPr>
                <a:spLocks/>
              </p:cNvSpPr>
              <p:nvPr/>
            </p:nvSpPr>
            <p:spPr bwMode="auto">
              <a:xfrm>
                <a:off x="3387" y="3498"/>
                <a:ext cx="118" cy="87"/>
              </a:xfrm>
              <a:custGeom>
                <a:avLst/>
                <a:gdLst>
                  <a:gd name="T0" fmla="*/ 68 w 118"/>
                  <a:gd name="T1" fmla="*/ 0 h 87"/>
                  <a:gd name="T2" fmla="*/ 40 w 118"/>
                  <a:gd name="T3" fmla="*/ 16 h 87"/>
                  <a:gd name="T4" fmla="*/ 0 w 118"/>
                  <a:gd name="T5" fmla="*/ 62 h 87"/>
                  <a:gd name="T6" fmla="*/ 15 w 118"/>
                  <a:gd name="T7" fmla="*/ 73 h 87"/>
                  <a:gd name="T8" fmla="*/ 36 w 118"/>
                  <a:gd name="T9" fmla="*/ 69 h 87"/>
                  <a:gd name="T10" fmla="*/ 59 w 118"/>
                  <a:gd name="T11" fmla="*/ 75 h 87"/>
                  <a:gd name="T12" fmla="*/ 91 w 118"/>
                  <a:gd name="T13" fmla="*/ 87 h 87"/>
                  <a:gd name="T14" fmla="*/ 78 w 118"/>
                  <a:gd name="T15" fmla="*/ 58 h 87"/>
                  <a:gd name="T16" fmla="*/ 85 w 118"/>
                  <a:gd name="T17" fmla="*/ 35 h 87"/>
                  <a:gd name="T18" fmla="*/ 118 w 118"/>
                  <a:gd name="T19" fmla="*/ 28 h 87"/>
                  <a:gd name="T20" fmla="*/ 112 w 118"/>
                  <a:gd name="T21" fmla="*/ 18 h 87"/>
                  <a:gd name="T22" fmla="*/ 47 w 118"/>
                  <a:gd name="T23" fmla="*/ 28 h 87"/>
                  <a:gd name="T24" fmla="*/ 68 w 118"/>
                  <a:gd name="T25" fmla="*/ 0 h 87"/>
                  <a:gd name="T26" fmla="*/ 68 w 118"/>
                  <a:gd name="T2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8" h="87">
                    <a:moveTo>
                      <a:pt x="68" y="0"/>
                    </a:moveTo>
                    <a:lnTo>
                      <a:pt x="40" y="16"/>
                    </a:lnTo>
                    <a:lnTo>
                      <a:pt x="0" y="62"/>
                    </a:lnTo>
                    <a:lnTo>
                      <a:pt x="15" y="73"/>
                    </a:lnTo>
                    <a:lnTo>
                      <a:pt x="36" y="69"/>
                    </a:lnTo>
                    <a:lnTo>
                      <a:pt x="59" y="75"/>
                    </a:lnTo>
                    <a:lnTo>
                      <a:pt x="91" y="87"/>
                    </a:lnTo>
                    <a:lnTo>
                      <a:pt x="78" y="58"/>
                    </a:lnTo>
                    <a:lnTo>
                      <a:pt x="85" y="35"/>
                    </a:lnTo>
                    <a:lnTo>
                      <a:pt x="118" y="28"/>
                    </a:lnTo>
                    <a:lnTo>
                      <a:pt x="112" y="18"/>
                    </a:lnTo>
                    <a:lnTo>
                      <a:pt x="47" y="28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75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2" name="Freeform 177"/>
              <p:cNvSpPr>
                <a:spLocks/>
              </p:cNvSpPr>
              <p:nvPr/>
            </p:nvSpPr>
            <p:spPr bwMode="auto">
              <a:xfrm>
                <a:off x="3421" y="3465"/>
                <a:ext cx="72" cy="33"/>
              </a:xfrm>
              <a:custGeom>
                <a:avLst/>
                <a:gdLst>
                  <a:gd name="T0" fmla="*/ 0 w 72"/>
                  <a:gd name="T1" fmla="*/ 4 h 33"/>
                  <a:gd name="T2" fmla="*/ 27 w 72"/>
                  <a:gd name="T3" fmla="*/ 17 h 33"/>
                  <a:gd name="T4" fmla="*/ 44 w 72"/>
                  <a:gd name="T5" fmla="*/ 33 h 33"/>
                  <a:gd name="T6" fmla="*/ 70 w 72"/>
                  <a:gd name="T7" fmla="*/ 29 h 33"/>
                  <a:gd name="T8" fmla="*/ 72 w 72"/>
                  <a:gd name="T9" fmla="*/ 19 h 33"/>
                  <a:gd name="T10" fmla="*/ 25 w 72"/>
                  <a:gd name="T11" fmla="*/ 0 h 33"/>
                  <a:gd name="T12" fmla="*/ 0 w 72"/>
                  <a:gd name="T13" fmla="*/ 4 h 33"/>
                  <a:gd name="T14" fmla="*/ 0 w 72"/>
                  <a:gd name="T15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33">
                    <a:moveTo>
                      <a:pt x="0" y="4"/>
                    </a:moveTo>
                    <a:lnTo>
                      <a:pt x="27" y="17"/>
                    </a:lnTo>
                    <a:lnTo>
                      <a:pt x="44" y="33"/>
                    </a:lnTo>
                    <a:lnTo>
                      <a:pt x="70" y="29"/>
                    </a:lnTo>
                    <a:lnTo>
                      <a:pt x="72" y="19"/>
                    </a:lnTo>
                    <a:lnTo>
                      <a:pt x="2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5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3" name="Freeform 178"/>
              <p:cNvSpPr>
                <a:spLocks/>
              </p:cNvSpPr>
              <p:nvPr/>
            </p:nvSpPr>
            <p:spPr bwMode="auto">
              <a:xfrm>
                <a:off x="3042" y="3419"/>
                <a:ext cx="125" cy="112"/>
              </a:xfrm>
              <a:custGeom>
                <a:avLst/>
                <a:gdLst>
                  <a:gd name="T0" fmla="*/ 93 w 125"/>
                  <a:gd name="T1" fmla="*/ 0 h 112"/>
                  <a:gd name="T2" fmla="*/ 74 w 125"/>
                  <a:gd name="T3" fmla="*/ 35 h 112"/>
                  <a:gd name="T4" fmla="*/ 0 w 125"/>
                  <a:gd name="T5" fmla="*/ 71 h 112"/>
                  <a:gd name="T6" fmla="*/ 30 w 125"/>
                  <a:gd name="T7" fmla="*/ 93 h 112"/>
                  <a:gd name="T8" fmla="*/ 38 w 125"/>
                  <a:gd name="T9" fmla="*/ 112 h 112"/>
                  <a:gd name="T10" fmla="*/ 125 w 125"/>
                  <a:gd name="T11" fmla="*/ 101 h 112"/>
                  <a:gd name="T12" fmla="*/ 99 w 125"/>
                  <a:gd name="T13" fmla="*/ 86 h 112"/>
                  <a:gd name="T14" fmla="*/ 49 w 125"/>
                  <a:gd name="T15" fmla="*/ 86 h 112"/>
                  <a:gd name="T16" fmla="*/ 51 w 125"/>
                  <a:gd name="T17" fmla="*/ 69 h 112"/>
                  <a:gd name="T18" fmla="*/ 91 w 125"/>
                  <a:gd name="T19" fmla="*/ 42 h 112"/>
                  <a:gd name="T20" fmla="*/ 93 w 125"/>
                  <a:gd name="T21" fmla="*/ 0 h 112"/>
                  <a:gd name="T22" fmla="*/ 93 w 125"/>
                  <a:gd name="T2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5" h="112">
                    <a:moveTo>
                      <a:pt x="93" y="0"/>
                    </a:moveTo>
                    <a:lnTo>
                      <a:pt x="74" y="35"/>
                    </a:lnTo>
                    <a:lnTo>
                      <a:pt x="0" y="71"/>
                    </a:lnTo>
                    <a:lnTo>
                      <a:pt x="30" y="93"/>
                    </a:lnTo>
                    <a:lnTo>
                      <a:pt x="38" y="112"/>
                    </a:lnTo>
                    <a:lnTo>
                      <a:pt x="125" y="101"/>
                    </a:lnTo>
                    <a:lnTo>
                      <a:pt x="99" y="86"/>
                    </a:lnTo>
                    <a:lnTo>
                      <a:pt x="49" y="86"/>
                    </a:lnTo>
                    <a:lnTo>
                      <a:pt x="51" y="69"/>
                    </a:lnTo>
                    <a:lnTo>
                      <a:pt x="91" y="42"/>
                    </a:lnTo>
                    <a:lnTo>
                      <a:pt x="93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666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4" name="Freeform 179"/>
              <p:cNvSpPr>
                <a:spLocks/>
              </p:cNvSpPr>
              <p:nvPr/>
            </p:nvSpPr>
            <p:spPr bwMode="auto">
              <a:xfrm>
                <a:off x="2981" y="3382"/>
                <a:ext cx="80" cy="79"/>
              </a:xfrm>
              <a:custGeom>
                <a:avLst/>
                <a:gdLst>
                  <a:gd name="T0" fmla="*/ 42 w 80"/>
                  <a:gd name="T1" fmla="*/ 0 h 79"/>
                  <a:gd name="T2" fmla="*/ 13 w 80"/>
                  <a:gd name="T3" fmla="*/ 10 h 79"/>
                  <a:gd name="T4" fmla="*/ 36 w 80"/>
                  <a:gd name="T5" fmla="*/ 25 h 79"/>
                  <a:gd name="T6" fmla="*/ 30 w 80"/>
                  <a:gd name="T7" fmla="*/ 53 h 79"/>
                  <a:gd name="T8" fmla="*/ 0 w 80"/>
                  <a:gd name="T9" fmla="*/ 68 h 79"/>
                  <a:gd name="T10" fmla="*/ 17 w 80"/>
                  <a:gd name="T11" fmla="*/ 79 h 79"/>
                  <a:gd name="T12" fmla="*/ 80 w 80"/>
                  <a:gd name="T13" fmla="*/ 48 h 79"/>
                  <a:gd name="T14" fmla="*/ 53 w 80"/>
                  <a:gd name="T15" fmla="*/ 36 h 79"/>
                  <a:gd name="T16" fmla="*/ 68 w 80"/>
                  <a:gd name="T17" fmla="*/ 17 h 79"/>
                  <a:gd name="T18" fmla="*/ 42 w 80"/>
                  <a:gd name="T19" fmla="*/ 0 h 79"/>
                  <a:gd name="T20" fmla="*/ 42 w 80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79">
                    <a:moveTo>
                      <a:pt x="42" y="0"/>
                    </a:moveTo>
                    <a:lnTo>
                      <a:pt x="13" y="10"/>
                    </a:lnTo>
                    <a:lnTo>
                      <a:pt x="36" y="25"/>
                    </a:lnTo>
                    <a:lnTo>
                      <a:pt x="30" y="53"/>
                    </a:lnTo>
                    <a:lnTo>
                      <a:pt x="0" y="68"/>
                    </a:lnTo>
                    <a:lnTo>
                      <a:pt x="17" y="79"/>
                    </a:lnTo>
                    <a:lnTo>
                      <a:pt x="80" y="48"/>
                    </a:lnTo>
                    <a:lnTo>
                      <a:pt x="53" y="36"/>
                    </a:lnTo>
                    <a:lnTo>
                      <a:pt x="68" y="17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75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5" name="Freeform 180"/>
              <p:cNvSpPr>
                <a:spLocks/>
              </p:cNvSpPr>
              <p:nvPr/>
            </p:nvSpPr>
            <p:spPr bwMode="auto">
              <a:xfrm>
                <a:off x="2912" y="3275"/>
                <a:ext cx="276" cy="183"/>
              </a:xfrm>
              <a:custGeom>
                <a:avLst/>
                <a:gdLst>
                  <a:gd name="T0" fmla="*/ 137 w 276"/>
                  <a:gd name="T1" fmla="*/ 0 h 183"/>
                  <a:gd name="T2" fmla="*/ 118 w 276"/>
                  <a:gd name="T3" fmla="*/ 75 h 183"/>
                  <a:gd name="T4" fmla="*/ 156 w 276"/>
                  <a:gd name="T5" fmla="*/ 76 h 183"/>
                  <a:gd name="T6" fmla="*/ 160 w 276"/>
                  <a:gd name="T7" fmla="*/ 37 h 183"/>
                  <a:gd name="T8" fmla="*/ 187 w 276"/>
                  <a:gd name="T9" fmla="*/ 60 h 183"/>
                  <a:gd name="T10" fmla="*/ 223 w 276"/>
                  <a:gd name="T11" fmla="*/ 53 h 183"/>
                  <a:gd name="T12" fmla="*/ 229 w 276"/>
                  <a:gd name="T13" fmla="*/ 65 h 183"/>
                  <a:gd name="T14" fmla="*/ 210 w 276"/>
                  <a:gd name="T15" fmla="*/ 78 h 183"/>
                  <a:gd name="T16" fmla="*/ 223 w 276"/>
                  <a:gd name="T17" fmla="*/ 99 h 183"/>
                  <a:gd name="T18" fmla="*/ 261 w 276"/>
                  <a:gd name="T19" fmla="*/ 93 h 183"/>
                  <a:gd name="T20" fmla="*/ 255 w 276"/>
                  <a:gd name="T21" fmla="*/ 107 h 183"/>
                  <a:gd name="T22" fmla="*/ 276 w 276"/>
                  <a:gd name="T23" fmla="*/ 111 h 183"/>
                  <a:gd name="T24" fmla="*/ 248 w 276"/>
                  <a:gd name="T25" fmla="*/ 126 h 183"/>
                  <a:gd name="T26" fmla="*/ 236 w 276"/>
                  <a:gd name="T27" fmla="*/ 183 h 183"/>
                  <a:gd name="T28" fmla="*/ 217 w 276"/>
                  <a:gd name="T29" fmla="*/ 147 h 183"/>
                  <a:gd name="T30" fmla="*/ 200 w 276"/>
                  <a:gd name="T31" fmla="*/ 128 h 183"/>
                  <a:gd name="T32" fmla="*/ 124 w 276"/>
                  <a:gd name="T33" fmla="*/ 124 h 183"/>
                  <a:gd name="T34" fmla="*/ 124 w 276"/>
                  <a:gd name="T35" fmla="*/ 111 h 183"/>
                  <a:gd name="T36" fmla="*/ 162 w 276"/>
                  <a:gd name="T37" fmla="*/ 110 h 183"/>
                  <a:gd name="T38" fmla="*/ 221 w 276"/>
                  <a:gd name="T39" fmla="*/ 118 h 183"/>
                  <a:gd name="T40" fmla="*/ 194 w 276"/>
                  <a:gd name="T41" fmla="*/ 93 h 183"/>
                  <a:gd name="T42" fmla="*/ 172 w 276"/>
                  <a:gd name="T43" fmla="*/ 82 h 183"/>
                  <a:gd name="T44" fmla="*/ 147 w 276"/>
                  <a:gd name="T45" fmla="*/ 99 h 183"/>
                  <a:gd name="T46" fmla="*/ 97 w 276"/>
                  <a:gd name="T47" fmla="*/ 82 h 183"/>
                  <a:gd name="T48" fmla="*/ 97 w 276"/>
                  <a:gd name="T49" fmla="*/ 49 h 183"/>
                  <a:gd name="T50" fmla="*/ 10 w 276"/>
                  <a:gd name="T51" fmla="*/ 28 h 183"/>
                  <a:gd name="T52" fmla="*/ 0 w 276"/>
                  <a:gd name="T53" fmla="*/ 5 h 183"/>
                  <a:gd name="T54" fmla="*/ 31 w 276"/>
                  <a:gd name="T55" fmla="*/ 24 h 183"/>
                  <a:gd name="T56" fmla="*/ 109 w 276"/>
                  <a:gd name="T57" fmla="*/ 34 h 183"/>
                  <a:gd name="T58" fmla="*/ 109 w 276"/>
                  <a:gd name="T59" fmla="*/ 5 h 183"/>
                  <a:gd name="T60" fmla="*/ 137 w 276"/>
                  <a:gd name="T61" fmla="*/ 0 h 183"/>
                  <a:gd name="T62" fmla="*/ 137 w 276"/>
                  <a:gd name="T63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6" h="183">
                    <a:moveTo>
                      <a:pt x="137" y="0"/>
                    </a:moveTo>
                    <a:lnTo>
                      <a:pt x="118" y="75"/>
                    </a:lnTo>
                    <a:lnTo>
                      <a:pt x="156" y="76"/>
                    </a:lnTo>
                    <a:lnTo>
                      <a:pt x="160" y="37"/>
                    </a:lnTo>
                    <a:lnTo>
                      <a:pt x="187" y="60"/>
                    </a:lnTo>
                    <a:lnTo>
                      <a:pt x="223" y="53"/>
                    </a:lnTo>
                    <a:lnTo>
                      <a:pt x="229" y="65"/>
                    </a:lnTo>
                    <a:lnTo>
                      <a:pt x="210" y="78"/>
                    </a:lnTo>
                    <a:lnTo>
                      <a:pt x="223" y="99"/>
                    </a:lnTo>
                    <a:lnTo>
                      <a:pt x="261" y="93"/>
                    </a:lnTo>
                    <a:lnTo>
                      <a:pt x="255" y="107"/>
                    </a:lnTo>
                    <a:lnTo>
                      <a:pt x="276" y="111"/>
                    </a:lnTo>
                    <a:lnTo>
                      <a:pt x="248" y="126"/>
                    </a:lnTo>
                    <a:lnTo>
                      <a:pt x="236" y="183"/>
                    </a:lnTo>
                    <a:lnTo>
                      <a:pt x="217" y="147"/>
                    </a:lnTo>
                    <a:lnTo>
                      <a:pt x="200" y="128"/>
                    </a:lnTo>
                    <a:lnTo>
                      <a:pt x="124" y="124"/>
                    </a:lnTo>
                    <a:lnTo>
                      <a:pt x="124" y="111"/>
                    </a:lnTo>
                    <a:lnTo>
                      <a:pt x="162" y="110"/>
                    </a:lnTo>
                    <a:lnTo>
                      <a:pt x="221" y="118"/>
                    </a:lnTo>
                    <a:lnTo>
                      <a:pt x="194" y="93"/>
                    </a:lnTo>
                    <a:lnTo>
                      <a:pt x="172" y="82"/>
                    </a:lnTo>
                    <a:lnTo>
                      <a:pt x="147" y="99"/>
                    </a:lnTo>
                    <a:lnTo>
                      <a:pt x="97" y="82"/>
                    </a:lnTo>
                    <a:lnTo>
                      <a:pt x="97" y="49"/>
                    </a:lnTo>
                    <a:lnTo>
                      <a:pt x="10" y="28"/>
                    </a:lnTo>
                    <a:lnTo>
                      <a:pt x="0" y="5"/>
                    </a:lnTo>
                    <a:lnTo>
                      <a:pt x="31" y="24"/>
                    </a:lnTo>
                    <a:lnTo>
                      <a:pt x="109" y="34"/>
                    </a:lnTo>
                    <a:lnTo>
                      <a:pt x="109" y="5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949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6" name="Freeform 181"/>
              <p:cNvSpPr>
                <a:spLocks/>
              </p:cNvSpPr>
              <p:nvPr/>
            </p:nvSpPr>
            <p:spPr bwMode="auto">
              <a:xfrm>
                <a:off x="2960" y="3205"/>
                <a:ext cx="82" cy="72"/>
              </a:xfrm>
              <a:custGeom>
                <a:avLst/>
                <a:gdLst>
                  <a:gd name="T0" fmla="*/ 55 w 82"/>
                  <a:gd name="T1" fmla="*/ 0 h 72"/>
                  <a:gd name="T2" fmla="*/ 40 w 82"/>
                  <a:gd name="T3" fmla="*/ 17 h 72"/>
                  <a:gd name="T4" fmla="*/ 0 w 82"/>
                  <a:gd name="T5" fmla="*/ 29 h 72"/>
                  <a:gd name="T6" fmla="*/ 38 w 82"/>
                  <a:gd name="T7" fmla="*/ 44 h 72"/>
                  <a:gd name="T8" fmla="*/ 9 w 82"/>
                  <a:gd name="T9" fmla="*/ 61 h 72"/>
                  <a:gd name="T10" fmla="*/ 55 w 82"/>
                  <a:gd name="T11" fmla="*/ 72 h 72"/>
                  <a:gd name="T12" fmla="*/ 82 w 82"/>
                  <a:gd name="T13" fmla="*/ 46 h 72"/>
                  <a:gd name="T14" fmla="*/ 74 w 82"/>
                  <a:gd name="T15" fmla="*/ 33 h 72"/>
                  <a:gd name="T16" fmla="*/ 55 w 82"/>
                  <a:gd name="T17" fmla="*/ 0 h 72"/>
                  <a:gd name="T18" fmla="*/ 55 w 82"/>
                  <a:gd name="T1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72">
                    <a:moveTo>
                      <a:pt x="55" y="0"/>
                    </a:moveTo>
                    <a:lnTo>
                      <a:pt x="40" y="17"/>
                    </a:lnTo>
                    <a:lnTo>
                      <a:pt x="0" y="29"/>
                    </a:lnTo>
                    <a:lnTo>
                      <a:pt x="38" y="44"/>
                    </a:lnTo>
                    <a:lnTo>
                      <a:pt x="9" y="61"/>
                    </a:lnTo>
                    <a:lnTo>
                      <a:pt x="55" y="72"/>
                    </a:lnTo>
                    <a:lnTo>
                      <a:pt x="82" y="46"/>
                    </a:lnTo>
                    <a:lnTo>
                      <a:pt x="74" y="33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949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7" name="Freeform 182"/>
              <p:cNvSpPr>
                <a:spLocks/>
              </p:cNvSpPr>
              <p:nvPr/>
            </p:nvSpPr>
            <p:spPr bwMode="auto">
              <a:xfrm>
                <a:off x="3061" y="3028"/>
                <a:ext cx="261" cy="175"/>
              </a:xfrm>
              <a:custGeom>
                <a:avLst/>
                <a:gdLst>
                  <a:gd name="T0" fmla="*/ 0 w 261"/>
                  <a:gd name="T1" fmla="*/ 117 h 175"/>
                  <a:gd name="T2" fmla="*/ 80 w 261"/>
                  <a:gd name="T3" fmla="*/ 127 h 175"/>
                  <a:gd name="T4" fmla="*/ 139 w 261"/>
                  <a:gd name="T5" fmla="*/ 125 h 175"/>
                  <a:gd name="T6" fmla="*/ 169 w 261"/>
                  <a:gd name="T7" fmla="*/ 141 h 175"/>
                  <a:gd name="T8" fmla="*/ 175 w 261"/>
                  <a:gd name="T9" fmla="*/ 159 h 175"/>
                  <a:gd name="T10" fmla="*/ 261 w 261"/>
                  <a:gd name="T11" fmla="*/ 175 h 175"/>
                  <a:gd name="T12" fmla="*/ 257 w 261"/>
                  <a:gd name="T13" fmla="*/ 127 h 175"/>
                  <a:gd name="T14" fmla="*/ 211 w 261"/>
                  <a:gd name="T15" fmla="*/ 38 h 175"/>
                  <a:gd name="T16" fmla="*/ 154 w 261"/>
                  <a:gd name="T17" fmla="*/ 0 h 175"/>
                  <a:gd name="T18" fmla="*/ 106 w 261"/>
                  <a:gd name="T19" fmla="*/ 36 h 175"/>
                  <a:gd name="T20" fmla="*/ 36 w 261"/>
                  <a:gd name="T21" fmla="*/ 88 h 175"/>
                  <a:gd name="T22" fmla="*/ 0 w 261"/>
                  <a:gd name="T23" fmla="*/ 117 h 175"/>
                  <a:gd name="T24" fmla="*/ 0 w 261"/>
                  <a:gd name="T25" fmla="*/ 11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175">
                    <a:moveTo>
                      <a:pt x="0" y="117"/>
                    </a:moveTo>
                    <a:lnTo>
                      <a:pt x="80" y="127"/>
                    </a:lnTo>
                    <a:lnTo>
                      <a:pt x="139" y="125"/>
                    </a:lnTo>
                    <a:lnTo>
                      <a:pt x="169" y="141"/>
                    </a:lnTo>
                    <a:lnTo>
                      <a:pt x="175" y="159"/>
                    </a:lnTo>
                    <a:lnTo>
                      <a:pt x="261" y="175"/>
                    </a:lnTo>
                    <a:lnTo>
                      <a:pt x="257" y="127"/>
                    </a:lnTo>
                    <a:lnTo>
                      <a:pt x="211" y="38"/>
                    </a:lnTo>
                    <a:lnTo>
                      <a:pt x="154" y="0"/>
                    </a:lnTo>
                    <a:lnTo>
                      <a:pt x="106" y="36"/>
                    </a:lnTo>
                    <a:lnTo>
                      <a:pt x="36" y="88"/>
                    </a:lnTo>
                    <a:lnTo>
                      <a:pt x="0" y="117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4A52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8" name="Freeform 183"/>
              <p:cNvSpPr>
                <a:spLocks/>
              </p:cNvSpPr>
              <p:nvPr/>
            </p:nvSpPr>
            <p:spPr bwMode="auto">
              <a:xfrm>
                <a:off x="2256" y="2824"/>
                <a:ext cx="366" cy="370"/>
              </a:xfrm>
              <a:custGeom>
                <a:avLst/>
                <a:gdLst>
                  <a:gd name="T0" fmla="*/ 4 w 366"/>
                  <a:gd name="T1" fmla="*/ 7 h 370"/>
                  <a:gd name="T2" fmla="*/ 0 w 366"/>
                  <a:gd name="T3" fmla="*/ 123 h 370"/>
                  <a:gd name="T4" fmla="*/ 23 w 366"/>
                  <a:gd name="T5" fmla="*/ 204 h 370"/>
                  <a:gd name="T6" fmla="*/ 115 w 366"/>
                  <a:gd name="T7" fmla="*/ 317 h 370"/>
                  <a:gd name="T8" fmla="*/ 166 w 366"/>
                  <a:gd name="T9" fmla="*/ 364 h 370"/>
                  <a:gd name="T10" fmla="*/ 250 w 366"/>
                  <a:gd name="T11" fmla="*/ 370 h 370"/>
                  <a:gd name="T12" fmla="*/ 366 w 366"/>
                  <a:gd name="T13" fmla="*/ 233 h 370"/>
                  <a:gd name="T14" fmla="*/ 355 w 366"/>
                  <a:gd name="T15" fmla="*/ 34 h 370"/>
                  <a:gd name="T16" fmla="*/ 124 w 366"/>
                  <a:gd name="T17" fmla="*/ 0 h 370"/>
                  <a:gd name="T18" fmla="*/ 4 w 366"/>
                  <a:gd name="T19" fmla="*/ 7 h 370"/>
                  <a:gd name="T20" fmla="*/ 4 w 366"/>
                  <a:gd name="T21" fmla="*/ 7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6" h="370">
                    <a:moveTo>
                      <a:pt x="4" y="7"/>
                    </a:moveTo>
                    <a:lnTo>
                      <a:pt x="0" y="123"/>
                    </a:lnTo>
                    <a:lnTo>
                      <a:pt x="23" y="204"/>
                    </a:lnTo>
                    <a:lnTo>
                      <a:pt x="115" y="317"/>
                    </a:lnTo>
                    <a:lnTo>
                      <a:pt x="166" y="364"/>
                    </a:lnTo>
                    <a:lnTo>
                      <a:pt x="250" y="370"/>
                    </a:lnTo>
                    <a:lnTo>
                      <a:pt x="366" y="233"/>
                    </a:lnTo>
                    <a:lnTo>
                      <a:pt x="355" y="34"/>
                    </a:lnTo>
                    <a:lnTo>
                      <a:pt x="124" y="0"/>
                    </a:lnTo>
                    <a:lnTo>
                      <a:pt x="4" y="7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CCC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9" name="Freeform 184"/>
              <p:cNvSpPr>
                <a:spLocks/>
              </p:cNvSpPr>
              <p:nvPr/>
            </p:nvSpPr>
            <p:spPr bwMode="auto">
              <a:xfrm>
                <a:off x="2491" y="3075"/>
                <a:ext cx="46" cy="109"/>
              </a:xfrm>
              <a:custGeom>
                <a:avLst/>
                <a:gdLst>
                  <a:gd name="T0" fmla="*/ 46 w 46"/>
                  <a:gd name="T1" fmla="*/ 0 h 109"/>
                  <a:gd name="T2" fmla="*/ 19 w 46"/>
                  <a:gd name="T3" fmla="*/ 11 h 109"/>
                  <a:gd name="T4" fmla="*/ 0 w 46"/>
                  <a:gd name="T5" fmla="*/ 109 h 109"/>
                  <a:gd name="T6" fmla="*/ 40 w 46"/>
                  <a:gd name="T7" fmla="*/ 74 h 109"/>
                  <a:gd name="T8" fmla="*/ 46 w 46"/>
                  <a:gd name="T9" fmla="*/ 0 h 109"/>
                  <a:gd name="T10" fmla="*/ 46 w 46"/>
                  <a:gd name="T1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09">
                    <a:moveTo>
                      <a:pt x="46" y="0"/>
                    </a:moveTo>
                    <a:lnTo>
                      <a:pt x="19" y="11"/>
                    </a:lnTo>
                    <a:lnTo>
                      <a:pt x="0" y="109"/>
                    </a:lnTo>
                    <a:lnTo>
                      <a:pt x="40" y="74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A69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0" name="Freeform 185"/>
              <p:cNvSpPr>
                <a:spLocks/>
              </p:cNvSpPr>
              <p:nvPr/>
            </p:nvSpPr>
            <p:spPr bwMode="auto">
              <a:xfrm>
                <a:off x="2298" y="3042"/>
                <a:ext cx="151" cy="163"/>
              </a:xfrm>
              <a:custGeom>
                <a:avLst/>
                <a:gdLst>
                  <a:gd name="T0" fmla="*/ 0 w 151"/>
                  <a:gd name="T1" fmla="*/ 0 h 163"/>
                  <a:gd name="T2" fmla="*/ 73 w 151"/>
                  <a:gd name="T3" fmla="*/ 9 h 163"/>
                  <a:gd name="T4" fmla="*/ 92 w 151"/>
                  <a:gd name="T5" fmla="*/ 79 h 163"/>
                  <a:gd name="T6" fmla="*/ 126 w 151"/>
                  <a:gd name="T7" fmla="*/ 95 h 163"/>
                  <a:gd name="T8" fmla="*/ 151 w 151"/>
                  <a:gd name="T9" fmla="*/ 152 h 163"/>
                  <a:gd name="T10" fmla="*/ 126 w 151"/>
                  <a:gd name="T11" fmla="*/ 163 h 163"/>
                  <a:gd name="T12" fmla="*/ 56 w 151"/>
                  <a:gd name="T13" fmla="*/ 107 h 163"/>
                  <a:gd name="T14" fmla="*/ 14 w 151"/>
                  <a:gd name="T15" fmla="*/ 95 h 163"/>
                  <a:gd name="T16" fmla="*/ 0 w 151"/>
                  <a:gd name="T17" fmla="*/ 106 h 163"/>
                  <a:gd name="T18" fmla="*/ 2 w 151"/>
                  <a:gd name="T19" fmla="*/ 86 h 163"/>
                  <a:gd name="T20" fmla="*/ 19 w 151"/>
                  <a:gd name="T21" fmla="*/ 55 h 163"/>
                  <a:gd name="T22" fmla="*/ 0 w 151"/>
                  <a:gd name="T23" fmla="*/ 0 h 163"/>
                  <a:gd name="T24" fmla="*/ 0 w 151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1" h="163">
                    <a:moveTo>
                      <a:pt x="0" y="0"/>
                    </a:moveTo>
                    <a:lnTo>
                      <a:pt x="73" y="9"/>
                    </a:lnTo>
                    <a:lnTo>
                      <a:pt x="92" y="79"/>
                    </a:lnTo>
                    <a:lnTo>
                      <a:pt x="126" y="95"/>
                    </a:lnTo>
                    <a:lnTo>
                      <a:pt x="151" y="152"/>
                    </a:lnTo>
                    <a:lnTo>
                      <a:pt x="126" y="163"/>
                    </a:lnTo>
                    <a:lnTo>
                      <a:pt x="56" y="107"/>
                    </a:lnTo>
                    <a:lnTo>
                      <a:pt x="14" y="95"/>
                    </a:lnTo>
                    <a:lnTo>
                      <a:pt x="0" y="106"/>
                    </a:lnTo>
                    <a:lnTo>
                      <a:pt x="2" y="86"/>
                    </a:lnTo>
                    <a:lnTo>
                      <a:pt x="19" y="5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F8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1" name="Freeform 186"/>
              <p:cNvSpPr>
                <a:spLocks/>
              </p:cNvSpPr>
              <p:nvPr/>
            </p:nvSpPr>
            <p:spPr bwMode="auto">
              <a:xfrm>
                <a:off x="2268" y="2808"/>
                <a:ext cx="156" cy="118"/>
              </a:xfrm>
              <a:custGeom>
                <a:avLst/>
                <a:gdLst>
                  <a:gd name="T0" fmla="*/ 0 w 156"/>
                  <a:gd name="T1" fmla="*/ 35 h 118"/>
                  <a:gd name="T2" fmla="*/ 57 w 156"/>
                  <a:gd name="T3" fmla="*/ 47 h 118"/>
                  <a:gd name="T4" fmla="*/ 103 w 156"/>
                  <a:gd name="T5" fmla="*/ 76 h 118"/>
                  <a:gd name="T6" fmla="*/ 122 w 156"/>
                  <a:gd name="T7" fmla="*/ 118 h 118"/>
                  <a:gd name="T8" fmla="*/ 156 w 156"/>
                  <a:gd name="T9" fmla="*/ 47 h 118"/>
                  <a:gd name="T10" fmla="*/ 91 w 156"/>
                  <a:gd name="T11" fmla="*/ 0 h 118"/>
                  <a:gd name="T12" fmla="*/ 0 w 156"/>
                  <a:gd name="T13" fmla="*/ 11 h 118"/>
                  <a:gd name="T14" fmla="*/ 0 w 156"/>
                  <a:gd name="T15" fmla="*/ 35 h 118"/>
                  <a:gd name="T16" fmla="*/ 0 w 156"/>
                  <a:gd name="T17" fmla="*/ 35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118">
                    <a:moveTo>
                      <a:pt x="0" y="35"/>
                    </a:moveTo>
                    <a:lnTo>
                      <a:pt x="57" y="47"/>
                    </a:lnTo>
                    <a:lnTo>
                      <a:pt x="103" y="76"/>
                    </a:lnTo>
                    <a:lnTo>
                      <a:pt x="122" y="118"/>
                    </a:lnTo>
                    <a:lnTo>
                      <a:pt x="156" y="47"/>
                    </a:lnTo>
                    <a:lnTo>
                      <a:pt x="91" y="0"/>
                    </a:lnTo>
                    <a:lnTo>
                      <a:pt x="0" y="11"/>
                    </a:lnTo>
                    <a:lnTo>
                      <a:pt x="0" y="35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A69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2" name="Freeform 187"/>
              <p:cNvSpPr>
                <a:spLocks/>
              </p:cNvSpPr>
              <p:nvPr/>
            </p:nvSpPr>
            <p:spPr bwMode="auto">
              <a:xfrm>
                <a:off x="1637" y="2839"/>
                <a:ext cx="698" cy="356"/>
              </a:xfrm>
              <a:custGeom>
                <a:avLst/>
                <a:gdLst>
                  <a:gd name="T0" fmla="*/ 654 w 698"/>
                  <a:gd name="T1" fmla="*/ 26 h 356"/>
                  <a:gd name="T2" fmla="*/ 604 w 698"/>
                  <a:gd name="T3" fmla="*/ 16 h 356"/>
                  <a:gd name="T4" fmla="*/ 448 w 698"/>
                  <a:gd name="T5" fmla="*/ 0 h 356"/>
                  <a:gd name="T6" fmla="*/ 198 w 698"/>
                  <a:gd name="T7" fmla="*/ 19 h 356"/>
                  <a:gd name="T8" fmla="*/ 95 w 698"/>
                  <a:gd name="T9" fmla="*/ 20 h 356"/>
                  <a:gd name="T10" fmla="*/ 0 w 698"/>
                  <a:gd name="T11" fmla="*/ 37 h 356"/>
                  <a:gd name="T12" fmla="*/ 38 w 698"/>
                  <a:gd name="T13" fmla="*/ 105 h 356"/>
                  <a:gd name="T14" fmla="*/ 29 w 698"/>
                  <a:gd name="T15" fmla="*/ 157 h 356"/>
                  <a:gd name="T16" fmla="*/ 55 w 698"/>
                  <a:gd name="T17" fmla="*/ 170 h 356"/>
                  <a:gd name="T18" fmla="*/ 46 w 698"/>
                  <a:gd name="T19" fmla="*/ 218 h 356"/>
                  <a:gd name="T20" fmla="*/ 80 w 698"/>
                  <a:gd name="T21" fmla="*/ 240 h 356"/>
                  <a:gd name="T22" fmla="*/ 109 w 698"/>
                  <a:gd name="T23" fmla="*/ 258 h 356"/>
                  <a:gd name="T24" fmla="*/ 122 w 698"/>
                  <a:gd name="T25" fmla="*/ 240 h 356"/>
                  <a:gd name="T26" fmla="*/ 236 w 698"/>
                  <a:gd name="T27" fmla="*/ 253 h 356"/>
                  <a:gd name="T28" fmla="*/ 244 w 698"/>
                  <a:gd name="T29" fmla="*/ 303 h 356"/>
                  <a:gd name="T30" fmla="*/ 292 w 698"/>
                  <a:gd name="T31" fmla="*/ 317 h 356"/>
                  <a:gd name="T32" fmla="*/ 337 w 698"/>
                  <a:gd name="T33" fmla="*/ 344 h 356"/>
                  <a:gd name="T34" fmla="*/ 372 w 698"/>
                  <a:gd name="T35" fmla="*/ 337 h 356"/>
                  <a:gd name="T36" fmla="*/ 446 w 698"/>
                  <a:gd name="T37" fmla="*/ 291 h 356"/>
                  <a:gd name="T38" fmla="*/ 503 w 698"/>
                  <a:gd name="T39" fmla="*/ 298 h 356"/>
                  <a:gd name="T40" fmla="*/ 496 w 698"/>
                  <a:gd name="T41" fmla="*/ 342 h 356"/>
                  <a:gd name="T42" fmla="*/ 513 w 698"/>
                  <a:gd name="T43" fmla="*/ 356 h 356"/>
                  <a:gd name="T44" fmla="*/ 555 w 698"/>
                  <a:gd name="T45" fmla="*/ 309 h 356"/>
                  <a:gd name="T46" fmla="*/ 557 w 698"/>
                  <a:gd name="T47" fmla="*/ 240 h 356"/>
                  <a:gd name="T48" fmla="*/ 587 w 698"/>
                  <a:gd name="T49" fmla="*/ 258 h 356"/>
                  <a:gd name="T50" fmla="*/ 600 w 698"/>
                  <a:gd name="T51" fmla="*/ 254 h 356"/>
                  <a:gd name="T52" fmla="*/ 585 w 698"/>
                  <a:gd name="T53" fmla="*/ 232 h 356"/>
                  <a:gd name="T54" fmla="*/ 610 w 698"/>
                  <a:gd name="T55" fmla="*/ 210 h 356"/>
                  <a:gd name="T56" fmla="*/ 673 w 698"/>
                  <a:gd name="T57" fmla="*/ 227 h 356"/>
                  <a:gd name="T58" fmla="*/ 698 w 698"/>
                  <a:gd name="T59" fmla="*/ 208 h 356"/>
                  <a:gd name="T60" fmla="*/ 661 w 698"/>
                  <a:gd name="T61" fmla="*/ 167 h 356"/>
                  <a:gd name="T62" fmla="*/ 656 w 698"/>
                  <a:gd name="T63" fmla="*/ 49 h 356"/>
                  <a:gd name="T64" fmla="*/ 654 w 698"/>
                  <a:gd name="T65" fmla="*/ 26 h 356"/>
                  <a:gd name="T66" fmla="*/ 654 w 698"/>
                  <a:gd name="T67" fmla="*/ 2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8" h="356">
                    <a:moveTo>
                      <a:pt x="654" y="26"/>
                    </a:moveTo>
                    <a:lnTo>
                      <a:pt x="604" y="16"/>
                    </a:lnTo>
                    <a:lnTo>
                      <a:pt x="448" y="0"/>
                    </a:lnTo>
                    <a:lnTo>
                      <a:pt x="198" y="19"/>
                    </a:lnTo>
                    <a:lnTo>
                      <a:pt x="95" y="20"/>
                    </a:lnTo>
                    <a:lnTo>
                      <a:pt x="0" y="37"/>
                    </a:lnTo>
                    <a:lnTo>
                      <a:pt x="38" y="105"/>
                    </a:lnTo>
                    <a:lnTo>
                      <a:pt x="29" y="157"/>
                    </a:lnTo>
                    <a:lnTo>
                      <a:pt x="55" y="170"/>
                    </a:lnTo>
                    <a:lnTo>
                      <a:pt x="46" y="218"/>
                    </a:lnTo>
                    <a:lnTo>
                      <a:pt x="80" y="240"/>
                    </a:lnTo>
                    <a:lnTo>
                      <a:pt x="109" y="258"/>
                    </a:lnTo>
                    <a:lnTo>
                      <a:pt x="122" y="240"/>
                    </a:lnTo>
                    <a:lnTo>
                      <a:pt x="236" y="253"/>
                    </a:lnTo>
                    <a:lnTo>
                      <a:pt x="244" y="303"/>
                    </a:lnTo>
                    <a:lnTo>
                      <a:pt x="292" y="317"/>
                    </a:lnTo>
                    <a:lnTo>
                      <a:pt x="337" y="344"/>
                    </a:lnTo>
                    <a:lnTo>
                      <a:pt x="372" y="337"/>
                    </a:lnTo>
                    <a:lnTo>
                      <a:pt x="446" y="291"/>
                    </a:lnTo>
                    <a:lnTo>
                      <a:pt x="503" y="298"/>
                    </a:lnTo>
                    <a:lnTo>
                      <a:pt x="496" y="342"/>
                    </a:lnTo>
                    <a:lnTo>
                      <a:pt x="513" y="356"/>
                    </a:lnTo>
                    <a:lnTo>
                      <a:pt x="555" y="309"/>
                    </a:lnTo>
                    <a:lnTo>
                      <a:pt x="557" y="240"/>
                    </a:lnTo>
                    <a:lnTo>
                      <a:pt x="587" y="258"/>
                    </a:lnTo>
                    <a:lnTo>
                      <a:pt x="600" y="254"/>
                    </a:lnTo>
                    <a:lnTo>
                      <a:pt x="585" y="232"/>
                    </a:lnTo>
                    <a:lnTo>
                      <a:pt x="610" y="210"/>
                    </a:lnTo>
                    <a:lnTo>
                      <a:pt x="673" y="227"/>
                    </a:lnTo>
                    <a:lnTo>
                      <a:pt x="698" y="208"/>
                    </a:lnTo>
                    <a:lnTo>
                      <a:pt x="661" y="167"/>
                    </a:lnTo>
                    <a:lnTo>
                      <a:pt x="656" y="49"/>
                    </a:lnTo>
                    <a:lnTo>
                      <a:pt x="654" y="26"/>
                    </a:lnTo>
                    <a:lnTo>
                      <a:pt x="654" y="26"/>
                    </a:lnTo>
                    <a:close/>
                  </a:path>
                </a:pathLst>
              </a:custGeom>
              <a:solidFill>
                <a:srgbClr val="173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3" name="Freeform 188"/>
              <p:cNvSpPr>
                <a:spLocks/>
              </p:cNvSpPr>
              <p:nvPr/>
            </p:nvSpPr>
            <p:spPr bwMode="auto">
              <a:xfrm>
                <a:off x="2293" y="2887"/>
                <a:ext cx="280" cy="122"/>
              </a:xfrm>
              <a:custGeom>
                <a:avLst/>
                <a:gdLst>
                  <a:gd name="T0" fmla="*/ 217 w 280"/>
                  <a:gd name="T1" fmla="*/ 28 h 122"/>
                  <a:gd name="T2" fmla="*/ 232 w 280"/>
                  <a:gd name="T3" fmla="*/ 43 h 122"/>
                  <a:gd name="T4" fmla="*/ 274 w 280"/>
                  <a:gd name="T5" fmla="*/ 51 h 122"/>
                  <a:gd name="T6" fmla="*/ 280 w 280"/>
                  <a:gd name="T7" fmla="*/ 94 h 122"/>
                  <a:gd name="T8" fmla="*/ 251 w 280"/>
                  <a:gd name="T9" fmla="*/ 74 h 122"/>
                  <a:gd name="T10" fmla="*/ 223 w 280"/>
                  <a:gd name="T11" fmla="*/ 122 h 122"/>
                  <a:gd name="T12" fmla="*/ 162 w 280"/>
                  <a:gd name="T13" fmla="*/ 103 h 122"/>
                  <a:gd name="T14" fmla="*/ 116 w 280"/>
                  <a:gd name="T15" fmla="*/ 82 h 122"/>
                  <a:gd name="T16" fmla="*/ 51 w 280"/>
                  <a:gd name="T17" fmla="*/ 98 h 122"/>
                  <a:gd name="T18" fmla="*/ 13 w 280"/>
                  <a:gd name="T19" fmla="*/ 87 h 122"/>
                  <a:gd name="T20" fmla="*/ 0 w 280"/>
                  <a:gd name="T21" fmla="*/ 5 h 122"/>
                  <a:gd name="T22" fmla="*/ 45 w 280"/>
                  <a:gd name="T23" fmla="*/ 0 h 122"/>
                  <a:gd name="T24" fmla="*/ 103 w 280"/>
                  <a:gd name="T25" fmla="*/ 47 h 122"/>
                  <a:gd name="T26" fmla="*/ 217 w 280"/>
                  <a:gd name="T27" fmla="*/ 28 h 122"/>
                  <a:gd name="T28" fmla="*/ 217 w 280"/>
                  <a:gd name="T29" fmla="*/ 28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0" h="122">
                    <a:moveTo>
                      <a:pt x="217" y="28"/>
                    </a:moveTo>
                    <a:lnTo>
                      <a:pt x="232" y="43"/>
                    </a:lnTo>
                    <a:lnTo>
                      <a:pt x="274" y="51"/>
                    </a:lnTo>
                    <a:lnTo>
                      <a:pt x="280" y="94"/>
                    </a:lnTo>
                    <a:lnTo>
                      <a:pt x="251" y="74"/>
                    </a:lnTo>
                    <a:lnTo>
                      <a:pt x="223" y="122"/>
                    </a:lnTo>
                    <a:lnTo>
                      <a:pt x="162" y="103"/>
                    </a:lnTo>
                    <a:lnTo>
                      <a:pt x="116" y="82"/>
                    </a:lnTo>
                    <a:lnTo>
                      <a:pt x="51" y="98"/>
                    </a:lnTo>
                    <a:lnTo>
                      <a:pt x="13" y="87"/>
                    </a:lnTo>
                    <a:lnTo>
                      <a:pt x="0" y="5"/>
                    </a:lnTo>
                    <a:lnTo>
                      <a:pt x="45" y="0"/>
                    </a:lnTo>
                    <a:lnTo>
                      <a:pt x="103" y="47"/>
                    </a:lnTo>
                    <a:lnTo>
                      <a:pt x="217" y="28"/>
                    </a:lnTo>
                    <a:lnTo>
                      <a:pt x="217" y="28"/>
                    </a:lnTo>
                    <a:close/>
                  </a:path>
                </a:pathLst>
              </a:custGeom>
              <a:solidFill>
                <a:srgbClr val="E8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4" name="Freeform 189"/>
              <p:cNvSpPr>
                <a:spLocks/>
              </p:cNvSpPr>
              <p:nvPr/>
            </p:nvSpPr>
            <p:spPr bwMode="auto">
              <a:xfrm>
                <a:off x="2790" y="2837"/>
                <a:ext cx="137" cy="101"/>
              </a:xfrm>
              <a:custGeom>
                <a:avLst/>
                <a:gdLst>
                  <a:gd name="T0" fmla="*/ 0 w 137"/>
                  <a:gd name="T1" fmla="*/ 2 h 101"/>
                  <a:gd name="T2" fmla="*/ 95 w 137"/>
                  <a:gd name="T3" fmla="*/ 58 h 101"/>
                  <a:gd name="T4" fmla="*/ 128 w 137"/>
                  <a:gd name="T5" fmla="*/ 101 h 101"/>
                  <a:gd name="T6" fmla="*/ 137 w 137"/>
                  <a:gd name="T7" fmla="*/ 31 h 101"/>
                  <a:gd name="T8" fmla="*/ 88 w 137"/>
                  <a:gd name="T9" fmla="*/ 0 h 101"/>
                  <a:gd name="T10" fmla="*/ 0 w 137"/>
                  <a:gd name="T11" fmla="*/ 2 h 101"/>
                  <a:gd name="T12" fmla="*/ 0 w 137"/>
                  <a:gd name="T13" fmla="*/ 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101">
                    <a:moveTo>
                      <a:pt x="0" y="2"/>
                    </a:moveTo>
                    <a:lnTo>
                      <a:pt x="95" y="58"/>
                    </a:lnTo>
                    <a:lnTo>
                      <a:pt x="128" y="101"/>
                    </a:lnTo>
                    <a:lnTo>
                      <a:pt x="137" y="31"/>
                    </a:lnTo>
                    <a:lnTo>
                      <a:pt x="88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26E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5" name="Freeform 190"/>
              <p:cNvSpPr>
                <a:spLocks/>
              </p:cNvSpPr>
              <p:nvPr/>
            </p:nvSpPr>
            <p:spPr bwMode="auto">
              <a:xfrm>
                <a:off x="2462" y="2833"/>
                <a:ext cx="465" cy="192"/>
              </a:xfrm>
              <a:custGeom>
                <a:avLst/>
                <a:gdLst>
                  <a:gd name="T0" fmla="*/ 42 w 465"/>
                  <a:gd name="T1" fmla="*/ 37 h 192"/>
                  <a:gd name="T2" fmla="*/ 78 w 465"/>
                  <a:gd name="T3" fmla="*/ 43 h 192"/>
                  <a:gd name="T4" fmla="*/ 118 w 465"/>
                  <a:gd name="T5" fmla="*/ 65 h 192"/>
                  <a:gd name="T6" fmla="*/ 118 w 465"/>
                  <a:gd name="T7" fmla="*/ 101 h 192"/>
                  <a:gd name="T8" fmla="*/ 136 w 465"/>
                  <a:gd name="T9" fmla="*/ 153 h 192"/>
                  <a:gd name="T10" fmla="*/ 273 w 465"/>
                  <a:gd name="T11" fmla="*/ 187 h 192"/>
                  <a:gd name="T12" fmla="*/ 416 w 465"/>
                  <a:gd name="T13" fmla="*/ 192 h 192"/>
                  <a:gd name="T14" fmla="*/ 465 w 465"/>
                  <a:gd name="T15" fmla="*/ 152 h 192"/>
                  <a:gd name="T16" fmla="*/ 456 w 465"/>
                  <a:gd name="T17" fmla="*/ 97 h 192"/>
                  <a:gd name="T18" fmla="*/ 450 w 465"/>
                  <a:gd name="T19" fmla="*/ 82 h 192"/>
                  <a:gd name="T20" fmla="*/ 431 w 465"/>
                  <a:gd name="T21" fmla="*/ 55 h 192"/>
                  <a:gd name="T22" fmla="*/ 332 w 465"/>
                  <a:gd name="T23" fmla="*/ 1 h 192"/>
                  <a:gd name="T24" fmla="*/ 219 w 465"/>
                  <a:gd name="T25" fmla="*/ 1 h 192"/>
                  <a:gd name="T26" fmla="*/ 107 w 465"/>
                  <a:gd name="T27" fmla="*/ 0 h 192"/>
                  <a:gd name="T28" fmla="*/ 0 w 465"/>
                  <a:gd name="T29" fmla="*/ 26 h 192"/>
                  <a:gd name="T30" fmla="*/ 42 w 465"/>
                  <a:gd name="T31" fmla="*/ 37 h 192"/>
                  <a:gd name="T32" fmla="*/ 42 w 465"/>
                  <a:gd name="T33" fmla="*/ 37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5" h="192">
                    <a:moveTo>
                      <a:pt x="42" y="37"/>
                    </a:moveTo>
                    <a:lnTo>
                      <a:pt x="78" y="43"/>
                    </a:lnTo>
                    <a:lnTo>
                      <a:pt x="118" y="65"/>
                    </a:lnTo>
                    <a:lnTo>
                      <a:pt x="118" y="101"/>
                    </a:lnTo>
                    <a:lnTo>
                      <a:pt x="136" y="153"/>
                    </a:lnTo>
                    <a:lnTo>
                      <a:pt x="273" y="187"/>
                    </a:lnTo>
                    <a:lnTo>
                      <a:pt x="416" y="192"/>
                    </a:lnTo>
                    <a:lnTo>
                      <a:pt x="465" y="152"/>
                    </a:lnTo>
                    <a:lnTo>
                      <a:pt x="456" y="97"/>
                    </a:lnTo>
                    <a:lnTo>
                      <a:pt x="450" y="82"/>
                    </a:lnTo>
                    <a:lnTo>
                      <a:pt x="431" y="55"/>
                    </a:lnTo>
                    <a:lnTo>
                      <a:pt x="332" y="1"/>
                    </a:lnTo>
                    <a:lnTo>
                      <a:pt x="219" y="1"/>
                    </a:lnTo>
                    <a:lnTo>
                      <a:pt x="107" y="0"/>
                    </a:lnTo>
                    <a:lnTo>
                      <a:pt x="0" y="26"/>
                    </a:lnTo>
                    <a:lnTo>
                      <a:pt x="42" y="37"/>
                    </a:lnTo>
                    <a:lnTo>
                      <a:pt x="42" y="37"/>
                    </a:lnTo>
                    <a:close/>
                  </a:path>
                </a:pathLst>
              </a:custGeom>
              <a:solidFill>
                <a:srgbClr val="9C99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6" name="Freeform 191"/>
              <p:cNvSpPr>
                <a:spLocks/>
              </p:cNvSpPr>
              <p:nvPr/>
            </p:nvSpPr>
            <p:spPr bwMode="auto">
              <a:xfrm>
                <a:off x="2580" y="2938"/>
                <a:ext cx="361" cy="166"/>
              </a:xfrm>
              <a:custGeom>
                <a:avLst/>
                <a:gdLst>
                  <a:gd name="T0" fmla="*/ 27 w 361"/>
                  <a:gd name="T1" fmla="*/ 0 h 166"/>
                  <a:gd name="T2" fmla="*/ 0 w 361"/>
                  <a:gd name="T3" fmla="*/ 43 h 166"/>
                  <a:gd name="T4" fmla="*/ 2 w 361"/>
                  <a:gd name="T5" fmla="*/ 166 h 166"/>
                  <a:gd name="T6" fmla="*/ 157 w 361"/>
                  <a:gd name="T7" fmla="*/ 159 h 166"/>
                  <a:gd name="T8" fmla="*/ 298 w 361"/>
                  <a:gd name="T9" fmla="*/ 113 h 166"/>
                  <a:gd name="T10" fmla="*/ 361 w 361"/>
                  <a:gd name="T11" fmla="*/ 59 h 166"/>
                  <a:gd name="T12" fmla="*/ 263 w 361"/>
                  <a:gd name="T13" fmla="*/ 64 h 166"/>
                  <a:gd name="T14" fmla="*/ 229 w 361"/>
                  <a:gd name="T15" fmla="*/ 48 h 166"/>
                  <a:gd name="T16" fmla="*/ 145 w 361"/>
                  <a:gd name="T17" fmla="*/ 48 h 166"/>
                  <a:gd name="T18" fmla="*/ 69 w 361"/>
                  <a:gd name="T19" fmla="*/ 33 h 166"/>
                  <a:gd name="T20" fmla="*/ 27 w 361"/>
                  <a:gd name="T21" fmla="*/ 0 h 166"/>
                  <a:gd name="T22" fmla="*/ 27 w 361"/>
                  <a:gd name="T2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1" h="166">
                    <a:moveTo>
                      <a:pt x="27" y="0"/>
                    </a:moveTo>
                    <a:lnTo>
                      <a:pt x="0" y="43"/>
                    </a:lnTo>
                    <a:lnTo>
                      <a:pt x="2" y="166"/>
                    </a:lnTo>
                    <a:lnTo>
                      <a:pt x="157" y="159"/>
                    </a:lnTo>
                    <a:lnTo>
                      <a:pt x="298" y="113"/>
                    </a:lnTo>
                    <a:lnTo>
                      <a:pt x="361" y="59"/>
                    </a:lnTo>
                    <a:lnTo>
                      <a:pt x="263" y="64"/>
                    </a:lnTo>
                    <a:lnTo>
                      <a:pt x="229" y="48"/>
                    </a:lnTo>
                    <a:lnTo>
                      <a:pt x="145" y="48"/>
                    </a:lnTo>
                    <a:lnTo>
                      <a:pt x="69" y="33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6B6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7" name="Freeform 192"/>
              <p:cNvSpPr>
                <a:spLocks/>
              </p:cNvSpPr>
              <p:nvPr/>
            </p:nvSpPr>
            <p:spPr bwMode="auto">
              <a:xfrm>
                <a:off x="2697" y="2934"/>
                <a:ext cx="57" cy="40"/>
              </a:xfrm>
              <a:custGeom>
                <a:avLst/>
                <a:gdLst>
                  <a:gd name="T0" fmla="*/ 49 w 57"/>
                  <a:gd name="T1" fmla="*/ 4 h 40"/>
                  <a:gd name="T2" fmla="*/ 0 w 57"/>
                  <a:gd name="T3" fmla="*/ 0 h 40"/>
                  <a:gd name="T4" fmla="*/ 15 w 57"/>
                  <a:gd name="T5" fmla="*/ 40 h 40"/>
                  <a:gd name="T6" fmla="*/ 57 w 57"/>
                  <a:gd name="T7" fmla="*/ 40 h 40"/>
                  <a:gd name="T8" fmla="*/ 49 w 57"/>
                  <a:gd name="T9" fmla="*/ 4 h 40"/>
                  <a:gd name="T10" fmla="*/ 49 w 57"/>
                  <a:gd name="T11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0">
                    <a:moveTo>
                      <a:pt x="49" y="4"/>
                    </a:moveTo>
                    <a:lnTo>
                      <a:pt x="0" y="0"/>
                    </a:lnTo>
                    <a:lnTo>
                      <a:pt x="15" y="40"/>
                    </a:lnTo>
                    <a:lnTo>
                      <a:pt x="57" y="40"/>
                    </a:lnTo>
                    <a:lnTo>
                      <a:pt x="49" y="4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6B6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8" name="Freeform 193"/>
              <p:cNvSpPr>
                <a:spLocks/>
              </p:cNvSpPr>
              <p:nvPr/>
            </p:nvSpPr>
            <p:spPr bwMode="auto">
              <a:xfrm>
                <a:off x="2144" y="2766"/>
                <a:ext cx="711" cy="129"/>
              </a:xfrm>
              <a:custGeom>
                <a:avLst/>
                <a:gdLst>
                  <a:gd name="T0" fmla="*/ 450 w 711"/>
                  <a:gd name="T1" fmla="*/ 129 h 129"/>
                  <a:gd name="T2" fmla="*/ 448 w 711"/>
                  <a:gd name="T3" fmla="*/ 96 h 129"/>
                  <a:gd name="T4" fmla="*/ 368 w 711"/>
                  <a:gd name="T5" fmla="*/ 99 h 129"/>
                  <a:gd name="T6" fmla="*/ 261 w 711"/>
                  <a:gd name="T7" fmla="*/ 113 h 129"/>
                  <a:gd name="T8" fmla="*/ 185 w 711"/>
                  <a:gd name="T9" fmla="*/ 65 h 129"/>
                  <a:gd name="T10" fmla="*/ 156 w 711"/>
                  <a:gd name="T11" fmla="*/ 68 h 129"/>
                  <a:gd name="T12" fmla="*/ 156 w 711"/>
                  <a:gd name="T13" fmla="*/ 88 h 129"/>
                  <a:gd name="T14" fmla="*/ 122 w 711"/>
                  <a:gd name="T15" fmla="*/ 99 h 129"/>
                  <a:gd name="T16" fmla="*/ 36 w 711"/>
                  <a:gd name="T17" fmla="*/ 93 h 129"/>
                  <a:gd name="T18" fmla="*/ 0 w 711"/>
                  <a:gd name="T19" fmla="*/ 53 h 129"/>
                  <a:gd name="T20" fmla="*/ 0 w 711"/>
                  <a:gd name="T21" fmla="*/ 0 h 129"/>
                  <a:gd name="T22" fmla="*/ 246 w 711"/>
                  <a:gd name="T23" fmla="*/ 13 h 129"/>
                  <a:gd name="T24" fmla="*/ 534 w 711"/>
                  <a:gd name="T25" fmla="*/ 25 h 129"/>
                  <a:gd name="T26" fmla="*/ 711 w 711"/>
                  <a:gd name="T27" fmla="*/ 33 h 129"/>
                  <a:gd name="T28" fmla="*/ 652 w 711"/>
                  <a:gd name="T29" fmla="*/ 92 h 129"/>
                  <a:gd name="T30" fmla="*/ 511 w 711"/>
                  <a:gd name="T31" fmla="*/ 84 h 129"/>
                  <a:gd name="T32" fmla="*/ 499 w 711"/>
                  <a:gd name="T33" fmla="*/ 100 h 129"/>
                  <a:gd name="T34" fmla="*/ 484 w 711"/>
                  <a:gd name="T35" fmla="*/ 110 h 129"/>
                  <a:gd name="T36" fmla="*/ 450 w 711"/>
                  <a:gd name="T37" fmla="*/ 129 h 129"/>
                  <a:gd name="T38" fmla="*/ 450 w 711"/>
                  <a:gd name="T39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1" h="129">
                    <a:moveTo>
                      <a:pt x="450" y="129"/>
                    </a:moveTo>
                    <a:lnTo>
                      <a:pt x="448" y="96"/>
                    </a:lnTo>
                    <a:lnTo>
                      <a:pt x="368" y="99"/>
                    </a:lnTo>
                    <a:lnTo>
                      <a:pt x="261" y="113"/>
                    </a:lnTo>
                    <a:lnTo>
                      <a:pt x="185" y="65"/>
                    </a:lnTo>
                    <a:lnTo>
                      <a:pt x="156" y="68"/>
                    </a:lnTo>
                    <a:lnTo>
                      <a:pt x="156" y="88"/>
                    </a:lnTo>
                    <a:lnTo>
                      <a:pt x="122" y="99"/>
                    </a:lnTo>
                    <a:lnTo>
                      <a:pt x="36" y="93"/>
                    </a:lnTo>
                    <a:lnTo>
                      <a:pt x="0" y="53"/>
                    </a:lnTo>
                    <a:lnTo>
                      <a:pt x="0" y="0"/>
                    </a:lnTo>
                    <a:lnTo>
                      <a:pt x="246" y="13"/>
                    </a:lnTo>
                    <a:lnTo>
                      <a:pt x="534" y="25"/>
                    </a:lnTo>
                    <a:lnTo>
                      <a:pt x="711" y="33"/>
                    </a:lnTo>
                    <a:lnTo>
                      <a:pt x="652" y="92"/>
                    </a:lnTo>
                    <a:lnTo>
                      <a:pt x="511" y="84"/>
                    </a:lnTo>
                    <a:lnTo>
                      <a:pt x="499" y="100"/>
                    </a:lnTo>
                    <a:lnTo>
                      <a:pt x="484" y="110"/>
                    </a:lnTo>
                    <a:lnTo>
                      <a:pt x="450" y="129"/>
                    </a:lnTo>
                    <a:lnTo>
                      <a:pt x="450" y="129"/>
                    </a:lnTo>
                    <a:close/>
                  </a:path>
                </a:pathLst>
              </a:custGeom>
              <a:solidFill>
                <a:srgbClr val="6B6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9" name="Freeform 194"/>
              <p:cNvSpPr>
                <a:spLocks/>
              </p:cNvSpPr>
              <p:nvPr/>
            </p:nvSpPr>
            <p:spPr bwMode="auto">
              <a:xfrm>
                <a:off x="2237" y="2763"/>
                <a:ext cx="936" cy="583"/>
              </a:xfrm>
              <a:custGeom>
                <a:avLst/>
                <a:gdLst>
                  <a:gd name="T0" fmla="*/ 361 w 936"/>
                  <a:gd name="T1" fmla="*/ 8 h 583"/>
                  <a:gd name="T2" fmla="*/ 391 w 936"/>
                  <a:gd name="T3" fmla="*/ 56 h 583"/>
                  <a:gd name="T4" fmla="*/ 385 w 936"/>
                  <a:gd name="T5" fmla="*/ 76 h 583"/>
                  <a:gd name="T6" fmla="*/ 307 w 936"/>
                  <a:gd name="T7" fmla="*/ 102 h 583"/>
                  <a:gd name="T8" fmla="*/ 269 w 936"/>
                  <a:gd name="T9" fmla="*/ 171 h 583"/>
                  <a:gd name="T10" fmla="*/ 218 w 936"/>
                  <a:gd name="T11" fmla="*/ 425 h 583"/>
                  <a:gd name="T12" fmla="*/ 380 w 936"/>
                  <a:gd name="T13" fmla="*/ 259 h 583"/>
                  <a:gd name="T14" fmla="*/ 399 w 936"/>
                  <a:gd name="T15" fmla="*/ 215 h 583"/>
                  <a:gd name="T16" fmla="*/ 557 w 936"/>
                  <a:gd name="T17" fmla="*/ 243 h 583"/>
                  <a:gd name="T18" fmla="*/ 563 w 936"/>
                  <a:gd name="T19" fmla="*/ 261 h 583"/>
                  <a:gd name="T20" fmla="*/ 614 w 936"/>
                  <a:gd name="T21" fmla="*/ 272 h 583"/>
                  <a:gd name="T22" fmla="*/ 841 w 936"/>
                  <a:gd name="T23" fmla="*/ 338 h 583"/>
                  <a:gd name="T24" fmla="*/ 843 w 936"/>
                  <a:gd name="T25" fmla="*/ 392 h 583"/>
                  <a:gd name="T26" fmla="*/ 866 w 936"/>
                  <a:gd name="T27" fmla="*/ 406 h 583"/>
                  <a:gd name="T28" fmla="*/ 881 w 936"/>
                  <a:gd name="T29" fmla="*/ 418 h 583"/>
                  <a:gd name="T30" fmla="*/ 723 w 936"/>
                  <a:gd name="T31" fmla="*/ 410 h 583"/>
                  <a:gd name="T32" fmla="*/ 641 w 936"/>
                  <a:gd name="T33" fmla="*/ 425 h 583"/>
                  <a:gd name="T34" fmla="*/ 587 w 936"/>
                  <a:gd name="T35" fmla="*/ 455 h 583"/>
                  <a:gd name="T36" fmla="*/ 536 w 936"/>
                  <a:gd name="T37" fmla="*/ 440 h 583"/>
                  <a:gd name="T38" fmla="*/ 486 w 936"/>
                  <a:gd name="T39" fmla="*/ 497 h 583"/>
                  <a:gd name="T40" fmla="*/ 500 w 936"/>
                  <a:gd name="T41" fmla="*/ 514 h 583"/>
                  <a:gd name="T42" fmla="*/ 492 w 936"/>
                  <a:gd name="T43" fmla="*/ 549 h 583"/>
                  <a:gd name="T44" fmla="*/ 378 w 936"/>
                  <a:gd name="T45" fmla="*/ 576 h 583"/>
                  <a:gd name="T46" fmla="*/ 387 w 936"/>
                  <a:gd name="T47" fmla="*/ 540 h 583"/>
                  <a:gd name="T48" fmla="*/ 300 w 936"/>
                  <a:gd name="T49" fmla="*/ 489 h 583"/>
                  <a:gd name="T50" fmla="*/ 235 w 936"/>
                  <a:gd name="T51" fmla="*/ 510 h 583"/>
                  <a:gd name="T52" fmla="*/ 212 w 936"/>
                  <a:gd name="T53" fmla="*/ 481 h 583"/>
                  <a:gd name="T54" fmla="*/ 172 w 936"/>
                  <a:gd name="T55" fmla="*/ 466 h 583"/>
                  <a:gd name="T56" fmla="*/ 67 w 936"/>
                  <a:gd name="T57" fmla="*/ 431 h 583"/>
                  <a:gd name="T58" fmla="*/ 88 w 936"/>
                  <a:gd name="T59" fmla="*/ 413 h 583"/>
                  <a:gd name="T60" fmla="*/ 73 w 936"/>
                  <a:gd name="T61" fmla="*/ 374 h 583"/>
                  <a:gd name="T62" fmla="*/ 111 w 936"/>
                  <a:gd name="T63" fmla="*/ 330 h 583"/>
                  <a:gd name="T64" fmla="*/ 115 w 936"/>
                  <a:gd name="T65" fmla="*/ 374 h 583"/>
                  <a:gd name="T66" fmla="*/ 164 w 936"/>
                  <a:gd name="T67" fmla="*/ 425 h 583"/>
                  <a:gd name="T68" fmla="*/ 178 w 936"/>
                  <a:gd name="T69" fmla="*/ 351 h 583"/>
                  <a:gd name="T70" fmla="*/ 143 w 936"/>
                  <a:gd name="T71" fmla="*/ 152 h 583"/>
                  <a:gd name="T72" fmla="*/ 141 w 936"/>
                  <a:gd name="T73" fmla="*/ 80 h 583"/>
                  <a:gd name="T74" fmla="*/ 88 w 936"/>
                  <a:gd name="T75" fmla="*/ 52 h 583"/>
                  <a:gd name="T76" fmla="*/ 4 w 936"/>
                  <a:gd name="T77" fmla="*/ 76 h 583"/>
                  <a:gd name="T78" fmla="*/ 75 w 936"/>
                  <a:gd name="T79" fmla="*/ 34 h 583"/>
                  <a:gd name="T80" fmla="*/ 159 w 936"/>
                  <a:gd name="T81" fmla="*/ 40 h 583"/>
                  <a:gd name="T82" fmla="*/ 233 w 936"/>
                  <a:gd name="T83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36" h="583">
                    <a:moveTo>
                      <a:pt x="233" y="0"/>
                    </a:moveTo>
                    <a:lnTo>
                      <a:pt x="361" y="8"/>
                    </a:lnTo>
                    <a:lnTo>
                      <a:pt x="416" y="45"/>
                    </a:lnTo>
                    <a:lnTo>
                      <a:pt x="391" y="56"/>
                    </a:lnTo>
                    <a:lnTo>
                      <a:pt x="422" y="87"/>
                    </a:lnTo>
                    <a:lnTo>
                      <a:pt x="385" y="76"/>
                    </a:lnTo>
                    <a:lnTo>
                      <a:pt x="332" y="84"/>
                    </a:lnTo>
                    <a:lnTo>
                      <a:pt x="307" y="102"/>
                    </a:lnTo>
                    <a:lnTo>
                      <a:pt x="275" y="67"/>
                    </a:lnTo>
                    <a:lnTo>
                      <a:pt x="269" y="171"/>
                    </a:lnTo>
                    <a:lnTo>
                      <a:pt x="218" y="399"/>
                    </a:lnTo>
                    <a:lnTo>
                      <a:pt x="218" y="425"/>
                    </a:lnTo>
                    <a:lnTo>
                      <a:pt x="355" y="308"/>
                    </a:lnTo>
                    <a:lnTo>
                      <a:pt x="380" y="259"/>
                    </a:lnTo>
                    <a:lnTo>
                      <a:pt x="368" y="208"/>
                    </a:lnTo>
                    <a:lnTo>
                      <a:pt x="399" y="215"/>
                    </a:lnTo>
                    <a:lnTo>
                      <a:pt x="530" y="231"/>
                    </a:lnTo>
                    <a:lnTo>
                      <a:pt x="557" y="243"/>
                    </a:lnTo>
                    <a:lnTo>
                      <a:pt x="599" y="243"/>
                    </a:lnTo>
                    <a:lnTo>
                      <a:pt x="563" y="261"/>
                    </a:lnTo>
                    <a:lnTo>
                      <a:pt x="584" y="276"/>
                    </a:lnTo>
                    <a:lnTo>
                      <a:pt x="614" y="272"/>
                    </a:lnTo>
                    <a:lnTo>
                      <a:pt x="694" y="233"/>
                    </a:lnTo>
                    <a:lnTo>
                      <a:pt x="841" y="338"/>
                    </a:lnTo>
                    <a:lnTo>
                      <a:pt x="875" y="350"/>
                    </a:lnTo>
                    <a:lnTo>
                      <a:pt x="843" y="392"/>
                    </a:lnTo>
                    <a:lnTo>
                      <a:pt x="875" y="393"/>
                    </a:lnTo>
                    <a:lnTo>
                      <a:pt x="866" y="406"/>
                    </a:lnTo>
                    <a:lnTo>
                      <a:pt x="936" y="414"/>
                    </a:lnTo>
                    <a:lnTo>
                      <a:pt x="881" y="418"/>
                    </a:lnTo>
                    <a:lnTo>
                      <a:pt x="797" y="416"/>
                    </a:lnTo>
                    <a:lnTo>
                      <a:pt x="723" y="410"/>
                    </a:lnTo>
                    <a:lnTo>
                      <a:pt x="725" y="425"/>
                    </a:lnTo>
                    <a:lnTo>
                      <a:pt x="641" y="425"/>
                    </a:lnTo>
                    <a:lnTo>
                      <a:pt x="620" y="450"/>
                    </a:lnTo>
                    <a:lnTo>
                      <a:pt x="587" y="455"/>
                    </a:lnTo>
                    <a:lnTo>
                      <a:pt x="587" y="446"/>
                    </a:lnTo>
                    <a:lnTo>
                      <a:pt x="536" y="440"/>
                    </a:lnTo>
                    <a:lnTo>
                      <a:pt x="530" y="503"/>
                    </a:lnTo>
                    <a:lnTo>
                      <a:pt x="486" y="497"/>
                    </a:lnTo>
                    <a:lnTo>
                      <a:pt x="460" y="512"/>
                    </a:lnTo>
                    <a:lnTo>
                      <a:pt x="500" y="514"/>
                    </a:lnTo>
                    <a:lnTo>
                      <a:pt x="488" y="532"/>
                    </a:lnTo>
                    <a:lnTo>
                      <a:pt x="492" y="549"/>
                    </a:lnTo>
                    <a:lnTo>
                      <a:pt x="429" y="583"/>
                    </a:lnTo>
                    <a:lnTo>
                      <a:pt x="378" y="576"/>
                    </a:lnTo>
                    <a:lnTo>
                      <a:pt x="399" y="553"/>
                    </a:lnTo>
                    <a:lnTo>
                      <a:pt x="387" y="540"/>
                    </a:lnTo>
                    <a:lnTo>
                      <a:pt x="300" y="521"/>
                    </a:lnTo>
                    <a:lnTo>
                      <a:pt x="300" y="489"/>
                    </a:lnTo>
                    <a:lnTo>
                      <a:pt x="281" y="489"/>
                    </a:lnTo>
                    <a:lnTo>
                      <a:pt x="235" y="510"/>
                    </a:lnTo>
                    <a:lnTo>
                      <a:pt x="212" y="503"/>
                    </a:lnTo>
                    <a:lnTo>
                      <a:pt x="212" y="481"/>
                    </a:lnTo>
                    <a:lnTo>
                      <a:pt x="174" y="482"/>
                    </a:lnTo>
                    <a:lnTo>
                      <a:pt x="172" y="466"/>
                    </a:lnTo>
                    <a:lnTo>
                      <a:pt x="86" y="435"/>
                    </a:lnTo>
                    <a:lnTo>
                      <a:pt x="67" y="431"/>
                    </a:lnTo>
                    <a:lnTo>
                      <a:pt x="67" y="421"/>
                    </a:lnTo>
                    <a:lnTo>
                      <a:pt x="88" y="413"/>
                    </a:lnTo>
                    <a:lnTo>
                      <a:pt x="107" y="392"/>
                    </a:lnTo>
                    <a:lnTo>
                      <a:pt x="73" y="374"/>
                    </a:lnTo>
                    <a:lnTo>
                      <a:pt x="86" y="338"/>
                    </a:lnTo>
                    <a:lnTo>
                      <a:pt x="111" y="330"/>
                    </a:lnTo>
                    <a:lnTo>
                      <a:pt x="124" y="347"/>
                    </a:lnTo>
                    <a:lnTo>
                      <a:pt x="115" y="374"/>
                    </a:lnTo>
                    <a:lnTo>
                      <a:pt x="143" y="406"/>
                    </a:lnTo>
                    <a:lnTo>
                      <a:pt x="164" y="425"/>
                    </a:lnTo>
                    <a:lnTo>
                      <a:pt x="185" y="429"/>
                    </a:lnTo>
                    <a:lnTo>
                      <a:pt x="178" y="351"/>
                    </a:lnTo>
                    <a:lnTo>
                      <a:pt x="159" y="276"/>
                    </a:lnTo>
                    <a:lnTo>
                      <a:pt x="143" y="152"/>
                    </a:lnTo>
                    <a:lnTo>
                      <a:pt x="159" y="113"/>
                    </a:lnTo>
                    <a:lnTo>
                      <a:pt x="141" y="80"/>
                    </a:lnTo>
                    <a:lnTo>
                      <a:pt x="130" y="52"/>
                    </a:lnTo>
                    <a:lnTo>
                      <a:pt x="88" y="52"/>
                    </a:lnTo>
                    <a:lnTo>
                      <a:pt x="29" y="56"/>
                    </a:lnTo>
                    <a:lnTo>
                      <a:pt x="4" y="76"/>
                    </a:lnTo>
                    <a:lnTo>
                      <a:pt x="0" y="45"/>
                    </a:lnTo>
                    <a:lnTo>
                      <a:pt x="75" y="34"/>
                    </a:lnTo>
                    <a:lnTo>
                      <a:pt x="128" y="37"/>
                    </a:lnTo>
                    <a:lnTo>
                      <a:pt x="159" y="40"/>
                    </a:lnTo>
                    <a:lnTo>
                      <a:pt x="159" y="1"/>
                    </a:lnTo>
                    <a:lnTo>
                      <a:pt x="233" y="0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173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1" name="Freeform 196"/>
              <p:cNvSpPr>
                <a:spLocks/>
              </p:cNvSpPr>
              <p:nvPr/>
            </p:nvSpPr>
            <p:spPr bwMode="auto">
              <a:xfrm>
                <a:off x="2561" y="2367"/>
                <a:ext cx="532" cy="209"/>
              </a:xfrm>
              <a:custGeom>
                <a:avLst/>
                <a:gdLst>
                  <a:gd name="T0" fmla="*/ 509 w 532"/>
                  <a:gd name="T1" fmla="*/ 0 h 209"/>
                  <a:gd name="T2" fmla="*/ 82 w 532"/>
                  <a:gd name="T3" fmla="*/ 31 h 209"/>
                  <a:gd name="T4" fmla="*/ 84 w 532"/>
                  <a:gd name="T5" fmla="*/ 65 h 209"/>
                  <a:gd name="T6" fmla="*/ 107 w 532"/>
                  <a:gd name="T7" fmla="*/ 122 h 209"/>
                  <a:gd name="T8" fmla="*/ 25 w 532"/>
                  <a:gd name="T9" fmla="*/ 192 h 209"/>
                  <a:gd name="T10" fmla="*/ 0 w 532"/>
                  <a:gd name="T11" fmla="*/ 209 h 209"/>
                  <a:gd name="T12" fmla="*/ 324 w 532"/>
                  <a:gd name="T13" fmla="*/ 195 h 209"/>
                  <a:gd name="T14" fmla="*/ 532 w 532"/>
                  <a:gd name="T15" fmla="*/ 25 h 209"/>
                  <a:gd name="T16" fmla="*/ 509 w 532"/>
                  <a:gd name="T17" fmla="*/ 0 h 209"/>
                  <a:gd name="T18" fmla="*/ 509 w 532"/>
                  <a:gd name="T1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2" h="209">
                    <a:moveTo>
                      <a:pt x="509" y="0"/>
                    </a:moveTo>
                    <a:lnTo>
                      <a:pt x="82" y="31"/>
                    </a:lnTo>
                    <a:lnTo>
                      <a:pt x="84" y="65"/>
                    </a:lnTo>
                    <a:lnTo>
                      <a:pt x="107" y="122"/>
                    </a:lnTo>
                    <a:lnTo>
                      <a:pt x="25" y="192"/>
                    </a:lnTo>
                    <a:lnTo>
                      <a:pt x="0" y="209"/>
                    </a:lnTo>
                    <a:lnTo>
                      <a:pt x="324" y="195"/>
                    </a:lnTo>
                    <a:lnTo>
                      <a:pt x="532" y="25"/>
                    </a:lnTo>
                    <a:lnTo>
                      <a:pt x="509" y="0"/>
                    </a:lnTo>
                    <a:lnTo>
                      <a:pt x="509" y="0"/>
                    </a:lnTo>
                    <a:close/>
                  </a:path>
                </a:pathLst>
              </a:custGeom>
              <a:solidFill>
                <a:srgbClr val="9E85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2" name="Freeform 197"/>
              <p:cNvSpPr>
                <a:spLocks/>
              </p:cNvSpPr>
              <p:nvPr/>
            </p:nvSpPr>
            <p:spPr bwMode="auto">
              <a:xfrm>
                <a:off x="2687" y="2419"/>
                <a:ext cx="177" cy="55"/>
              </a:xfrm>
              <a:custGeom>
                <a:avLst/>
                <a:gdLst>
                  <a:gd name="T0" fmla="*/ 177 w 177"/>
                  <a:gd name="T1" fmla="*/ 0 h 55"/>
                  <a:gd name="T2" fmla="*/ 73 w 177"/>
                  <a:gd name="T3" fmla="*/ 19 h 55"/>
                  <a:gd name="T4" fmla="*/ 2 w 177"/>
                  <a:gd name="T5" fmla="*/ 11 h 55"/>
                  <a:gd name="T6" fmla="*/ 0 w 177"/>
                  <a:gd name="T7" fmla="*/ 47 h 55"/>
                  <a:gd name="T8" fmla="*/ 29 w 177"/>
                  <a:gd name="T9" fmla="*/ 55 h 55"/>
                  <a:gd name="T10" fmla="*/ 113 w 177"/>
                  <a:gd name="T11" fmla="*/ 33 h 55"/>
                  <a:gd name="T12" fmla="*/ 177 w 177"/>
                  <a:gd name="T13" fmla="*/ 0 h 55"/>
                  <a:gd name="T14" fmla="*/ 177 w 177"/>
                  <a:gd name="T1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7" h="55">
                    <a:moveTo>
                      <a:pt x="177" y="0"/>
                    </a:moveTo>
                    <a:lnTo>
                      <a:pt x="73" y="19"/>
                    </a:lnTo>
                    <a:lnTo>
                      <a:pt x="2" y="11"/>
                    </a:lnTo>
                    <a:lnTo>
                      <a:pt x="0" y="47"/>
                    </a:lnTo>
                    <a:lnTo>
                      <a:pt x="29" y="55"/>
                    </a:lnTo>
                    <a:lnTo>
                      <a:pt x="113" y="33"/>
                    </a:lnTo>
                    <a:lnTo>
                      <a:pt x="177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786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3" name="Freeform 198"/>
              <p:cNvSpPr>
                <a:spLocks/>
              </p:cNvSpPr>
              <p:nvPr/>
            </p:nvSpPr>
            <p:spPr bwMode="auto">
              <a:xfrm>
                <a:off x="2891" y="2402"/>
                <a:ext cx="143" cy="33"/>
              </a:xfrm>
              <a:custGeom>
                <a:avLst/>
                <a:gdLst>
                  <a:gd name="T0" fmla="*/ 143 w 143"/>
                  <a:gd name="T1" fmla="*/ 0 h 33"/>
                  <a:gd name="T2" fmla="*/ 29 w 143"/>
                  <a:gd name="T3" fmla="*/ 13 h 33"/>
                  <a:gd name="T4" fmla="*/ 0 w 143"/>
                  <a:gd name="T5" fmla="*/ 33 h 33"/>
                  <a:gd name="T6" fmla="*/ 80 w 143"/>
                  <a:gd name="T7" fmla="*/ 24 h 33"/>
                  <a:gd name="T8" fmla="*/ 143 w 143"/>
                  <a:gd name="T9" fmla="*/ 0 h 33"/>
                  <a:gd name="T10" fmla="*/ 143 w 143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33">
                    <a:moveTo>
                      <a:pt x="143" y="0"/>
                    </a:moveTo>
                    <a:lnTo>
                      <a:pt x="29" y="13"/>
                    </a:lnTo>
                    <a:lnTo>
                      <a:pt x="0" y="33"/>
                    </a:lnTo>
                    <a:lnTo>
                      <a:pt x="80" y="24"/>
                    </a:lnTo>
                    <a:lnTo>
                      <a:pt x="143" y="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786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4" name="Freeform 199"/>
              <p:cNvSpPr>
                <a:spLocks/>
              </p:cNvSpPr>
              <p:nvPr/>
            </p:nvSpPr>
            <p:spPr bwMode="auto">
              <a:xfrm>
                <a:off x="2674" y="2449"/>
                <a:ext cx="352" cy="118"/>
              </a:xfrm>
              <a:custGeom>
                <a:avLst/>
                <a:gdLst>
                  <a:gd name="T0" fmla="*/ 305 w 352"/>
                  <a:gd name="T1" fmla="*/ 12 h 118"/>
                  <a:gd name="T2" fmla="*/ 246 w 352"/>
                  <a:gd name="T3" fmla="*/ 15 h 118"/>
                  <a:gd name="T4" fmla="*/ 171 w 352"/>
                  <a:gd name="T5" fmla="*/ 25 h 118"/>
                  <a:gd name="T6" fmla="*/ 162 w 352"/>
                  <a:gd name="T7" fmla="*/ 12 h 118"/>
                  <a:gd name="T8" fmla="*/ 126 w 352"/>
                  <a:gd name="T9" fmla="*/ 53 h 118"/>
                  <a:gd name="T10" fmla="*/ 59 w 352"/>
                  <a:gd name="T11" fmla="*/ 53 h 118"/>
                  <a:gd name="T12" fmla="*/ 93 w 352"/>
                  <a:gd name="T13" fmla="*/ 71 h 118"/>
                  <a:gd name="T14" fmla="*/ 82 w 352"/>
                  <a:gd name="T15" fmla="*/ 93 h 118"/>
                  <a:gd name="T16" fmla="*/ 34 w 352"/>
                  <a:gd name="T17" fmla="*/ 84 h 118"/>
                  <a:gd name="T18" fmla="*/ 0 w 352"/>
                  <a:gd name="T19" fmla="*/ 113 h 118"/>
                  <a:gd name="T20" fmla="*/ 93 w 352"/>
                  <a:gd name="T21" fmla="*/ 118 h 118"/>
                  <a:gd name="T22" fmla="*/ 232 w 352"/>
                  <a:gd name="T23" fmla="*/ 105 h 118"/>
                  <a:gd name="T24" fmla="*/ 352 w 352"/>
                  <a:gd name="T25" fmla="*/ 0 h 118"/>
                  <a:gd name="T26" fmla="*/ 305 w 352"/>
                  <a:gd name="T27" fmla="*/ 12 h 118"/>
                  <a:gd name="T28" fmla="*/ 305 w 352"/>
                  <a:gd name="T29" fmla="*/ 1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2" h="118">
                    <a:moveTo>
                      <a:pt x="305" y="12"/>
                    </a:moveTo>
                    <a:lnTo>
                      <a:pt x="246" y="15"/>
                    </a:lnTo>
                    <a:lnTo>
                      <a:pt x="171" y="25"/>
                    </a:lnTo>
                    <a:lnTo>
                      <a:pt x="162" y="12"/>
                    </a:lnTo>
                    <a:lnTo>
                      <a:pt x="126" y="53"/>
                    </a:lnTo>
                    <a:lnTo>
                      <a:pt x="59" y="53"/>
                    </a:lnTo>
                    <a:lnTo>
                      <a:pt x="93" y="71"/>
                    </a:lnTo>
                    <a:lnTo>
                      <a:pt x="82" y="93"/>
                    </a:lnTo>
                    <a:lnTo>
                      <a:pt x="34" y="84"/>
                    </a:lnTo>
                    <a:lnTo>
                      <a:pt x="0" y="113"/>
                    </a:lnTo>
                    <a:lnTo>
                      <a:pt x="93" y="118"/>
                    </a:lnTo>
                    <a:lnTo>
                      <a:pt x="232" y="105"/>
                    </a:lnTo>
                    <a:lnTo>
                      <a:pt x="352" y="0"/>
                    </a:lnTo>
                    <a:lnTo>
                      <a:pt x="305" y="12"/>
                    </a:lnTo>
                    <a:lnTo>
                      <a:pt x="305" y="12"/>
                    </a:lnTo>
                    <a:close/>
                  </a:path>
                </a:pathLst>
              </a:custGeom>
              <a:solidFill>
                <a:srgbClr val="786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5" name="Freeform 200"/>
              <p:cNvSpPr>
                <a:spLocks/>
              </p:cNvSpPr>
              <p:nvPr/>
            </p:nvSpPr>
            <p:spPr bwMode="auto">
              <a:xfrm>
                <a:off x="2283" y="2301"/>
                <a:ext cx="303" cy="391"/>
              </a:xfrm>
              <a:custGeom>
                <a:avLst/>
                <a:gdLst>
                  <a:gd name="T0" fmla="*/ 118 w 303"/>
                  <a:gd name="T1" fmla="*/ 0 h 391"/>
                  <a:gd name="T2" fmla="*/ 4 w 303"/>
                  <a:gd name="T3" fmla="*/ 192 h 391"/>
                  <a:gd name="T4" fmla="*/ 0 w 303"/>
                  <a:gd name="T5" fmla="*/ 382 h 391"/>
                  <a:gd name="T6" fmla="*/ 196 w 303"/>
                  <a:gd name="T7" fmla="*/ 391 h 391"/>
                  <a:gd name="T8" fmla="*/ 303 w 303"/>
                  <a:gd name="T9" fmla="*/ 384 h 391"/>
                  <a:gd name="T10" fmla="*/ 303 w 303"/>
                  <a:gd name="T11" fmla="*/ 118 h 391"/>
                  <a:gd name="T12" fmla="*/ 183 w 303"/>
                  <a:gd name="T13" fmla="*/ 6 h 391"/>
                  <a:gd name="T14" fmla="*/ 118 w 303"/>
                  <a:gd name="T15" fmla="*/ 0 h 391"/>
                  <a:gd name="T16" fmla="*/ 118 w 303"/>
                  <a:gd name="T17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391">
                    <a:moveTo>
                      <a:pt x="118" y="0"/>
                    </a:moveTo>
                    <a:lnTo>
                      <a:pt x="4" y="192"/>
                    </a:lnTo>
                    <a:lnTo>
                      <a:pt x="0" y="382"/>
                    </a:lnTo>
                    <a:lnTo>
                      <a:pt x="196" y="391"/>
                    </a:lnTo>
                    <a:lnTo>
                      <a:pt x="303" y="384"/>
                    </a:lnTo>
                    <a:lnTo>
                      <a:pt x="303" y="118"/>
                    </a:lnTo>
                    <a:lnTo>
                      <a:pt x="183" y="6"/>
                    </a:lnTo>
                    <a:lnTo>
                      <a:pt x="118" y="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6" name="Freeform 201"/>
              <p:cNvSpPr>
                <a:spLocks/>
              </p:cNvSpPr>
              <p:nvPr/>
            </p:nvSpPr>
            <p:spPr bwMode="auto">
              <a:xfrm>
                <a:off x="2283" y="2295"/>
                <a:ext cx="139" cy="207"/>
              </a:xfrm>
              <a:custGeom>
                <a:avLst/>
                <a:gdLst>
                  <a:gd name="T0" fmla="*/ 124 w 139"/>
                  <a:gd name="T1" fmla="*/ 68 h 207"/>
                  <a:gd name="T2" fmla="*/ 95 w 139"/>
                  <a:gd name="T3" fmla="*/ 97 h 207"/>
                  <a:gd name="T4" fmla="*/ 63 w 139"/>
                  <a:gd name="T5" fmla="*/ 158 h 207"/>
                  <a:gd name="T6" fmla="*/ 10 w 139"/>
                  <a:gd name="T7" fmla="*/ 207 h 207"/>
                  <a:gd name="T8" fmla="*/ 0 w 139"/>
                  <a:gd name="T9" fmla="*/ 166 h 207"/>
                  <a:gd name="T10" fmla="*/ 44 w 139"/>
                  <a:gd name="T11" fmla="*/ 106 h 207"/>
                  <a:gd name="T12" fmla="*/ 59 w 139"/>
                  <a:gd name="T13" fmla="*/ 78 h 207"/>
                  <a:gd name="T14" fmla="*/ 73 w 139"/>
                  <a:gd name="T15" fmla="*/ 67 h 207"/>
                  <a:gd name="T16" fmla="*/ 92 w 139"/>
                  <a:gd name="T17" fmla="*/ 12 h 207"/>
                  <a:gd name="T18" fmla="*/ 118 w 139"/>
                  <a:gd name="T19" fmla="*/ 0 h 207"/>
                  <a:gd name="T20" fmla="*/ 139 w 139"/>
                  <a:gd name="T21" fmla="*/ 17 h 207"/>
                  <a:gd name="T22" fmla="*/ 124 w 139"/>
                  <a:gd name="T23" fmla="*/ 68 h 207"/>
                  <a:gd name="T24" fmla="*/ 124 w 139"/>
                  <a:gd name="T25" fmla="*/ 68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207">
                    <a:moveTo>
                      <a:pt x="124" y="68"/>
                    </a:moveTo>
                    <a:lnTo>
                      <a:pt x="95" y="97"/>
                    </a:lnTo>
                    <a:lnTo>
                      <a:pt x="63" y="158"/>
                    </a:lnTo>
                    <a:lnTo>
                      <a:pt x="10" y="207"/>
                    </a:lnTo>
                    <a:lnTo>
                      <a:pt x="0" y="166"/>
                    </a:lnTo>
                    <a:lnTo>
                      <a:pt x="44" y="106"/>
                    </a:lnTo>
                    <a:lnTo>
                      <a:pt x="59" y="78"/>
                    </a:lnTo>
                    <a:lnTo>
                      <a:pt x="73" y="67"/>
                    </a:lnTo>
                    <a:lnTo>
                      <a:pt x="92" y="12"/>
                    </a:lnTo>
                    <a:lnTo>
                      <a:pt x="118" y="0"/>
                    </a:lnTo>
                    <a:lnTo>
                      <a:pt x="139" y="17"/>
                    </a:lnTo>
                    <a:lnTo>
                      <a:pt x="124" y="68"/>
                    </a:lnTo>
                    <a:lnTo>
                      <a:pt x="124" y="68"/>
                    </a:lnTo>
                    <a:close/>
                  </a:path>
                </a:pathLst>
              </a:custGeom>
              <a:solidFill>
                <a:srgbClr val="C7C7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7" name="Freeform 202"/>
              <p:cNvSpPr>
                <a:spLocks/>
              </p:cNvSpPr>
              <p:nvPr/>
            </p:nvSpPr>
            <p:spPr bwMode="auto">
              <a:xfrm>
                <a:off x="2554" y="2421"/>
                <a:ext cx="114" cy="138"/>
              </a:xfrm>
              <a:custGeom>
                <a:avLst/>
                <a:gdLst>
                  <a:gd name="T0" fmla="*/ 0 w 114"/>
                  <a:gd name="T1" fmla="*/ 9 h 138"/>
                  <a:gd name="T2" fmla="*/ 17 w 114"/>
                  <a:gd name="T3" fmla="*/ 68 h 138"/>
                  <a:gd name="T4" fmla="*/ 17 w 114"/>
                  <a:gd name="T5" fmla="*/ 138 h 138"/>
                  <a:gd name="T6" fmla="*/ 44 w 114"/>
                  <a:gd name="T7" fmla="*/ 132 h 138"/>
                  <a:gd name="T8" fmla="*/ 105 w 114"/>
                  <a:gd name="T9" fmla="*/ 81 h 138"/>
                  <a:gd name="T10" fmla="*/ 114 w 114"/>
                  <a:gd name="T11" fmla="*/ 31 h 138"/>
                  <a:gd name="T12" fmla="*/ 47 w 114"/>
                  <a:gd name="T13" fmla="*/ 0 h 138"/>
                  <a:gd name="T14" fmla="*/ 0 w 114"/>
                  <a:gd name="T15" fmla="*/ 9 h 138"/>
                  <a:gd name="T16" fmla="*/ 0 w 114"/>
                  <a:gd name="T17" fmla="*/ 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138">
                    <a:moveTo>
                      <a:pt x="0" y="9"/>
                    </a:moveTo>
                    <a:lnTo>
                      <a:pt x="17" y="68"/>
                    </a:lnTo>
                    <a:lnTo>
                      <a:pt x="17" y="138"/>
                    </a:lnTo>
                    <a:lnTo>
                      <a:pt x="44" y="132"/>
                    </a:lnTo>
                    <a:lnTo>
                      <a:pt x="105" y="81"/>
                    </a:lnTo>
                    <a:lnTo>
                      <a:pt x="114" y="31"/>
                    </a:lnTo>
                    <a:lnTo>
                      <a:pt x="47" y="0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8" name="Freeform 203"/>
              <p:cNvSpPr>
                <a:spLocks/>
              </p:cNvSpPr>
              <p:nvPr/>
            </p:nvSpPr>
            <p:spPr bwMode="auto">
              <a:xfrm>
                <a:off x="2531" y="2427"/>
                <a:ext cx="143" cy="112"/>
              </a:xfrm>
              <a:custGeom>
                <a:avLst/>
                <a:gdLst>
                  <a:gd name="T0" fmla="*/ 0 w 143"/>
                  <a:gd name="T1" fmla="*/ 0 h 112"/>
                  <a:gd name="T2" fmla="*/ 67 w 143"/>
                  <a:gd name="T3" fmla="*/ 62 h 112"/>
                  <a:gd name="T4" fmla="*/ 70 w 143"/>
                  <a:gd name="T5" fmla="*/ 112 h 112"/>
                  <a:gd name="T6" fmla="*/ 126 w 143"/>
                  <a:gd name="T7" fmla="*/ 95 h 112"/>
                  <a:gd name="T8" fmla="*/ 143 w 143"/>
                  <a:gd name="T9" fmla="*/ 39 h 112"/>
                  <a:gd name="T10" fmla="*/ 78 w 143"/>
                  <a:gd name="T11" fmla="*/ 22 h 112"/>
                  <a:gd name="T12" fmla="*/ 0 w 143"/>
                  <a:gd name="T13" fmla="*/ 0 h 112"/>
                  <a:gd name="T14" fmla="*/ 0 w 143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3" h="112">
                    <a:moveTo>
                      <a:pt x="0" y="0"/>
                    </a:moveTo>
                    <a:lnTo>
                      <a:pt x="67" y="62"/>
                    </a:lnTo>
                    <a:lnTo>
                      <a:pt x="70" y="112"/>
                    </a:lnTo>
                    <a:lnTo>
                      <a:pt x="126" y="95"/>
                    </a:lnTo>
                    <a:lnTo>
                      <a:pt x="143" y="39"/>
                    </a:lnTo>
                    <a:lnTo>
                      <a:pt x="78" y="2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9" name="Freeform 204"/>
              <p:cNvSpPr>
                <a:spLocks/>
              </p:cNvSpPr>
              <p:nvPr/>
            </p:nvSpPr>
            <p:spPr bwMode="auto">
              <a:xfrm>
                <a:off x="2630" y="2670"/>
                <a:ext cx="236" cy="66"/>
              </a:xfrm>
              <a:custGeom>
                <a:avLst/>
                <a:gdLst>
                  <a:gd name="T0" fmla="*/ 0 w 236"/>
                  <a:gd name="T1" fmla="*/ 0 h 66"/>
                  <a:gd name="T2" fmla="*/ 236 w 236"/>
                  <a:gd name="T3" fmla="*/ 32 h 66"/>
                  <a:gd name="T4" fmla="*/ 200 w 236"/>
                  <a:gd name="T5" fmla="*/ 66 h 66"/>
                  <a:gd name="T6" fmla="*/ 4 w 236"/>
                  <a:gd name="T7" fmla="*/ 60 h 66"/>
                  <a:gd name="T8" fmla="*/ 0 w 236"/>
                  <a:gd name="T9" fmla="*/ 0 h 66"/>
                  <a:gd name="T10" fmla="*/ 0 w 236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6" h="66">
                    <a:moveTo>
                      <a:pt x="0" y="0"/>
                    </a:moveTo>
                    <a:lnTo>
                      <a:pt x="236" y="32"/>
                    </a:lnTo>
                    <a:lnTo>
                      <a:pt x="200" y="66"/>
                    </a:lnTo>
                    <a:lnTo>
                      <a:pt x="4" y="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" name="Freeform 206"/>
            <p:cNvSpPr>
              <a:spLocks/>
            </p:cNvSpPr>
            <p:nvPr/>
          </p:nvSpPr>
          <p:spPr bwMode="auto">
            <a:xfrm>
              <a:off x="2056" y="2595"/>
              <a:ext cx="787" cy="197"/>
            </a:xfrm>
            <a:custGeom>
              <a:avLst/>
              <a:gdLst>
                <a:gd name="T0" fmla="*/ 374 w 787"/>
                <a:gd name="T1" fmla="*/ 0 h 197"/>
                <a:gd name="T2" fmla="*/ 319 w 787"/>
                <a:gd name="T3" fmla="*/ 38 h 197"/>
                <a:gd name="T4" fmla="*/ 296 w 787"/>
                <a:gd name="T5" fmla="*/ 55 h 197"/>
                <a:gd name="T6" fmla="*/ 267 w 787"/>
                <a:gd name="T7" fmla="*/ 57 h 197"/>
                <a:gd name="T8" fmla="*/ 248 w 787"/>
                <a:gd name="T9" fmla="*/ 57 h 197"/>
                <a:gd name="T10" fmla="*/ 233 w 787"/>
                <a:gd name="T11" fmla="*/ 32 h 197"/>
                <a:gd name="T12" fmla="*/ 191 w 787"/>
                <a:gd name="T13" fmla="*/ 26 h 197"/>
                <a:gd name="T14" fmla="*/ 94 w 787"/>
                <a:gd name="T15" fmla="*/ 41 h 197"/>
                <a:gd name="T16" fmla="*/ 0 w 787"/>
                <a:gd name="T17" fmla="*/ 85 h 197"/>
                <a:gd name="T18" fmla="*/ 0 w 787"/>
                <a:gd name="T19" fmla="*/ 150 h 197"/>
                <a:gd name="T20" fmla="*/ 111 w 787"/>
                <a:gd name="T21" fmla="*/ 181 h 197"/>
                <a:gd name="T22" fmla="*/ 275 w 787"/>
                <a:gd name="T23" fmla="*/ 169 h 197"/>
                <a:gd name="T24" fmla="*/ 477 w 787"/>
                <a:gd name="T25" fmla="*/ 180 h 197"/>
                <a:gd name="T26" fmla="*/ 603 w 787"/>
                <a:gd name="T27" fmla="*/ 196 h 197"/>
                <a:gd name="T28" fmla="*/ 787 w 787"/>
                <a:gd name="T29" fmla="*/ 197 h 197"/>
                <a:gd name="T30" fmla="*/ 765 w 787"/>
                <a:gd name="T31" fmla="*/ 137 h 197"/>
                <a:gd name="T32" fmla="*/ 648 w 787"/>
                <a:gd name="T33" fmla="*/ 126 h 197"/>
                <a:gd name="T34" fmla="*/ 652 w 787"/>
                <a:gd name="T35" fmla="*/ 96 h 197"/>
                <a:gd name="T36" fmla="*/ 524 w 787"/>
                <a:gd name="T37" fmla="*/ 82 h 197"/>
                <a:gd name="T38" fmla="*/ 505 w 787"/>
                <a:gd name="T39" fmla="*/ 34 h 197"/>
                <a:gd name="T40" fmla="*/ 454 w 787"/>
                <a:gd name="T41" fmla="*/ 35 h 197"/>
                <a:gd name="T42" fmla="*/ 374 w 787"/>
                <a:gd name="T43" fmla="*/ 0 h 197"/>
                <a:gd name="T44" fmla="*/ 374 w 787"/>
                <a:gd name="T4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7" h="197">
                  <a:moveTo>
                    <a:pt x="374" y="0"/>
                  </a:moveTo>
                  <a:lnTo>
                    <a:pt x="319" y="38"/>
                  </a:lnTo>
                  <a:lnTo>
                    <a:pt x="296" y="55"/>
                  </a:lnTo>
                  <a:lnTo>
                    <a:pt x="267" y="57"/>
                  </a:lnTo>
                  <a:lnTo>
                    <a:pt x="248" y="57"/>
                  </a:lnTo>
                  <a:lnTo>
                    <a:pt x="233" y="32"/>
                  </a:lnTo>
                  <a:lnTo>
                    <a:pt x="191" y="26"/>
                  </a:lnTo>
                  <a:lnTo>
                    <a:pt x="94" y="41"/>
                  </a:lnTo>
                  <a:lnTo>
                    <a:pt x="0" y="85"/>
                  </a:lnTo>
                  <a:lnTo>
                    <a:pt x="0" y="150"/>
                  </a:lnTo>
                  <a:lnTo>
                    <a:pt x="111" y="181"/>
                  </a:lnTo>
                  <a:lnTo>
                    <a:pt x="275" y="169"/>
                  </a:lnTo>
                  <a:lnTo>
                    <a:pt x="477" y="180"/>
                  </a:lnTo>
                  <a:lnTo>
                    <a:pt x="603" y="196"/>
                  </a:lnTo>
                  <a:lnTo>
                    <a:pt x="787" y="197"/>
                  </a:lnTo>
                  <a:lnTo>
                    <a:pt x="765" y="137"/>
                  </a:lnTo>
                  <a:lnTo>
                    <a:pt x="648" y="126"/>
                  </a:lnTo>
                  <a:lnTo>
                    <a:pt x="652" y="96"/>
                  </a:lnTo>
                  <a:lnTo>
                    <a:pt x="524" y="82"/>
                  </a:lnTo>
                  <a:lnTo>
                    <a:pt x="505" y="34"/>
                  </a:lnTo>
                  <a:lnTo>
                    <a:pt x="454" y="35"/>
                  </a:lnTo>
                  <a:lnTo>
                    <a:pt x="374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207"/>
            <p:cNvSpPr>
              <a:spLocks/>
            </p:cNvSpPr>
            <p:nvPr/>
          </p:nvSpPr>
          <p:spPr bwMode="auto">
            <a:xfrm>
              <a:off x="2258" y="2652"/>
              <a:ext cx="61" cy="31"/>
            </a:xfrm>
            <a:custGeom>
              <a:avLst/>
              <a:gdLst>
                <a:gd name="T0" fmla="*/ 14 w 61"/>
                <a:gd name="T1" fmla="*/ 0 h 31"/>
                <a:gd name="T2" fmla="*/ 0 w 61"/>
                <a:gd name="T3" fmla="*/ 16 h 31"/>
                <a:gd name="T4" fmla="*/ 44 w 61"/>
                <a:gd name="T5" fmla="*/ 31 h 31"/>
                <a:gd name="T6" fmla="*/ 61 w 61"/>
                <a:gd name="T7" fmla="*/ 4 h 31"/>
                <a:gd name="T8" fmla="*/ 14 w 61"/>
                <a:gd name="T9" fmla="*/ 0 h 31"/>
                <a:gd name="T10" fmla="*/ 14 w 6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1">
                  <a:moveTo>
                    <a:pt x="14" y="0"/>
                  </a:moveTo>
                  <a:lnTo>
                    <a:pt x="0" y="16"/>
                  </a:lnTo>
                  <a:lnTo>
                    <a:pt x="44" y="31"/>
                  </a:lnTo>
                  <a:lnTo>
                    <a:pt x="61" y="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208"/>
            <p:cNvSpPr>
              <a:spLocks/>
            </p:cNvSpPr>
            <p:nvPr/>
          </p:nvSpPr>
          <p:spPr bwMode="auto">
            <a:xfrm>
              <a:off x="2422" y="2324"/>
              <a:ext cx="94" cy="325"/>
            </a:xfrm>
            <a:custGeom>
              <a:avLst/>
              <a:gdLst>
                <a:gd name="T0" fmla="*/ 21 w 94"/>
                <a:gd name="T1" fmla="*/ 0 h 325"/>
                <a:gd name="T2" fmla="*/ 94 w 94"/>
                <a:gd name="T3" fmla="*/ 325 h 325"/>
                <a:gd name="T4" fmla="*/ 54 w 94"/>
                <a:gd name="T5" fmla="*/ 321 h 325"/>
                <a:gd name="T6" fmla="*/ 0 w 94"/>
                <a:gd name="T7" fmla="*/ 142 h 325"/>
                <a:gd name="T8" fmla="*/ 0 w 94"/>
                <a:gd name="T9" fmla="*/ 7 h 325"/>
                <a:gd name="T10" fmla="*/ 21 w 94"/>
                <a:gd name="T11" fmla="*/ 0 h 325"/>
                <a:gd name="T12" fmla="*/ 21 w 94"/>
                <a:gd name="T13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325">
                  <a:moveTo>
                    <a:pt x="21" y="0"/>
                  </a:moveTo>
                  <a:lnTo>
                    <a:pt x="94" y="325"/>
                  </a:lnTo>
                  <a:lnTo>
                    <a:pt x="54" y="321"/>
                  </a:lnTo>
                  <a:lnTo>
                    <a:pt x="0" y="142"/>
                  </a:lnTo>
                  <a:lnTo>
                    <a:pt x="0" y="7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A69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209"/>
            <p:cNvSpPr>
              <a:spLocks/>
            </p:cNvSpPr>
            <p:nvPr/>
          </p:nvSpPr>
          <p:spPr bwMode="auto">
            <a:xfrm>
              <a:off x="2363" y="2299"/>
              <a:ext cx="149" cy="357"/>
            </a:xfrm>
            <a:custGeom>
              <a:avLst/>
              <a:gdLst>
                <a:gd name="T0" fmla="*/ 52 w 149"/>
                <a:gd name="T1" fmla="*/ 5 h 357"/>
                <a:gd name="T2" fmla="*/ 0 w 149"/>
                <a:gd name="T3" fmla="*/ 330 h 357"/>
                <a:gd name="T4" fmla="*/ 67 w 149"/>
                <a:gd name="T5" fmla="*/ 342 h 357"/>
                <a:gd name="T6" fmla="*/ 44 w 149"/>
                <a:gd name="T7" fmla="*/ 313 h 357"/>
                <a:gd name="T8" fmla="*/ 73 w 149"/>
                <a:gd name="T9" fmla="*/ 311 h 357"/>
                <a:gd name="T10" fmla="*/ 82 w 149"/>
                <a:gd name="T11" fmla="*/ 348 h 357"/>
                <a:gd name="T12" fmla="*/ 149 w 149"/>
                <a:gd name="T13" fmla="*/ 357 h 357"/>
                <a:gd name="T14" fmla="*/ 132 w 149"/>
                <a:gd name="T15" fmla="*/ 325 h 357"/>
                <a:gd name="T16" fmla="*/ 113 w 149"/>
                <a:gd name="T17" fmla="*/ 317 h 357"/>
                <a:gd name="T18" fmla="*/ 128 w 149"/>
                <a:gd name="T19" fmla="*/ 305 h 357"/>
                <a:gd name="T20" fmla="*/ 103 w 149"/>
                <a:gd name="T21" fmla="*/ 288 h 357"/>
                <a:gd name="T22" fmla="*/ 101 w 149"/>
                <a:gd name="T23" fmla="*/ 240 h 357"/>
                <a:gd name="T24" fmla="*/ 103 w 149"/>
                <a:gd name="T25" fmla="*/ 215 h 357"/>
                <a:gd name="T26" fmla="*/ 80 w 149"/>
                <a:gd name="T27" fmla="*/ 0 h 357"/>
                <a:gd name="T28" fmla="*/ 52 w 149"/>
                <a:gd name="T29" fmla="*/ 5 h 357"/>
                <a:gd name="T30" fmla="*/ 52 w 149"/>
                <a:gd name="T31" fmla="*/ 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357">
                  <a:moveTo>
                    <a:pt x="52" y="5"/>
                  </a:moveTo>
                  <a:lnTo>
                    <a:pt x="0" y="330"/>
                  </a:lnTo>
                  <a:lnTo>
                    <a:pt x="67" y="342"/>
                  </a:lnTo>
                  <a:lnTo>
                    <a:pt x="44" y="313"/>
                  </a:lnTo>
                  <a:lnTo>
                    <a:pt x="73" y="311"/>
                  </a:lnTo>
                  <a:lnTo>
                    <a:pt x="82" y="348"/>
                  </a:lnTo>
                  <a:lnTo>
                    <a:pt x="149" y="357"/>
                  </a:lnTo>
                  <a:lnTo>
                    <a:pt x="132" y="325"/>
                  </a:lnTo>
                  <a:lnTo>
                    <a:pt x="113" y="317"/>
                  </a:lnTo>
                  <a:lnTo>
                    <a:pt x="128" y="305"/>
                  </a:lnTo>
                  <a:lnTo>
                    <a:pt x="103" y="288"/>
                  </a:lnTo>
                  <a:lnTo>
                    <a:pt x="101" y="240"/>
                  </a:lnTo>
                  <a:lnTo>
                    <a:pt x="103" y="215"/>
                  </a:lnTo>
                  <a:lnTo>
                    <a:pt x="80" y="0"/>
                  </a:lnTo>
                  <a:lnTo>
                    <a:pt x="52" y="5"/>
                  </a:lnTo>
                  <a:lnTo>
                    <a:pt x="52" y="5"/>
                  </a:lnTo>
                  <a:close/>
                </a:path>
              </a:pathLst>
            </a:custGeom>
            <a:solidFill>
              <a:srgbClr val="6B6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210"/>
            <p:cNvSpPr>
              <a:spLocks/>
            </p:cNvSpPr>
            <p:nvPr/>
          </p:nvSpPr>
          <p:spPr bwMode="auto">
            <a:xfrm>
              <a:off x="2041" y="2590"/>
              <a:ext cx="233" cy="161"/>
            </a:xfrm>
            <a:custGeom>
              <a:avLst/>
              <a:gdLst>
                <a:gd name="T0" fmla="*/ 202 w 233"/>
                <a:gd name="T1" fmla="*/ 22 h 161"/>
                <a:gd name="T2" fmla="*/ 63 w 233"/>
                <a:gd name="T3" fmla="*/ 32 h 161"/>
                <a:gd name="T4" fmla="*/ 0 w 233"/>
                <a:gd name="T5" fmla="*/ 99 h 161"/>
                <a:gd name="T6" fmla="*/ 23 w 233"/>
                <a:gd name="T7" fmla="*/ 161 h 161"/>
                <a:gd name="T8" fmla="*/ 105 w 233"/>
                <a:gd name="T9" fmla="*/ 118 h 161"/>
                <a:gd name="T10" fmla="*/ 172 w 233"/>
                <a:gd name="T11" fmla="*/ 102 h 161"/>
                <a:gd name="T12" fmla="*/ 158 w 233"/>
                <a:gd name="T13" fmla="*/ 97 h 161"/>
                <a:gd name="T14" fmla="*/ 118 w 233"/>
                <a:gd name="T15" fmla="*/ 99 h 161"/>
                <a:gd name="T16" fmla="*/ 90 w 233"/>
                <a:gd name="T17" fmla="*/ 83 h 161"/>
                <a:gd name="T18" fmla="*/ 132 w 233"/>
                <a:gd name="T19" fmla="*/ 51 h 161"/>
                <a:gd name="T20" fmla="*/ 175 w 233"/>
                <a:gd name="T21" fmla="*/ 51 h 161"/>
                <a:gd name="T22" fmla="*/ 158 w 233"/>
                <a:gd name="T23" fmla="*/ 71 h 161"/>
                <a:gd name="T24" fmla="*/ 191 w 233"/>
                <a:gd name="T25" fmla="*/ 80 h 161"/>
                <a:gd name="T26" fmla="*/ 233 w 233"/>
                <a:gd name="T27" fmla="*/ 34 h 161"/>
                <a:gd name="T28" fmla="*/ 227 w 233"/>
                <a:gd name="T29" fmla="*/ 0 h 161"/>
                <a:gd name="T30" fmla="*/ 202 w 233"/>
                <a:gd name="T31" fmla="*/ 22 h 161"/>
                <a:gd name="T32" fmla="*/ 202 w 233"/>
                <a:gd name="T33" fmla="*/ 2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3" h="161">
                  <a:moveTo>
                    <a:pt x="202" y="22"/>
                  </a:moveTo>
                  <a:lnTo>
                    <a:pt x="63" y="32"/>
                  </a:lnTo>
                  <a:lnTo>
                    <a:pt x="0" y="99"/>
                  </a:lnTo>
                  <a:lnTo>
                    <a:pt x="23" y="161"/>
                  </a:lnTo>
                  <a:lnTo>
                    <a:pt x="105" y="118"/>
                  </a:lnTo>
                  <a:lnTo>
                    <a:pt x="172" y="102"/>
                  </a:lnTo>
                  <a:lnTo>
                    <a:pt x="158" y="97"/>
                  </a:lnTo>
                  <a:lnTo>
                    <a:pt x="118" y="99"/>
                  </a:lnTo>
                  <a:lnTo>
                    <a:pt x="90" y="83"/>
                  </a:lnTo>
                  <a:lnTo>
                    <a:pt x="132" y="51"/>
                  </a:lnTo>
                  <a:lnTo>
                    <a:pt x="175" y="51"/>
                  </a:lnTo>
                  <a:lnTo>
                    <a:pt x="158" y="71"/>
                  </a:lnTo>
                  <a:lnTo>
                    <a:pt x="191" y="80"/>
                  </a:lnTo>
                  <a:lnTo>
                    <a:pt x="233" y="34"/>
                  </a:lnTo>
                  <a:lnTo>
                    <a:pt x="227" y="0"/>
                  </a:lnTo>
                  <a:lnTo>
                    <a:pt x="202" y="22"/>
                  </a:lnTo>
                  <a:lnTo>
                    <a:pt x="202" y="22"/>
                  </a:lnTo>
                  <a:close/>
                </a:path>
              </a:pathLst>
            </a:custGeom>
            <a:solidFill>
              <a:srgbClr val="666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211"/>
            <p:cNvSpPr>
              <a:spLocks/>
            </p:cNvSpPr>
            <p:nvPr/>
          </p:nvSpPr>
          <p:spPr bwMode="auto">
            <a:xfrm>
              <a:off x="1629" y="2525"/>
              <a:ext cx="782" cy="335"/>
            </a:xfrm>
            <a:custGeom>
              <a:avLst/>
              <a:gdLst>
                <a:gd name="T0" fmla="*/ 654 w 782"/>
                <a:gd name="T1" fmla="*/ 59 h 335"/>
                <a:gd name="T2" fmla="*/ 650 w 782"/>
                <a:gd name="T3" fmla="*/ 104 h 335"/>
                <a:gd name="T4" fmla="*/ 587 w 782"/>
                <a:gd name="T5" fmla="*/ 115 h 335"/>
                <a:gd name="T6" fmla="*/ 536 w 782"/>
                <a:gd name="T7" fmla="*/ 124 h 335"/>
                <a:gd name="T8" fmla="*/ 496 w 782"/>
                <a:gd name="T9" fmla="*/ 115 h 335"/>
                <a:gd name="T10" fmla="*/ 481 w 782"/>
                <a:gd name="T11" fmla="*/ 148 h 335"/>
                <a:gd name="T12" fmla="*/ 441 w 782"/>
                <a:gd name="T13" fmla="*/ 152 h 335"/>
                <a:gd name="T14" fmla="*/ 450 w 782"/>
                <a:gd name="T15" fmla="*/ 182 h 335"/>
                <a:gd name="T16" fmla="*/ 521 w 782"/>
                <a:gd name="T17" fmla="*/ 175 h 335"/>
                <a:gd name="T18" fmla="*/ 456 w 782"/>
                <a:gd name="T19" fmla="*/ 207 h 335"/>
                <a:gd name="T20" fmla="*/ 521 w 782"/>
                <a:gd name="T21" fmla="*/ 211 h 335"/>
                <a:gd name="T22" fmla="*/ 555 w 782"/>
                <a:gd name="T23" fmla="*/ 228 h 335"/>
                <a:gd name="T24" fmla="*/ 723 w 782"/>
                <a:gd name="T25" fmla="*/ 200 h 335"/>
                <a:gd name="T26" fmla="*/ 782 w 782"/>
                <a:gd name="T27" fmla="*/ 224 h 335"/>
                <a:gd name="T28" fmla="*/ 757 w 782"/>
                <a:gd name="T29" fmla="*/ 279 h 335"/>
                <a:gd name="T30" fmla="*/ 664 w 782"/>
                <a:gd name="T31" fmla="*/ 251 h 335"/>
                <a:gd name="T32" fmla="*/ 544 w 782"/>
                <a:gd name="T33" fmla="*/ 254 h 335"/>
                <a:gd name="T34" fmla="*/ 544 w 782"/>
                <a:gd name="T35" fmla="*/ 302 h 335"/>
                <a:gd name="T36" fmla="*/ 555 w 782"/>
                <a:gd name="T37" fmla="*/ 326 h 335"/>
                <a:gd name="T38" fmla="*/ 105 w 782"/>
                <a:gd name="T39" fmla="*/ 335 h 335"/>
                <a:gd name="T40" fmla="*/ 54 w 782"/>
                <a:gd name="T41" fmla="*/ 308 h 335"/>
                <a:gd name="T42" fmla="*/ 25 w 782"/>
                <a:gd name="T43" fmla="*/ 309 h 335"/>
                <a:gd name="T44" fmla="*/ 25 w 782"/>
                <a:gd name="T45" fmla="*/ 290 h 335"/>
                <a:gd name="T46" fmla="*/ 0 w 782"/>
                <a:gd name="T47" fmla="*/ 290 h 335"/>
                <a:gd name="T48" fmla="*/ 25 w 782"/>
                <a:gd name="T49" fmla="*/ 254 h 335"/>
                <a:gd name="T50" fmla="*/ 90 w 782"/>
                <a:gd name="T51" fmla="*/ 258 h 335"/>
                <a:gd name="T52" fmla="*/ 122 w 782"/>
                <a:gd name="T53" fmla="*/ 175 h 335"/>
                <a:gd name="T54" fmla="*/ 229 w 782"/>
                <a:gd name="T55" fmla="*/ 167 h 335"/>
                <a:gd name="T56" fmla="*/ 235 w 782"/>
                <a:gd name="T57" fmla="*/ 155 h 335"/>
                <a:gd name="T58" fmla="*/ 199 w 782"/>
                <a:gd name="T59" fmla="*/ 124 h 335"/>
                <a:gd name="T60" fmla="*/ 214 w 782"/>
                <a:gd name="T61" fmla="*/ 91 h 335"/>
                <a:gd name="T62" fmla="*/ 235 w 782"/>
                <a:gd name="T63" fmla="*/ 102 h 335"/>
                <a:gd name="T64" fmla="*/ 273 w 782"/>
                <a:gd name="T65" fmla="*/ 102 h 335"/>
                <a:gd name="T66" fmla="*/ 294 w 782"/>
                <a:gd name="T67" fmla="*/ 83 h 335"/>
                <a:gd name="T68" fmla="*/ 302 w 782"/>
                <a:gd name="T69" fmla="*/ 115 h 335"/>
                <a:gd name="T70" fmla="*/ 336 w 782"/>
                <a:gd name="T71" fmla="*/ 88 h 335"/>
                <a:gd name="T72" fmla="*/ 361 w 782"/>
                <a:gd name="T73" fmla="*/ 88 h 335"/>
                <a:gd name="T74" fmla="*/ 353 w 782"/>
                <a:gd name="T75" fmla="*/ 104 h 335"/>
                <a:gd name="T76" fmla="*/ 433 w 782"/>
                <a:gd name="T77" fmla="*/ 104 h 335"/>
                <a:gd name="T78" fmla="*/ 412 w 782"/>
                <a:gd name="T79" fmla="*/ 88 h 335"/>
                <a:gd name="T80" fmla="*/ 391 w 782"/>
                <a:gd name="T81" fmla="*/ 70 h 335"/>
                <a:gd name="T82" fmla="*/ 401 w 782"/>
                <a:gd name="T83" fmla="*/ 1 h 335"/>
                <a:gd name="T84" fmla="*/ 471 w 782"/>
                <a:gd name="T85" fmla="*/ 0 h 335"/>
                <a:gd name="T86" fmla="*/ 500 w 782"/>
                <a:gd name="T87" fmla="*/ 37 h 335"/>
                <a:gd name="T88" fmla="*/ 496 w 782"/>
                <a:gd name="T89" fmla="*/ 71 h 335"/>
                <a:gd name="T90" fmla="*/ 536 w 782"/>
                <a:gd name="T91" fmla="*/ 83 h 335"/>
                <a:gd name="T92" fmla="*/ 544 w 782"/>
                <a:gd name="T93" fmla="*/ 54 h 335"/>
                <a:gd name="T94" fmla="*/ 565 w 782"/>
                <a:gd name="T95" fmla="*/ 70 h 335"/>
                <a:gd name="T96" fmla="*/ 654 w 782"/>
                <a:gd name="T97" fmla="*/ 59 h 335"/>
                <a:gd name="T98" fmla="*/ 654 w 782"/>
                <a:gd name="T99" fmla="*/ 59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2" h="335">
                  <a:moveTo>
                    <a:pt x="654" y="59"/>
                  </a:moveTo>
                  <a:lnTo>
                    <a:pt x="650" y="104"/>
                  </a:lnTo>
                  <a:lnTo>
                    <a:pt x="587" y="115"/>
                  </a:lnTo>
                  <a:lnTo>
                    <a:pt x="536" y="124"/>
                  </a:lnTo>
                  <a:lnTo>
                    <a:pt x="496" y="115"/>
                  </a:lnTo>
                  <a:lnTo>
                    <a:pt x="481" y="148"/>
                  </a:lnTo>
                  <a:lnTo>
                    <a:pt x="441" y="152"/>
                  </a:lnTo>
                  <a:lnTo>
                    <a:pt x="450" y="182"/>
                  </a:lnTo>
                  <a:lnTo>
                    <a:pt x="521" y="175"/>
                  </a:lnTo>
                  <a:lnTo>
                    <a:pt x="456" y="207"/>
                  </a:lnTo>
                  <a:lnTo>
                    <a:pt x="521" y="211"/>
                  </a:lnTo>
                  <a:lnTo>
                    <a:pt x="555" y="228"/>
                  </a:lnTo>
                  <a:lnTo>
                    <a:pt x="723" y="200"/>
                  </a:lnTo>
                  <a:lnTo>
                    <a:pt x="782" y="224"/>
                  </a:lnTo>
                  <a:lnTo>
                    <a:pt x="757" y="279"/>
                  </a:lnTo>
                  <a:lnTo>
                    <a:pt x="664" y="251"/>
                  </a:lnTo>
                  <a:lnTo>
                    <a:pt x="544" y="254"/>
                  </a:lnTo>
                  <a:lnTo>
                    <a:pt x="544" y="302"/>
                  </a:lnTo>
                  <a:lnTo>
                    <a:pt x="555" y="326"/>
                  </a:lnTo>
                  <a:lnTo>
                    <a:pt x="105" y="335"/>
                  </a:lnTo>
                  <a:lnTo>
                    <a:pt x="54" y="308"/>
                  </a:lnTo>
                  <a:lnTo>
                    <a:pt x="25" y="309"/>
                  </a:lnTo>
                  <a:lnTo>
                    <a:pt x="25" y="290"/>
                  </a:lnTo>
                  <a:lnTo>
                    <a:pt x="0" y="290"/>
                  </a:lnTo>
                  <a:lnTo>
                    <a:pt x="25" y="254"/>
                  </a:lnTo>
                  <a:lnTo>
                    <a:pt x="90" y="258"/>
                  </a:lnTo>
                  <a:lnTo>
                    <a:pt x="122" y="175"/>
                  </a:lnTo>
                  <a:lnTo>
                    <a:pt x="229" y="167"/>
                  </a:lnTo>
                  <a:lnTo>
                    <a:pt x="235" y="155"/>
                  </a:lnTo>
                  <a:lnTo>
                    <a:pt x="199" y="124"/>
                  </a:lnTo>
                  <a:lnTo>
                    <a:pt x="214" y="91"/>
                  </a:lnTo>
                  <a:lnTo>
                    <a:pt x="235" y="102"/>
                  </a:lnTo>
                  <a:lnTo>
                    <a:pt x="273" y="102"/>
                  </a:lnTo>
                  <a:lnTo>
                    <a:pt x="294" y="83"/>
                  </a:lnTo>
                  <a:lnTo>
                    <a:pt x="302" y="115"/>
                  </a:lnTo>
                  <a:lnTo>
                    <a:pt x="336" y="88"/>
                  </a:lnTo>
                  <a:lnTo>
                    <a:pt x="361" y="88"/>
                  </a:lnTo>
                  <a:lnTo>
                    <a:pt x="353" y="104"/>
                  </a:lnTo>
                  <a:lnTo>
                    <a:pt x="433" y="104"/>
                  </a:lnTo>
                  <a:lnTo>
                    <a:pt x="412" y="88"/>
                  </a:lnTo>
                  <a:lnTo>
                    <a:pt x="391" y="70"/>
                  </a:lnTo>
                  <a:lnTo>
                    <a:pt x="401" y="1"/>
                  </a:lnTo>
                  <a:lnTo>
                    <a:pt x="471" y="0"/>
                  </a:lnTo>
                  <a:lnTo>
                    <a:pt x="500" y="37"/>
                  </a:lnTo>
                  <a:lnTo>
                    <a:pt x="496" y="71"/>
                  </a:lnTo>
                  <a:lnTo>
                    <a:pt x="536" y="83"/>
                  </a:lnTo>
                  <a:lnTo>
                    <a:pt x="544" y="54"/>
                  </a:lnTo>
                  <a:lnTo>
                    <a:pt x="565" y="70"/>
                  </a:lnTo>
                  <a:lnTo>
                    <a:pt x="654" y="59"/>
                  </a:lnTo>
                  <a:lnTo>
                    <a:pt x="654" y="59"/>
                  </a:lnTo>
                  <a:close/>
                </a:path>
              </a:pathLst>
            </a:custGeom>
            <a:solidFill>
              <a:srgbClr val="473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212"/>
            <p:cNvSpPr>
              <a:spLocks/>
            </p:cNvSpPr>
            <p:nvPr/>
          </p:nvSpPr>
          <p:spPr bwMode="auto">
            <a:xfrm>
              <a:off x="2165" y="2728"/>
              <a:ext cx="173" cy="30"/>
            </a:xfrm>
            <a:custGeom>
              <a:avLst/>
              <a:gdLst>
                <a:gd name="T0" fmla="*/ 173 w 173"/>
                <a:gd name="T1" fmla="*/ 0 h 30"/>
                <a:gd name="T2" fmla="*/ 0 w 173"/>
                <a:gd name="T3" fmla="*/ 13 h 30"/>
                <a:gd name="T4" fmla="*/ 23 w 173"/>
                <a:gd name="T5" fmla="*/ 30 h 30"/>
                <a:gd name="T6" fmla="*/ 122 w 173"/>
                <a:gd name="T7" fmla="*/ 30 h 30"/>
                <a:gd name="T8" fmla="*/ 173 w 173"/>
                <a:gd name="T9" fmla="*/ 0 h 30"/>
                <a:gd name="T10" fmla="*/ 173 w 173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30">
                  <a:moveTo>
                    <a:pt x="173" y="0"/>
                  </a:moveTo>
                  <a:lnTo>
                    <a:pt x="0" y="13"/>
                  </a:lnTo>
                  <a:lnTo>
                    <a:pt x="23" y="30"/>
                  </a:lnTo>
                  <a:lnTo>
                    <a:pt x="122" y="30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213"/>
            <p:cNvSpPr>
              <a:spLocks/>
            </p:cNvSpPr>
            <p:nvPr/>
          </p:nvSpPr>
          <p:spPr bwMode="auto">
            <a:xfrm>
              <a:off x="2188" y="2702"/>
              <a:ext cx="51" cy="40"/>
            </a:xfrm>
            <a:custGeom>
              <a:avLst/>
              <a:gdLst>
                <a:gd name="T0" fmla="*/ 51 w 51"/>
                <a:gd name="T1" fmla="*/ 15 h 40"/>
                <a:gd name="T2" fmla="*/ 17 w 51"/>
                <a:gd name="T3" fmla="*/ 0 h 40"/>
                <a:gd name="T4" fmla="*/ 0 w 51"/>
                <a:gd name="T5" fmla="*/ 19 h 40"/>
                <a:gd name="T6" fmla="*/ 6 w 51"/>
                <a:gd name="T7" fmla="*/ 40 h 40"/>
                <a:gd name="T8" fmla="*/ 51 w 51"/>
                <a:gd name="T9" fmla="*/ 15 h 40"/>
                <a:gd name="T10" fmla="*/ 51 w 51"/>
                <a:gd name="T11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0">
                  <a:moveTo>
                    <a:pt x="51" y="15"/>
                  </a:moveTo>
                  <a:lnTo>
                    <a:pt x="17" y="0"/>
                  </a:lnTo>
                  <a:lnTo>
                    <a:pt x="0" y="19"/>
                  </a:lnTo>
                  <a:lnTo>
                    <a:pt x="6" y="40"/>
                  </a:lnTo>
                  <a:lnTo>
                    <a:pt x="51" y="15"/>
                  </a:lnTo>
                  <a:lnTo>
                    <a:pt x="51" y="15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214"/>
            <p:cNvSpPr>
              <a:spLocks/>
            </p:cNvSpPr>
            <p:nvPr/>
          </p:nvSpPr>
          <p:spPr bwMode="auto">
            <a:xfrm>
              <a:off x="2304" y="2649"/>
              <a:ext cx="345" cy="144"/>
            </a:xfrm>
            <a:custGeom>
              <a:avLst/>
              <a:gdLst>
                <a:gd name="T0" fmla="*/ 257 w 345"/>
                <a:gd name="T1" fmla="*/ 51 h 144"/>
                <a:gd name="T2" fmla="*/ 214 w 345"/>
                <a:gd name="T3" fmla="*/ 70 h 144"/>
                <a:gd name="T4" fmla="*/ 132 w 345"/>
                <a:gd name="T5" fmla="*/ 51 h 144"/>
                <a:gd name="T6" fmla="*/ 141 w 345"/>
                <a:gd name="T7" fmla="*/ 21 h 144"/>
                <a:gd name="T8" fmla="*/ 141 w 345"/>
                <a:gd name="T9" fmla="*/ 0 h 144"/>
                <a:gd name="T10" fmla="*/ 111 w 345"/>
                <a:gd name="T11" fmla="*/ 3 h 144"/>
                <a:gd name="T12" fmla="*/ 118 w 345"/>
                <a:gd name="T13" fmla="*/ 36 h 144"/>
                <a:gd name="T14" fmla="*/ 78 w 345"/>
                <a:gd name="T15" fmla="*/ 42 h 144"/>
                <a:gd name="T16" fmla="*/ 42 w 345"/>
                <a:gd name="T17" fmla="*/ 36 h 144"/>
                <a:gd name="T18" fmla="*/ 78 w 345"/>
                <a:gd name="T19" fmla="*/ 64 h 144"/>
                <a:gd name="T20" fmla="*/ 19 w 345"/>
                <a:gd name="T21" fmla="*/ 59 h 144"/>
                <a:gd name="T22" fmla="*/ 13 w 345"/>
                <a:gd name="T23" fmla="*/ 75 h 144"/>
                <a:gd name="T24" fmla="*/ 48 w 345"/>
                <a:gd name="T25" fmla="*/ 76 h 144"/>
                <a:gd name="T26" fmla="*/ 13 w 345"/>
                <a:gd name="T27" fmla="*/ 98 h 144"/>
                <a:gd name="T28" fmla="*/ 0 w 345"/>
                <a:gd name="T29" fmla="*/ 117 h 144"/>
                <a:gd name="T30" fmla="*/ 42 w 345"/>
                <a:gd name="T31" fmla="*/ 134 h 144"/>
                <a:gd name="T32" fmla="*/ 147 w 345"/>
                <a:gd name="T33" fmla="*/ 126 h 144"/>
                <a:gd name="T34" fmla="*/ 265 w 345"/>
                <a:gd name="T35" fmla="*/ 132 h 144"/>
                <a:gd name="T36" fmla="*/ 345 w 345"/>
                <a:gd name="T37" fmla="*/ 144 h 144"/>
                <a:gd name="T38" fmla="*/ 330 w 345"/>
                <a:gd name="T39" fmla="*/ 106 h 144"/>
                <a:gd name="T40" fmla="*/ 315 w 345"/>
                <a:gd name="T41" fmla="*/ 89 h 144"/>
                <a:gd name="T42" fmla="*/ 341 w 345"/>
                <a:gd name="T43" fmla="*/ 75 h 144"/>
                <a:gd name="T44" fmla="*/ 320 w 345"/>
                <a:gd name="T45" fmla="*/ 64 h 144"/>
                <a:gd name="T46" fmla="*/ 290 w 345"/>
                <a:gd name="T47" fmla="*/ 98 h 144"/>
                <a:gd name="T48" fmla="*/ 257 w 345"/>
                <a:gd name="T49" fmla="*/ 81 h 144"/>
                <a:gd name="T50" fmla="*/ 282 w 345"/>
                <a:gd name="T51" fmla="*/ 62 h 144"/>
                <a:gd name="T52" fmla="*/ 257 w 345"/>
                <a:gd name="T53" fmla="*/ 51 h 144"/>
                <a:gd name="T54" fmla="*/ 257 w 345"/>
                <a:gd name="T55" fmla="*/ 5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5" h="144">
                  <a:moveTo>
                    <a:pt x="257" y="51"/>
                  </a:moveTo>
                  <a:lnTo>
                    <a:pt x="214" y="70"/>
                  </a:lnTo>
                  <a:lnTo>
                    <a:pt x="132" y="51"/>
                  </a:lnTo>
                  <a:lnTo>
                    <a:pt x="141" y="21"/>
                  </a:lnTo>
                  <a:lnTo>
                    <a:pt x="141" y="0"/>
                  </a:lnTo>
                  <a:lnTo>
                    <a:pt x="111" y="3"/>
                  </a:lnTo>
                  <a:lnTo>
                    <a:pt x="118" y="36"/>
                  </a:lnTo>
                  <a:lnTo>
                    <a:pt x="78" y="42"/>
                  </a:lnTo>
                  <a:lnTo>
                    <a:pt x="42" y="36"/>
                  </a:lnTo>
                  <a:lnTo>
                    <a:pt x="78" y="64"/>
                  </a:lnTo>
                  <a:lnTo>
                    <a:pt x="19" y="59"/>
                  </a:lnTo>
                  <a:lnTo>
                    <a:pt x="13" y="75"/>
                  </a:lnTo>
                  <a:lnTo>
                    <a:pt x="48" y="76"/>
                  </a:lnTo>
                  <a:lnTo>
                    <a:pt x="13" y="98"/>
                  </a:lnTo>
                  <a:lnTo>
                    <a:pt x="0" y="117"/>
                  </a:lnTo>
                  <a:lnTo>
                    <a:pt x="42" y="134"/>
                  </a:lnTo>
                  <a:lnTo>
                    <a:pt x="147" y="126"/>
                  </a:lnTo>
                  <a:lnTo>
                    <a:pt x="265" y="132"/>
                  </a:lnTo>
                  <a:lnTo>
                    <a:pt x="345" y="144"/>
                  </a:lnTo>
                  <a:lnTo>
                    <a:pt x="330" y="106"/>
                  </a:lnTo>
                  <a:lnTo>
                    <a:pt x="315" y="89"/>
                  </a:lnTo>
                  <a:lnTo>
                    <a:pt x="341" y="75"/>
                  </a:lnTo>
                  <a:lnTo>
                    <a:pt x="320" y="64"/>
                  </a:lnTo>
                  <a:lnTo>
                    <a:pt x="290" y="98"/>
                  </a:lnTo>
                  <a:lnTo>
                    <a:pt x="257" y="81"/>
                  </a:lnTo>
                  <a:lnTo>
                    <a:pt x="282" y="62"/>
                  </a:lnTo>
                  <a:lnTo>
                    <a:pt x="257" y="51"/>
                  </a:lnTo>
                  <a:lnTo>
                    <a:pt x="257" y="51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215"/>
            <p:cNvSpPr>
              <a:spLocks/>
            </p:cNvSpPr>
            <p:nvPr/>
          </p:nvSpPr>
          <p:spPr bwMode="auto">
            <a:xfrm>
              <a:off x="2443" y="2652"/>
              <a:ext cx="97" cy="69"/>
            </a:xfrm>
            <a:custGeom>
              <a:avLst/>
              <a:gdLst>
                <a:gd name="T0" fmla="*/ 40 w 97"/>
                <a:gd name="T1" fmla="*/ 69 h 69"/>
                <a:gd name="T2" fmla="*/ 57 w 97"/>
                <a:gd name="T3" fmla="*/ 35 h 69"/>
                <a:gd name="T4" fmla="*/ 97 w 97"/>
                <a:gd name="T5" fmla="*/ 25 h 69"/>
                <a:gd name="T6" fmla="*/ 42 w 97"/>
                <a:gd name="T7" fmla="*/ 21 h 69"/>
                <a:gd name="T8" fmla="*/ 42 w 97"/>
                <a:gd name="T9" fmla="*/ 0 h 69"/>
                <a:gd name="T10" fmla="*/ 0 w 97"/>
                <a:gd name="T11" fmla="*/ 21 h 69"/>
                <a:gd name="T12" fmla="*/ 2 w 97"/>
                <a:gd name="T13" fmla="*/ 59 h 69"/>
                <a:gd name="T14" fmla="*/ 40 w 97"/>
                <a:gd name="T15" fmla="*/ 69 h 69"/>
                <a:gd name="T16" fmla="*/ 40 w 97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69">
                  <a:moveTo>
                    <a:pt x="40" y="69"/>
                  </a:moveTo>
                  <a:lnTo>
                    <a:pt x="57" y="35"/>
                  </a:lnTo>
                  <a:lnTo>
                    <a:pt x="97" y="25"/>
                  </a:lnTo>
                  <a:lnTo>
                    <a:pt x="42" y="21"/>
                  </a:lnTo>
                  <a:lnTo>
                    <a:pt x="42" y="0"/>
                  </a:lnTo>
                  <a:lnTo>
                    <a:pt x="0" y="21"/>
                  </a:lnTo>
                  <a:lnTo>
                    <a:pt x="2" y="59"/>
                  </a:lnTo>
                  <a:lnTo>
                    <a:pt x="40" y="69"/>
                  </a:lnTo>
                  <a:lnTo>
                    <a:pt x="40" y="69"/>
                  </a:lnTo>
                  <a:close/>
                </a:path>
              </a:pathLst>
            </a:custGeom>
            <a:solidFill>
              <a:srgbClr val="4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216"/>
            <p:cNvSpPr>
              <a:spLocks/>
            </p:cNvSpPr>
            <p:nvPr/>
          </p:nvSpPr>
          <p:spPr bwMode="auto">
            <a:xfrm>
              <a:off x="2693" y="2689"/>
              <a:ext cx="107" cy="24"/>
            </a:xfrm>
            <a:custGeom>
              <a:avLst/>
              <a:gdLst>
                <a:gd name="T0" fmla="*/ 0 w 107"/>
                <a:gd name="T1" fmla="*/ 0 h 24"/>
                <a:gd name="T2" fmla="*/ 107 w 107"/>
                <a:gd name="T3" fmla="*/ 13 h 24"/>
                <a:gd name="T4" fmla="*/ 67 w 107"/>
                <a:gd name="T5" fmla="*/ 24 h 24"/>
                <a:gd name="T6" fmla="*/ 30 w 107"/>
                <a:gd name="T7" fmla="*/ 24 h 24"/>
                <a:gd name="T8" fmla="*/ 0 w 107"/>
                <a:gd name="T9" fmla="*/ 0 h 24"/>
                <a:gd name="T10" fmla="*/ 0 w 10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4">
                  <a:moveTo>
                    <a:pt x="0" y="0"/>
                  </a:moveTo>
                  <a:lnTo>
                    <a:pt x="107" y="13"/>
                  </a:lnTo>
                  <a:lnTo>
                    <a:pt x="67" y="24"/>
                  </a:lnTo>
                  <a:lnTo>
                    <a:pt x="30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8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217"/>
            <p:cNvSpPr>
              <a:spLocks/>
            </p:cNvSpPr>
            <p:nvPr/>
          </p:nvSpPr>
          <p:spPr bwMode="auto">
            <a:xfrm>
              <a:off x="2733" y="2664"/>
              <a:ext cx="97" cy="21"/>
            </a:xfrm>
            <a:custGeom>
              <a:avLst/>
              <a:gdLst>
                <a:gd name="T0" fmla="*/ 0 w 97"/>
                <a:gd name="T1" fmla="*/ 9 h 21"/>
                <a:gd name="T2" fmla="*/ 97 w 97"/>
                <a:gd name="T3" fmla="*/ 0 h 21"/>
                <a:gd name="T4" fmla="*/ 78 w 97"/>
                <a:gd name="T5" fmla="*/ 21 h 21"/>
                <a:gd name="T6" fmla="*/ 27 w 97"/>
                <a:gd name="T7" fmla="*/ 21 h 21"/>
                <a:gd name="T8" fmla="*/ 0 w 97"/>
                <a:gd name="T9" fmla="*/ 9 h 21"/>
                <a:gd name="T10" fmla="*/ 0 w 97"/>
                <a:gd name="T11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21">
                  <a:moveTo>
                    <a:pt x="0" y="9"/>
                  </a:moveTo>
                  <a:lnTo>
                    <a:pt x="97" y="0"/>
                  </a:lnTo>
                  <a:lnTo>
                    <a:pt x="78" y="21"/>
                  </a:lnTo>
                  <a:lnTo>
                    <a:pt x="27" y="2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218"/>
            <p:cNvSpPr>
              <a:spLocks/>
            </p:cNvSpPr>
            <p:nvPr/>
          </p:nvSpPr>
          <p:spPr bwMode="auto">
            <a:xfrm>
              <a:off x="2580" y="2392"/>
              <a:ext cx="1028" cy="308"/>
            </a:xfrm>
            <a:custGeom>
              <a:avLst/>
              <a:gdLst>
                <a:gd name="T0" fmla="*/ 959 w 1028"/>
                <a:gd name="T1" fmla="*/ 43 h 308"/>
                <a:gd name="T2" fmla="*/ 824 w 1028"/>
                <a:gd name="T3" fmla="*/ 57 h 308"/>
                <a:gd name="T4" fmla="*/ 860 w 1028"/>
                <a:gd name="T5" fmla="*/ 82 h 308"/>
                <a:gd name="T6" fmla="*/ 854 w 1028"/>
                <a:gd name="T7" fmla="*/ 110 h 308"/>
                <a:gd name="T8" fmla="*/ 868 w 1028"/>
                <a:gd name="T9" fmla="*/ 106 h 308"/>
                <a:gd name="T10" fmla="*/ 871 w 1028"/>
                <a:gd name="T11" fmla="*/ 136 h 308"/>
                <a:gd name="T12" fmla="*/ 953 w 1028"/>
                <a:gd name="T13" fmla="*/ 216 h 308"/>
                <a:gd name="T14" fmla="*/ 974 w 1028"/>
                <a:gd name="T15" fmla="*/ 187 h 308"/>
                <a:gd name="T16" fmla="*/ 953 w 1028"/>
                <a:gd name="T17" fmla="*/ 145 h 308"/>
                <a:gd name="T18" fmla="*/ 942 w 1028"/>
                <a:gd name="T19" fmla="*/ 97 h 308"/>
                <a:gd name="T20" fmla="*/ 980 w 1028"/>
                <a:gd name="T21" fmla="*/ 136 h 308"/>
                <a:gd name="T22" fmla="*/ 1028 w 1028"/>
                <a:gd name="T23" fmla="*/ 235 h 308"/>
                <a:gd name="T24" fmla="*/ 1016 w 1028"/>
                <a:gd name="T25" fmla="*/ 281 h 308"/>
                <a:gd name="T26" fmla="*/ 648 w 1028"/>
                <a:gd name="T27" fmla="*/ 283 h 308"/>
                <a:gd name="T28" fmla="*/ 319 w 1028"/>
                <a:gd name="T29" fmla="*/ 308 h 308"/>
                <a:gd name="T30" fmla="*/ 298 w 1028"/>
                <a:gd name="T31" fmla="*/ 287 h 308"/>
                <a:gd name="T32" fmla="*/ 298 w 1028"/>
                <a:gd name="T33" fmla="*/ 178 h 308"/>
                <a:gd name="T34" fmla="*/ 229 w 1028"/>
                <a:gd name="T35" fmla="*/ 181 h 308"/>
                <a:gd name="T36" fmla="*/ 136 w 1028"/>
                <a:gd name="T37" fmla="*/ 181 h 308"/>
                <a:gd name="T38" fmla="*/ 58 w 1028"/>
                <a:gd name="T39" fmla="*/ 187 h 308"/>
                <a:gd name="T40" fmla="*/ 48 w 1028"/>
                <a:gd name="T41" fmla="*/ 226 h 308"/>
                <a:gd name="T42" fmla="*/ 69 w 1028"/>
                <a:gd name="T43" fmla="*/ 291 h 308"/>
                <a:gd name="T44" fmla="*/ 0 w 1028"/>
                <a:gd name="T45" fmla="*/ 281 h 308"/>
                <a:gd name="T46" fmla="*/ 0 w 1028"/>
                <a:gd name="T47" fmla="*/ 178 h 308"/>
                <a:gd name="T48" fmla="*/ 109 w 1028"/>
                <a:gd name="T49" fmla="*/ 169 h 308"/>
                <a:gd name="T50" fmla="*/ 284 w 1028"/>
                <a:gd name="T51" fmla="*/ 162 h 308"/>
                <a:gd name="T52" fmla="*/ 431 w 1028"/>
                <a:gd name="T53" fmla="*/ 49 h 308"/>
                <a:gd name="T54" fmla="*/ 490 w 1028"/>
                <a:gd name="T55" fmla="*/ 0 h 308"/>
                <a:gd name="T56" fmla="*/ 568 w 1028"/>
                <a:gd name="T57" fmla="*/ 55 h 308"/>
                <a:gd name="T58" fmla="*/ 761 w 1028"/>
                <a:gd name="T59" fmla="*/ 54 h 308"/>
                <a:gd name="T60" fmla="*/ 755 w 1028"/>
                <a:gd name="T61" fmla="*/ 32 h 308"/>
                <a:gd name="T62" fmla="*/ 929 w 1028"/>
                <a:gd name="T63" fmla="*/ 27 h 308"/>
                <a:gd name="T64" fmla="*/ 965 w 1028"/>
                <a:gd name="T65" fmla="*/ 27 h 308"/>
                <a:gd name="T66" fmla="*/ 959 w 1028"/>
                <a:gd name="T67" fmla="*/ 43 h 308"/>
                <a:gd name="T68" fmla="*/ 959 w 1028"/>
                <a:gd name="T69" fmla="*/ 4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8" h="308">
                  <a:moveTo>
                    <a:pt x="959" y="43"/>
                  </a:moveTo>
                  <a:lnTo>
                    <a:pt x="824" y="57"/>
                  </a:lnTo>
                  <a:lnTo>
                    <a:pt x="860" y="82"/>
                  </a:lnTo>
                  <a:lnTo>
                    <a:pt x="854" y="110"/>
                  </a:lnTo>
                  <a:lnTo>
                    <a:pt x="868" y="106"/>
                  </a:lnTo>
                  <a:lnTo>
                    <a:pt x="871" y="136"/>
                  </a:lnTo>
                  <a:lnTo>
                    <a:pt x="953" y="216"/>
                  </a:lnTo>
                  <a:lnTo>
                    <a:pt x="974" y="187"/>
                  </a:lnTo>
                  <a:lnTo>
                    <a:pt x="953" y="145"/>
                  </a:lnTo>
                  <a:lnTo>
                    <a:pt x="942" y="97"/>
                  </a:lnTo>
                  <a:lnTo>
                    <a:pt x="980" y="136"/>
                  </a:lnTo>
                  <a:lnTo>
                    <a:pt x="1028" y="235"/>
                  </a:lnTo>
                  <a:lnTo>
                    <a:pt x="1016" y="281"/>
                  </a:lnTo>
                  <a:lnTo>
                    <a:pt x="648" y="283"/>
                  </a:lnTo>
                  <a:lnTo>
                    <a:pt x="319" y="308"/>
                  </a:lnTo>
                  <a:lnTo>
                    <a:pt x="298" y="287"/>
                  </a:lnTo>
                  <a:lnTo>
                    <a:pt x="298" y="178"/>
                  </a:lnTo>
                  <a:lnTo>
                    <a:pt x="229" y="181"/>
                  </a:lnTo>
                  <a:lnTo>
                    <a:pt x="136" y="181"/>
                  </a:lnTo>
                  <a:lnTo>
                    <a:pt x="58" y="187"/>
                  </a:lnTo>
                  <a:lnTo>
                    <a:pt x="48" y="226"/>
                  </a:lnTo>
                  <a:lnTo>
                    <a:pt x="69" y="291"/>
                  </a:lnTo>
                  <a:lnTo>
                    <a:pt x="0" y="281"/>
                  </a:lnTo>
                  <a:lnTo>
                    <a:pt x="0" y="178"/>
                  </a:lnTo>
                  <a:lnTo>
                    <a:pt x="109" y="169"/>
                  </a:lnTo>
                  <a:lnTo>
                    <a:pt x="284" y="162"/>
                  </a:lnTo>
                  <a:lnTo>
                    <a:pt x="431" y="49"/>
                  </a:lnTo>
                  <a:lnTo>
                    <a:pt x="490" y="0"/>
                  </a:lnTo>
                  <a:lnTo>
                    <a:pt x="568" y="55"/>
                  </a:lnTo>
                  <a:lnTo>
                    <a:pt x="761" y="54"/>
                  </a:lnTo>
                  <a:lnTo>
                    <a:pt x="755" y="32"/>
                  </a:lnTo>
                  <a:lnTo>
                    <a:pt x="929" y="27"/>
                  </a:lnTo>
                  <a:lnTo>
                    <a:pt x="965" y="27"/>
                  </a:lnTo>
                  <a:lnTo>
                    <a:pt x="959" y="43"/>
                  </a:lnTo>
                  <a:lnTo>
                    <a:pt x="959" y="4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219"/>
            <p:cNvSpPr>
              <a:spLocks/>
            </p:cNvSpPr>
            <p:nvPr/>
          </p:nvSpPr>
          <p:spPr bwMode="auto">
            <a:xfrm>
              <a:off x="3375" y="2470"/>
              <a:ext cx="33" cy="40"/>
            </a:xfrm>
            <a:custGeom>
              <a:avLst/>
              <a:gdLst>
                <a:gd name="T0" fmla="*/ 33 w 33"/>
                <a:gd name="T1" fmla="*/ 8 h 40"/>
                <a:gd name="T2" fmla="*/ 10 w 33"/>
                <a:gd name="T3" fmla="*/ 40 h 40"/>
                <a:gd name="T4" fmla="*/ 0 w 33"/>
                <a:gd name="T5" fmla="*/ 0 h 40"/>
                <a:gd name="T6" fmla="*/ 33 w 33"/>
                <a:gd name="T7" fmla="*/ 8 h 40"/>
                <a:gd name="T8" fmla="*/ 33 w 33"/>
                <a:gd name="T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33" y="8"/>
                  </a:moveTo>
                  <a:lnTo>
                    <a:pt x="10" y="40"/>
                  </a:lnTo>
                  <a:lnTo>
                    <a:pt x="0" y="0"/>
                  </a:lnTo>
                  <a:lnTo>
                    <a:pt x="33" y="8"/>
                  </a:lnTo>
                  <a:lnTo>
                    <a:pt x="33" y="8"/>
                  </a:lnTo>
                  <a:close/>
                </a:path>
              </a:pathLst>
            </a:custGeom>
            <a:solidFill>
              <a:srgbClr val="A69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220"/>
            <p:cNvSpPr>
              <a:spLocks/>
            </p:cNvSpPr>
            <p:nvPr/>
          </p:nvSpPr>
          <p:spPr bwMode="auto">
            <a:xfrm>
              <a:off x="3726" y="2550"/>
              <a:ext cx="196" cy="130"/>
            </a:xfrm>
            <a:custGeom>
              <a:avLst/>
              <a:gdLst>
                <a:gd name="T0" fmla="*/ 114 w 196"/>
                <a:gd name="T1" fmla="*/ 43 h 130"/>
                <a:gd name="T2" fmla="*/ 173 w 196"/>
                <a:gd name="T3" fmla="*/ 51 h 130"/>
                <a:gd name="T4" fmla="*/ 196 w 196"/>
                <a:gd name="T5" fmla="*/ 106 h 130"/>
                <a:gd name="T6" fmla="*/ 166 w 196"/>
                <a:gd name="T7" fmla="*/ 130 h 130"/>
                <a:gd name="T8" fmla="*/ 78 w 196"/>
                <a:gd name="T9" fmla="*/ 127 h 130"/>
                <a:gd name="T10" fmla="*/ 51 w 196"/>
                <a:gd name="T11" fmla="*/ 77 h 130"/>
                <a:gd name="T12" fmla="*/ 0 w 196"/>
                <a:gd name="T13" fmla="*/ 51 h 130"/>
                <a:gd name="T14" fmla="*/ 51 w 196"/>
                <a:gd name="T15" fmla="*/ 0 h 130"/>
                <a:gd name="T16" fmla="*/ 114 w 196"/>
                <a:gd name="T17" fmla="*/ 43 h 130"/>
                <a:gd name="T18" fmla="*/ 114 w 196"/>
                <a:gd name="T19" fmla="*/ 4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30">
                  <a:moveTo>
                    <a:pt x="114" y="43"/>
                  </a:moveTo>
                  <a:lnTo>
                    <a:pt x="173" y="51"/>
                  </a:lnTo>
                  <a:lnTo>
                    <a:pt x="196" y="106"/>
                  </a:lnTo>
                  <a:lnTo>
                    <a:pt x="166" y="130"/>
                  </a:lnTo>
                  <a:lnTo>
                    <a:pt x="78" y="127"/>
                  </a:lnTo>
                  <a:lnTo>
                    <a:pt x="51" y="77"/>
                  </a:lnTo>
                  <a:lnTo>
                    <a:pt x="0" y="51"/>
                  </a:lnTo>
                  <a:lnTo>
                    <a:pt x="51" y="0"/>
                  </a:lnTo>
                  <a:lnTo>
                    <a:pt x="114" y="43"/>
                  </a:lnTo>
                  <a:lnTo>
                    <a:pt x="114" y="43"/>
                  </a:lnTo>
                  <a:close/>
                </a:path>
              </a:pathLst>
            </a:custGeom>
            <a:solidFill>
              <a:srgbClr val="C4C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21"/>
            <p:cNvSpPr>
              <a:spLocks/>
            </p:cNvSpPr>
            <p:nvPr/>
          </p:nvSpPr>
          <p:spPr bwMode="auto">
            <a:xfrm>
              <a:off x="3833" y="2539"/>
              <a:ext cx="150" cy="83"/>
            </a:xfrm>
            <a:custGeom>
              <a:avLst/>
              <a:gdLst>
                <a:gd name="T0" fmla="*/ 146 w 150"/>
                <a:gd name="T1" fmla="*/ 5 h 83"/>
                <a:gd name="T2" fmla="*/ 7 w 150"/>
                <a:gd name="T3" fmla="*/ 0 h 83"/>
                <a:gd name="T4" fmla="*/ 0 w 150"/>
                <a:gd name="T5" fmla="*/ 83 h 83"/>
                <a:gd name="T6" fmla="*/ 150 w 150"/>
                <a:gd name="T7" fmla="*/ 82 h 83"/>
                <a:gd name="T8" fmla="*/ 146 w 150"/>
                <a:gd name="T9" fmla="*/ 5 h 83"/>
                <a:gd name="T10" fmla="*/ 146 w 150"/>
                <a:gd name="T11" fmla="*/ 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83">
                  <a:moveTo>
                    <a:pt x="146" y="5"/>
                  </a:moveTo>
                  <a:lnTo>
                    <a:pt x="7" y="0"/>
                  </a:lnTo>
                  <a:lnTo>
                    <a:pt x="0" y="83"/>
                  </a:lnTo>
                  <a:lnTo>
                    <a:pt x="150" y="82"/>
                  </a:lnTo>
                  <a:lnTo>
                    <a:pt x="146" y="5"/>
                  </a:lnTo>
                  <a:lnTo>
                    <a:pt x="146" y="5"/>
                  </a:lnTo>
                  <a:close/>
                </a:path>
              </a:pathLst>
            </a:custGeom>
            <a:solidFill>
              <a:srgbClr val="544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22"/>
            <p:cNvSpPr>
              <a:spLocks/>
            </p:cNvSpPr>
            <p:nvPr/>
          </p:nvSpPr>
          <p:spPr bwMode="auto">
            <a:xfrm>
              <a:off x="2805" y="2590"/>
              <a:ext cx="1847" cy="849"/>
            </a:xfrm>
            <a:custGeom>
              <a:avLst/>
              <a:gdLst>
                <a:gd name="T0" fmla="*/ 0 w 1847"/>
                <a:gd name="T1" fmla="*/ 117 h 849"/>
                <a:gd name="T2" fmla="*/ 101 w 1847"/>
                <a:gd name="T3" fmla="*/ 62 h 849"/>
                <a:gd name="T4" fmla="*/ 147 w 1847"/>
                <a:gd name="T5" fmla="*/ 87 h 849"/>
                <a:gd name="T6" fmla="*/ 191 w 1847"/>
                <a:gd name="T7" fmla="*/ 66 h 849"/>
                <a:gd name="T8" fmla="*/ 229 w 1847"/>
                <a:gd name="T9" fmla="*/ 57 h 849"/>
                <a:gd name="T10" fmla="*/ 279 w 1847"/>
                <a:gd name="T11" fmla="*/ 62 h 849"/>
                <a:gd name="T12" fmla="*/ 355 w 1847"/>
                <a:gd name="T13" fmla="*/ 37 h 849"/>
                <a:gd name="T14" fmla="*/ 444 w 1847"/>
                <a:gd name="T15" fmla="*/ 48 h 849"/>
                <a:gd name="T16" fmla="*/ 500 w 1847"/>
                <a:gd name="T17" fmla="*/ 40 h 849"/>
                <a:gd name="T18" fmla="*/ 570 w 1847"/>
                <a:gd name="T19" fmla="*/ 26 h 849"/>
                <a:gd name="T20" fmla="*/ 694 w 1847"/>
                <a:gd name="T21" fmla="*/ 28 h 849"/>
                <a:gd name="T22" fmla="*/ 700 w 1847"/>
                <a:gd name="T23" fmla="*/ 60 h 849"/>
                <a:gd name="T24" fmla="*/ 740 w 1847"/>
                <a:gd name="T25" fmla="*/ 51 h 849"/>
                <a:gd name="T26" fmla="*/ 883 w 1847"/>
                <a:gd name="T27" fmla="*/ 34 h 849"/>
                <a:gd name="T28" fmla="*/ 951 w 1847"/>
                <a:gd name="T29" fmla="*/ 11 h 849"/>
                <a:gd name="T30" fmla="*/ 1035 w 1847"/>
                <a:gd name="T31" fmla="*/ 46 h 849"/>
                <a:gd name="T32" fmla="*/ 1016 w 1847"/>
                <a:gd name="T33" fmla="*/ 66 h 849"/>
                <a:gd name="T34" fmla="*/ 1073 w 1847"/>
                <a:gd name="T35" fmla="*/ 28 h 849"/>
                <a:gd name="T36" fmla="*/ 1220 w 1847"/>
                <a:gd name="T37" fmla="*/ 34 h 849"/>
                <a:gd name="T38" fmla="*/ 1321 w 1847"/>
                <a:gd name="T39" fmla="*/ 22 h 849"/>
                <a:gd name="T40" fmla="*/ 1723 w 1847"/>
                <a:gd name="T41" fmla="*/ 0 h 849"/>
                <a:gd name="T42" fmla="*/ 1832 w 1847"/>
                <a:gd name="T43" fmla="*/ 62 h 849"/>
                <a:gd name="T44" fmla="*/ 1487 w 1847"/>
                <a:gd name="T45" fmla="*/ 592 h 849"/>
                <a:gd name="T46" fmla="*/ 713 w 1847"/>
                <a:gd name="T47" fmla="*/ 849 h 849"/>
                <a:gd name="T48" fmla="*/ 635 w 1847"/>
                <a:gd name="T49" fmla="*/ 824 h 849"/>
                <a:gd name="T50" fmla="*/ 566 w 1847"/>
                <a:gd name="T51" fmla="*/ 789 h 849"/>
                <a:gd name="T52" fmla="*/ 532 w 1847"/>
                <a:gd name="T53" fmla="*/ 744 h 849"/>
                <a:gd name="T54" fmla="*/ 439 w 1847"/>
                <a:gd name="T55" fmla="*/ 755 h 849"/>
                <a:gd name="T56" fmla="*/ 467 w 1847"/>
                <a:gd name="T57" fmla="*/ 713 h 849"/>
                <a:gd name="T58" fmla="*/ 500 w 1847"/>
                <a:gd name="T59" fmla="*/ 600 h 849"/>
                <a:gd name="T60" fmla="*/ 427 w 1847"/>
                <a:gd name="T61" fmla="*/ 480 h 849"/>
                <a:gd name="T62" fmla="*/ 10 w 1847"/>
                <a:gd name="T63" fmla="*/ 165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7" h="849">
                  <a:moveTo>
                    <a:pt x="10" y="165"/>
                  </a:moveTo>
                  <a:lnTo>
                    <a:pt x="0" y="117"/>
                  </a:lnTo>
                  <a:lnTo>
                    <a:pt x="71" y="102"/>
                  </a:lnTo>
                  <a:lnTo>
                    <a:pt x="101" y="62"/>
                  </a:lnTo>
                  <a:lnTo>
                    <a:pt x="136" y="66"/>
                  </a:lnTo>
                  <a:lnTo>
                    <a:pt x="147" y="87"/>
                  </a:lnTo>
                  <a:lnTo>
                    <a:pt x="174" y="60"/>
                  </a:lnTo>
                  <a:lnTo>
                    <a:pt x="191" y="66"/>
                  </a:lnTo>
                  <a:lnTo>
                    <a:pt x="214" y="87"/>
                  </a:lnTo>
                  <a:lnTo>
                    <a:pt x="229" y="57"/>
                  </a:lnTo>
                  <a:lnTo>
                    <a:pt x="244" y="62"/>
                  </a:lnTo>
                  <a:lnTo>
                    <a:pt x="279" y="62"/>
                  </a:lnTo>
                  <a:lnTo>
                    <a:pt x="351" y="87"/>
                  </a:lnTo>
                  <a:lnTo>
                    <a:pt x="355" y="37"/>
                  </a:lnTo>
                  <a:lnTo>
                    <a:pt x="391" y="32"/>
                  </a:lnTo>
                  <a:lnTo>
                    <a:pt x="444" y="48"/>
                  </a:lnTo>
                  <a:lnTo>
                    <a:pt x="502" y="18"/>
                  </a:lnTo>
                  <a:lnTo>
                    <a:pt x="500" y="40"/>
                  </a:lnTo>
                  <a:lnTo>
                    <a:pt x="570" y="43"/>
                  </a:lnTo>
                  <a:lnTo>
                    <a:pt x="570" y="26"/>
                  </a:lnTo>
                  <a:lnTo>
                    <a:pt x="635" y="57"/>
                  </a:lnTo>
                  <a:lnTo>
                    <a:pt x="694" y="28"/>
                  </a:lnTo>
                  <a:lnTo>
                    <a:pt x="728" y="32"/>
                  </a:lnTo>
                  <a:lnTo>
                    <a:pt x="700" y="60"/>
                  </a:lnTo>
                  <a:lnTo>
                    <a:pt x="728" y="60"/>
                  </a:lnTo>
                  <a:lnTo>
                    <a:pt x="740" y="51"/>
                  </a:lnTo>
                  <a:lnTo>
                    <a:pt x="755" y="51"/>
                  </a:lnTo>
                  <a:lnTo>
                    <a:pt x="883" y="34"/>
                  </a:lnTo>
                  <a:lnTo>
                    <a:pt x="942" y="60"/>
                  </a:lnTo>
                  <a:lnTo>
                    <a:pt x="951" y="11"/>
                  </a:lnTo>
                  <a:lnTo>
                    <a:pt x="995" y="18"/>
                  </a:lnTo>
                  <a:lnTo>
                    <a:pt x="1035" y="46"/>
                  </a:lnTo>
                  <a:lnTo>
                    <a:pt x="1045" y="59"/>
                  </a:lnTo>
                  <a:lnTo>
                    <a:pt x="1016" y="66"/>
                  </a:lnTo>
                  <a:lnTo>
                    <a:pt x="1089" y="70"/>
                  </a:lnTo>
                  <a:lnTo>
                    <a:pt x="1073" y="28"/>
                  </a:lnTo>
                  <a:lnTo>
                    <a:pt x="1163" y="23"/>
                  </a:lnTo>
                  <a:lnTo>
                    <a:pt x="1220" y="34"/>
                  </a:lnTo>
                  <a:lnTo>
                    <a:pt x="1233" y="22"/>
                  </a:lnTo>
                  <a:lnTo>
                    <a:pt x="1321" y="22"/>
                  </a:lnTo>
                  <a:lnTo>
                    <a:pt x="1569" y="37"/>
                  </a:lnTo>
                  <a:lnTo>
                    <a:pt x="1723" y="0"/>
                  </a:lnTo>
                  <a:lnTo>
                    <a:pt x="1822" y="20"/>
                  </a:lnTo>
                  <a:lnTo>
                    <a:pt x="1832" y="62"/>
                  </a:lnTo>
                  <a:lnTo>
                    <a:pt x="1847" y="475"/>
                  </a:lnTo>
                  <a:lnTo>
                    <a:pt x="1487" y="592"/>
                  </a:lnTo>
                  <a:lnTo>
                    <a:pt x="881" y="755"/>
                  </a:lnTo>
                  <a:lnTo>
                    <a:pt x="713" y="849"/>
                  </a:lnTo>
                  <a:lnTo>
                    <a:pt x="669" y="848"/>
                  </a:lnTo>
                  <a:lnTo>
                    <a:pt x="635" y="824"/>
                  </a:lnTo>
                  <a:lnTo>
                    <a:pt x="589" y="778"/>
                  </a:lnTo>
                  <a:lnTo>
                    <a:pt x="566" y="789"/>
                  </a:lnTo>
                  <a:lnTo>
                    <a:pt x="532" y="763"/>
                  </a:lnTo>
                  <a:lnTo>
                    <a:pt x="532" y="744"/>
                  </a:lnTo>
                  <a:lnTo>
                    <a:pt x="492" y="755"/>
                  </a:lnTo>
                  <a:lnTo>
                    <a:pt x="439" y="755"/>
                  </a:lnTo>
                  <a:lnTo>
                    <a:pt x="488" y="738"/>
                  </a:lnTo>
                  <a:lnTo>
                    <a:pt x="467" y="713"/>
                  </a:lnTo>
                  <a:lnTo>
                    <a:pt x="507" y="638"/>
                  </a:lnTo>
                  <a:lnTo>
                    <a:pt x="500" y="600"/>
                  </a:lnTo>
                  <a:lnTo>
                    <a:pt x="444" y="575"/>
                  </a:lnTo>
                  <a:lnTo>
                    <a:pt x="427" y="480"/>
                  </a:lnTo>
                  <a:lnTo>
                    <a:pt x="277" y="321"/>
                  </a:lnTo>
                  <a:lnTo>
                    <a:pt x="10" y="165"/>
                  </a:lnTo>
                  <a:lnTo>
                    <a:pt x="10" y="165"/>
                  </a:lnTo>
                  <a:close/>
                </a:path>
              </a:pathLst>
            </a:custGeom>
            <a:solidFill>
              <a:srgbClr val="B8A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23"/>
            <p:cNvSpPr>
              <a:spLocks/>
            </p:cNvSpPr>
            <p:nvPr/>
          </p:nvSpPr>
          <p:spPr bwMode="auto">
            <a:xfrm>
              <a:off x="2800" y="2827"/>
              <a:ext cx="606" cy="333"/>
            </a:xfrm>
            <a:custGeom>
              <a:avLst/>
              <a:gdLst>
                <a:gd name="T0" fmla="*/ 0 w 606"/>
                <a:gd name="T1" fmla="*/ 0 h 333"/>
                <a:gd name="T2" fmla="*/ 110 w 606"/>
                <a:gd name="T3" fmla="*/ 61 h 333"/>
                <a:gd name="T4" fmla="*/ 104 w 606"/>
                <a:gd name="T5" fmla="*/ 169 h 333"/>
                <a:gd name="T6" fmla="*/ 131 w 606"/>
                <a:gd name="T7" fmla="*/ 201 h 333"/>
                <a:gd name="T8" fmla="*/ 131 w 606"/>
                <a:gd name="T9" fmla="*/ 237 h 333"/>
                <a:gd name="T10" fmla="*/ 207 w 606"/>
                <a:gd name="T11" fmla="*/ 274 h 333"/>
                <a:gd name="T12" fmla="*/ 268 w 606"/>
                <a:gd name="T13" fmla="*/ 333 h 333"/>
                <a:gd name="T14" fmla="*/ 350 w 606"/>
                <a:gd name="T15" fmla="*/ 286 h 333"/>
                <a:gd name="T16" fmla="*/ 350 w 606"/>
                <a:gd name="T17" fmla="*/ 260 h 333"/>
                <a:gd name="T18" fmla="*/ 449 w 606"/>
                <a:gd name="T19" fmla="*/ 185 h 333"/>
                <a:gd name="T20" fmla="*/ 503 w 606"/>
                <a:gd name="T21" fmla="*/ 201 h 333"/>
                <a:gd name="T22" fmla="*/ 558 w 606"/>
                <a:gd name="T23" fmla="*/ 185 h 333"/>
                <a:gd name="T24" fmla="*/ 600 w 606"/>
                <a:gd name="T25" fmla="*/ 197 h 333"/>
                <a:gd name="T26" fmla="*/ 606 w 606"/>
                <a:gd name="T27" fmla="*/ 134 h 333"/>
                <a:gd name="T28" fmla="*/ 579 w 606"/>
                <a:gd name="T29" fmla="*/ 120 h 333"/>
                <a:gd name="T30" fmla="*/ 545 w 606"/>
                <a:gd name="T31" fmla="*/ 134 h 333"/>
                <a:gd name="T32" fmla="*/ 476 w 606"/>
                <a:gd name="T33" fmla="*/ 152 h 333"/>
                <a:gd name="T34" fmla="*/ 476 w 606"/>
                <a:gd name="T35" fmla="*/ 134 h 333"/>
                <a:gd name="T36" fmla="*/ 537 w 606"/>
                <a:gd name="T37" fmla="*/ 101 h 333"/>
                <a:gd name="T38" fmla="*/ 585 w 606"/>
                <a:gd name="T39" fmla="*/ 92 h 333"/>
                <a:gd name="T40" fmla="*/ 585 w 606"/>
                <a:gd name="T41" fmla="*/ 77 h 333"/>
                <a:gd name="T42" fmla="*/ 518 w 606"/>
                <a:gd name="T43" fmla="*/ 85 h 333"/>
                <a:gd name="T44" fmla="*/ 518 w 606"/>
                <a:gd name="T45" fmla="*/ 54 h 333"/>
                <a:gd name="T46" fmla="*/ 428 w 606"/>
                <a:gd name="T47" fmla="*/ 28 h 333"/>
                <a:gd name="T48" fmla="*/ 428 w 606"/>
                <a:gd name="T49" fmla="*/ 12 h 333"/>
                <a:gd name="T50" fmla="*/ 179 w 606"/>
                <a:gd name="T51" fmla="*/ 0 h 333"/>
                <a:gd name="T52" fmla="*/ 0 w 606"/>
                <a:gd name="T53" fmla="*/ 0 h 333"/>
                <a:gd name="T54" fmla="*/ 0 w 606"/>
                <a:gd name="T55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06" h="333">
                  <a:moveTo>
                    <a:pt x="0" y="0"/>
                  </a:moveTo>
                  <a:lnTo>
                    <a:pt x="110" y="61"/>
                  </a:lnTo>
                  <a:lnTo>
                    <a:pt x="104" y="169"/>
                  </a:lnTo>
                  <a:lnTo>
                    <a:pt x="131" y="201"/>
                  </a:lnTo>
                  <a:lnTo>
                    <a:pt x="131" y="237"/>
                  </a:lnTo>
                  <a:lnTo>
                    <a:pt x="207" y="274"/>
                  </a:lnTo>
                  <a:lnTo>
                    <a:pt x="268" y="333"/>
                  </a:lnTo>
                  <a:lnTo>
                    <a:pt x="350" y="286"/>
                  </a:lnTo>
                  <a:lnTo>
                    <a:pt x="350" y="260"/>
                  </a:lnTo>
                  <a:lnTo>
                    <a:pt x="449" y="185"/>
                  </a:lnTo>
                  <a:lnTo>
                    <a:pt x="503" y="201"/>
                  </a:lnTo>
                  <a:lnTo>
                    <a:pt x="558" y="185"/>
                  </a:lnTo>
                  <a:lnTo>
                    <a:pt x="600" y="197"/>
                  </a:lnTo>
                  <a:lnTo>
                    <a:pt x="606" y="134"/>
                  </a:lnTo>
                  <a:lnTo>
                    <a:pt x="579" y="120"/>
                  </a:lnTo>
                  <a:lnTo>
                    <a:pt x="545" y="134"/>
                  </a:lnTo>
                  <a:lnTo>
                    <a:pt x="476" y="152"/>
                  </a:lnTo>
                  <a:lnTo>
                    <a:pt x="476" y="134"/>
                  </a:lnTo>
                  <a:lnTo>
                    <a:pt x="537" y="101"/>
                  </a:lnTo>
                  <a:lnTo>
                    <a:pt x="585" y="92"/>
                  </a:lnTo>
                  <a:lnTo>
                    <a:pt x="585" y="77"/>
                  </a:lnTo>
                  <a:lnTo>
                    <a:pt x="518" y="85"/>
                  </a:lnTo>
                  <a:lnTo>
                    <a:pt x="518" y="54"/>
                  </a:lnTo>
                  <a:lnTo>
                    <a:pt x="428" y="28"/>
                  </a:lnTo>
                  <a:lnTo>
                    <a:pt x="428" y="12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7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4"/>
            <p:cNvSpPr>
              <a:spLocks/>
            </p:cNvSpPr>
            <p:nvPr/>
          </p:nvSpPr>
          <p:spPr bwMode="auto">
            <a:xfrm>
              <a:off x="3741" y="2711"/>
              <a:ext cx="59" cy="53"/>
            </a:xfrm>
            <a:custGeom>
              <a:avLst/>
              <a:gdLst>
                <a:gd name="T0" fmla="*/ 34 w 59"/>
                <a:gd name="T1" fmla="*/ 0 h 53"/>
                <a:gd name="T2" fmla="*/ 0 w 59"/>
                <a:gd name="T3" fmla="*/ 0 h 53"/>
                <a:gd name="T4" fmla="*/ 29 w 59"/>
                <a:gd name="T5" fmla="*/ 19 h 53"/>
                <a:gd name="T6" fmla="*/ 21 w 59"/>
                <a:gd name="T7" fmla="*/ 53 h 53"/>
                <a:gd name="T8" fmla="*/ 59 w 59"/>
                <a:gd name="T9" fmla="*/ 44 h 53"/>
                <a:gd name="T10" fmla="*/ 34 w 59"/>
                <a:gd name="T11" fmla="*/ 0 h 53"/>
                <a:gd name="T12" fmla="*/ 34 w 59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3">
                  <a:moveTo>
                    <a:pt x="34" y="0"/>
                  </a:moveTo>
                  <a:lnTo>
                    <a:pt x="0" y="0"/>
                  </a:lnTo>
                  <a:lnTo>
                    <a:pt x="29" y="19"/>
                  </a:lnTo>
                  <a:lnTo>
                    <a:pt x="21" y="53"/>
                  </a:lnTo>
                  <a:lnTo>
                    <a:pt x="59" y="44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5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25"/>
            <p:cNvSpPr>
              <a:spLocks/>
            </p:cNvSpPr>
            <p:nvPr/>
          </p:nvSpPr>
          <p:spPr bwMode="auto">
            <a:xfrm>
              <a:off x="3286" y="3226"/>
              <a:ext cx="169" cy="137"/>
            </a:xfrm>
            <a:custGeom>
              <a:avLst/>
              <a:gdLst>
                <a:gd name="T0" fmla="*/ 148 w 169"/>
                <a:gd name="T1" fmla="*/ 0 h 137"/>
                <a:gd name="T2" fmla="*/ 122 w 169"/>
                <a:gd name="T3" fmla="*/ 46 h 137"/>
                <a:gd name="T4" fmla="*/ 80 w 169"/>
                <a:gd name="T5" fmla="*/ 66 h 137"/>
                <a:gd name="T6" fmla="*/ 59 w 169"/>
                <a:gd name="T7" fmla="*/ 41 h 137"/>
                <a:gd name="T8" fmla="*/ 40 w 169"/>
                <a:gd name="T9" fmla="*/ 58 h 137"/>
                <a:gd name="T10" fmla="*/ 0 w 169"/>
                <a:gd name="T11" fmla="*/ 86 h 137"/>
                <a:gd name="T12" fmla="*/ 34 w 169"/>
                <a:gd name="T13" fmla="*/ 80 h 137"/>
                <a:gd name="T14" fmla="*/ 64 w 169"/>
                <a:gd name="T15" fmla="*/ 88 h 137"/>
                <a:gd name="T16" fmla="*/ 66 w 169"/>
                <a:gd name="T17" fmla="*/ 137 h 137"/>
                <a:gd name="T18" fmla="*/ 85 w 169"/>
                <a:gd name="T19" fmla="*/ 102 h 137"/>
                <a:gd name="T20" fmla="*/ 114 w 169"/>
                <a:gd name="T21" fmla="*/ 90 h 137"/>
                <a:gd name="T22" fmla="*/ 144 w 169"/>
                <a:gd name="T23" fmla="*/ 93 h 137"/>
                <a:gd name="T24" fmla="*/ 169 w 169"/>
                <a:gd name="T25" fmla="*/ 57 h 137"/>
                <a:gd name="T26" fmla="*/ 148 w 169"/>
                <a:gd name="T27" fmla="*/ 49 h 137"/>
                <a:gd name="T28" fmla="*/ 150 w 169"/>
                <a:gd name="T29" fmla="*/ 13 h 137"/>
                <a:gd name="T30" fmla="*/ 148 w 169"/>
                <a:gd name="T31" fmla="*/ 0 h 137"/>
                <a:gd name="T32" fmla="*/ 148 w 169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9" h="137">
                  <a:moveTo>
                    <a:pt x="148" y="0"/>
                  </a:moveTo>
                  <a:lnTo>
                    <a:pt x="122" y="46"/>
                  </a:lnTo>
                  <a:lnTo>
                    <a:pt x="80" y="66"/>
                  </a:lnTo>
                  <a:lnTo>
                    <a:pt x="59" y="41"/>
                  </a:lnTo>
                  <a:lnTo>
                    <a:pt x="40" y="58"/>
                  </a:lnTo>
                  <a:lnTo>
                    <a:pt x="0" y="86"/>
                  </a:lnTo>
                  <a:lnTo>
                    <a:pt x="34" y="80"/>
                  </a:lnTo>
                  <a:lnTo>
                    <a:pt x="64" y="88"/>
                  </a:lnTo>
                  <a:lnTo>
                    <a:pt x="66" y="137"/>
                  </a:lnTo>
                  <a:lnTo>
                    <a:pt x="85" y="102"/>
                  </a:lnTo>
                  <a:lnTo>
                    <a:pt x="114" y="90"/>
                  </a:lnTo>
                  <a:lnTo>
                    <a:pt x="144" y="93"/>
                  </a:lnTo>
                  <a:lnTo>
                    <a:pt x="169" y="57"/>
                  </a:lnTo>
                  <a:lnTo>
                    <a:pt x="148" y="49"/>
                  </a:lnTo>
                  <a:lnTo>
                    <a:pt x="150" y="13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826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26"/>
            <p:cNvSpPr>
              <a:spLocks/>
            </p:cNvSpPr>
            <p:nvPr/>
          </p:nvSpPr>
          <p:spPr bwMode="auto">
            <a:xfrm>
              <a:off x="4054" y="2486"/>
              <a:ext cx="413" cy="127"/>
            </a:xfrm>
            <a:custGeom>
              <a:avLst/>
              <a:gdLst>
                <a:gd name="T0" fmla="*/ 19 w 413"/>
                <a:gd name="T1" fmla="*/ 56 h 127"/>
                <a:gd name="T2" fmla="*/ 196 w 413"/>
                <a:gd name="T3" fmla="*/ 0 h 127"/>
                <a:gd name="T4" fmla="*/ 413 w 413"/>
                <a:gd name="T5" fmla="*/ 51 h 127"/>
                <a:gd name="T6" fmla="*/ 322 w 413"/>
                <a:gd name="T7" fmla="*/ 126 h 127"/>
                <a:gd name="T8" fmla="*/ 0 w 413"/>
                <a:gd name="T9" fmla="*/ 127 h 127"/>
                <a:gd name="T10" fmla="*/ 19 w 413"/>
                <a:gd name="T11" fmla="*/ 56 h 127"/>
                <a:gd name="T12" fmla="*/ 19 w 413"/>
                <a:gd name="T13" fmla="*/ 5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127">
                  <a:moveTo>
                    <a:pt x="19" y="56"/>
                  </a:moveTo>
                  <a:lnTo>
                    <a:pt x="196" y="0"/>
                  </a:lnTo>
                  <a:lnTo>
                    <a:pt x="413" y="51"/>
                  </a:lnTo>
                  <a:lnTo>
                    <a:pt x="322" y="126"/>
                  </a:lnTo>
                  <a:lnTo>
                    <a:pt x="0" y="127"/>
                  </a:lnTo>
                  <a:lnTo>
                    <a:pt x="19" y="56"/>
                  </a:lnTo>
                  <a:lnTo>
                    <a:pt x="19" y="56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27"/>
            <p:cNvSpPr>
              <a:spLocks/>
            </p:cNvSpPr>
            <p:nvPr/>
          </p:nvSpPr>
          <p:spPr bwMode="auto">
            <a:xfrm>
              <a:off x="4069" y="2544"/>
              <a:ext cx="202" cy="66"/>
            </a:xfrm>
            <a:custGeom>
              <a:avLst/>
              <a:gdLst>
                <a:gd name="T0" fmla="*/ 27 w 202"/>
                <a:gd name="T1" fmla="*/ 15 h 66"/>
                <a:gd name="T2" fmla="*/ 175 w 202"/>
                <a:gd name="T3" fmla="*/ 0 h 66"/>
                <a:gd name="T4" fmla="*/ 202 w 202"/>
                <a:gd name="T5" fmla="*/ 34 h 66"/>
                <a:gd name="T6" fmla="*/ 112 w 202"/>
                <a:gd name="T7" fmla="*/ 66 h 66"/>
                <a:gd name="T8" fmla="*/ 0 w 202"/>
                <a:gd name="T9" fmla="*/ 55 h 66"/>
                <a:gd name="T10" fmla="*/ 0 w 202"/>
                <a:gd name="T11" fmla="*/ 12 h 66"/>
                <a:gd name="T12" fmla="*/ 27 w 202"/>
                <a:gd name="T13" fmla="*/ 15 h 66"/>
                <a:gd name="T14" fmla="*/ 27 w 202"/>
                <a:gd name="T15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66">
                  <a:moveTo>
                    <a:pt x="27" y="15"/>
                  </a:moveTo>
                  <a:lnTo>
                    <a:pt x="175" y="0"/>
                  </a:lnTo>
                  <a:lnTo>
                    <a:pt x="202" y="34"/>
                  </a:lnTo>
                  <a:lnTo>
                    <a:pt x="112" y="66"/>
                  </a:lnTo>
                  <a:lnTo>
                    <a:pt x="0" y="55"/>
                  </a:lnTo>
                  <a:lnTo>
                    <a:pt x="0" y="12"/>
                  </a:lnTo>
                  <a:lnTo>
                    <a:pt x="27" y="15"/>
                  </a:lnTo>
                  <a:lnTo>
                    <a:pt x="27" y="15"/>
                  </a:lnTo>
                  <a:close/>
                </a:path>
              </a:pathLst>
            </a:custGeom>
            <a:solidFill>
              <a:srgbClr val="948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28"/>
            <p:cNvSpPr>
              <a:spLocks/>
            </p:cNvSpPr>
            <p:nvPr/>
          </p:nvSpPr>
          <p:spPr bwMode="auto">
            <a:xfrm>
              <a:off x="2876" y="2804"/>
              <a:ext cx="406" cy="114"/>
            </a:xfrm>
            <a:custGeom>
              <a:avLst/>
              <a:gdLst>
                <a:gd name="T0" fmla="*/ 0 w 406"/>
                <a:gd name="T1" fmla="*/ 39 h 114"/>
                <a:gd name="T2" fmla="*/ 17 w 406"/>
                <a:gd name="T3" fmla="*/ 69 h 114"/>
                <a:gd name="T4" fmla="*/ 183 w 406"/>
                <a:gd name="T5" fmla="*/ 73 h 114"/>
                <a:gd name="T6" fmla="*/ 221 w 406"/>
                <a:gd name="T7" fmla="*/ 64 h 114"/>
                <a:gd name="T8" fmla="*/ 326 w 406"/>
                <a:gd name="T9" fmla="*/ 86 h 114"/>
                <a:gd name="T10" fmla="*/ 347 w 406"/>
                <a:gd name="T11" fmla="*/ 114 h 114"/>
                <a:gd name="T12" fmla="*/ 406 w 406"/>
                <a:gd name="T13" fmla="*/ 86 h 114"/>
                <a:gd name="T14" fmla="*/ 387 w 406"/>
                <a:gd name="T15" fmla="*/ 30 h 114"/>
                <a:gd name="T16" fmla="*/ 278 w 406"/>
                <a:gd name="T17" fmla="*/ 0 h 114"/>
                <a:gd name="T18" fmla="*/ 124 w 406"/>
                <a:gd name="T19" fmla="*/ 27 h 114"/>
                <a:gd name="T20" fmla="*/ 0 w 406"/>
                <a:gd name="T21" fmla="*/ 39 h 114"/>
                <a:gd name="T22" fmla="*/ 0 w 406"/>
                <a:gd name="T23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6" h="114">
                  <a:moveTo>
                    <a:pt x="0" y="39"/>
                  </a:moveTo>
                  <a:lnTo>
                    <a:pt x="17" y="69"/>
                  </a:lnTo>
                  <a:lnTo>
                    <a:pt x="183" y="73"/>
                  </a:lnTo>
                  <a:lnTo>
                    <a:pt x="221" y="64"/>
                  </a:lnTo>
                  <a:lnTo>
                    <a:pt x="326" y="86"/>
                  </a:lnTo>
                  <a:lnTo>
                    <a:pt x="347" y="114"/>
                  </a:lnTo>
                  <a:lnTo>
                    <a:pt x="406" y="86"/>
                  </a:lnTo>
                  <a:lnTo>
                    <a:pt x="387" y="30"/>
                  </a:lnTo>
                  <a:lnTo>
                    <a:pt x="278" y="0"/>
                  </a:lnTo>
                  <a:lnTo>
                    <a:pt x="124" y="27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29"/>
            <p:cNvSpPr>
              <a:spLocks/>
            </p:cNvSpPr>
            <p:nvPr/>
          </p:nvSpPr>
          <p:spPr bwMode="auto">
            <a:xfrm>
              <a:off x="3701" y="2702"/>
              <a:ext cx="526" cy="98"/>
            </a:xfrm>
            <a:custGeom>
              <a:avLst/>
              <a:gdLst>
                <a:gd name="T0" fmla="*/ 461 w 526"/>
                <a:gd name="T1" fmla="*/ 2 h 98"/>
                <a:gd name="T2" fmla="*/ 294 w 526"/>
                <a:gd name="T3" fmla="*/ 18 h 98"/>
                <a:gd name="T4" fmla="*/ 261 w 526"/>
                <a:gd name="T5" fmla="*/ 53 h 98"/>
                <a:gd name="T6" fmla="*/ 137 w 526"/>
                <a:gd name="T7" fmla="*/ 53 h 98"/>
                <a:gd name="T8" fmla="*/ 0 w 526"/>
                <a:gd name="T9" fmla="*/ 86 h 98"/>
                <a:gd name="T10" fmla="*/ 76 w 526"/>
                <a:gd name="T11" fmla="*/ 98 h 98"/>
                <a:gd name="T12" fmla="*/ 248 w 526"/>
                <a:gd name="T13" fmla="*/ 73 h 98"/>
                <a:gd name="T14" fmla="*/ 400 w 526"/>
                <a:gd name="T15" fmla="*/ 46 h 98"/>
                <a:gd name="T16" fmla="*/ 526 w 526"/>
                <a:gd name="T17" fmla="*/ 0 h 98"/>
                <a:gd name="T18" fmla="*/ 461 w 526"/>
                <a:gd name="T19" fmla="*/ 2 h 98"/>
                <a:gd name="T20" fmla="*/ 461 w 526"/>
                <a:gd name="T2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6" h="98">
                  <a:moveTo>
                    <a:pt x="461" y="2"/>
                  </a:moveTo>
                  <a:lnTo>
                    <a:pt x="294" y="18"/>
                  </a:lnTo>
                  <a:lnTo>
                    <a:pt x="261" y="53"/>
                  </a:lnTo>
                  <a:lnTo>
                    <a:pt x="137" y="53"/>
                  </a:lnTo>
                  <a:lnTo>
                    <a:pt x="0" y="86"/>
                  </a:lnTo>
                  <a:lnTo>
                    <a:pt x="76" y="98"/>
                  </a:lnTo>
                  <a:lnTo>
                    <a:pt x="248" y="73"/>
                  </a:lnTo>
                  <a:lnTo>
                    <a:pt x="400" y="46"/>
                  </a:lnTo>
                  <a:lnTo>
                    <a:pt x="526" y="0"/>
                  </a:lnTo>
                  <a:lnTo>
                    <a:pt x="461" y="2"/>
                  </a:lnTo>
                  <a:lnTo>
                    <a:pt x="461" y="2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30"/>
            <p:cNvSpPr>
              <a:spLocks/>
            </p:cNvSpPr>
            <p:nvPr/>
          </p:nvSpPr>
          <p:spPr bwMode="auto">
            <a:xfrm>
              <a:off x="4078" y="2553"/>
              <a:ext cx="128" cy="42"/>
            </a:xfrm>
            <a:custGeom>
              <a:avLst/>
              <a:gdLst>
                <a:gd name="T0" fmla="*/ 0 w 128"/>
                <a:gd name="T1" fmla="*/ 6 h 42"/>
                <a:gd name="T2" fmla="*/ 128 w 128"/>
                <a:gd name="T3" fmla="*/ 0 h 42"/>
                <a:gd name="T4" fmla="*/ 77 w 128"/>
                <a:gd name="T5" fmla="*/ 25 h 42"/>
                <a:gd name="T6" fmla="*/ 107 w 128"/>
                <a:gd name="T7" fmla="*/ 42 h 42"/>
                <a:gd name="T8" fmla="*/ 6 w 128"/>
                <a:gd name="T9" fmla="*/ 37 h 42"/>
                <a:gd name="T10" fmla="*/ 0 w 128"/>
                <a:gd name="T11" fmla="*/ 6 h 42"/>
                <a:gd name="T12" fmla="*/ 0 w 128"/>
                <a:gd name="T13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42">
                  <a:moveTo>
                    <a:pt x="0" y="6"/>
                  </a:moveTo>
                  <a:lnTo>
                    <a:pt x="128" y="0"/>
                  </a:lnTo>
                  <a:lnTo>
                    <a:pt x="77" y="25"/>
                  </a:lnTo>
                  <a:lnTo>
                    <a:pt x="107" y="42"/>
                  </a:lnTo>
                  <a:lnTo>
                    <a:pt x="6" y="37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67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31"/>
            <p:cNvSpPr>
              <a:spLocks/>
            </p:cNvSpPr>
            <p:nvPr/>
          </p:nvSpPr>
          <p:spPr bwMode="auto">
            <a:xfrm>
              <a:off x="4107" y="2582"/>
              <a:ext cx="410" cy="98"/>
            </a:xfrm>
            <a:custGeom>
              <a:avLst/>
              <a:gdLst>
                <a:gd name="T0" fmla="*/ 170 w 410"/>
                <a:gd name="T1" fmla="*/ 68 h 98"/>
                <a:gd name="T2" fmla="*/ 311 w 410"/>
                <a:gd name="T3" fmla="*/ 67 h 98"/>
                <a:gd name="T4" fmla="*/ 410 w 410"/>
                <a:gd name="T5" fmla="*/ 65 h 98"/>
                <a:gd name="T6" fmla="*/ 389 w 410"/>
                <a:gd name="T7" fmla="*/ 8 h 98"/>
                <a:gd name="T8" fmla="*/ 259 w 410"/>
                <a:gd name="T9" fmla="*/ 17 h 98"/>
                <a:gd name="T10" fmla="*/ 143 w 410"/>
                <a:gd name="T11" fmla="*/ 0 h 98"/>
                <a:gd name="T12" fmla="*/ 48 w 410"/>
                <a:gd name="T13" fmla="*/ 13 h 98"/>
                <a:gd name="T14" fmla="*/ 0 w 410"/>
                <a:gd name="T15" fmla="*/ 82 h 98"/>
                <a:gd name="T16" fmla="*/ 65 w 410"/>
                <a:gd name="T17" fmla="*/ 98 h 98"/>
                <a:gd name="T18" fmla="*/ 170 w 410"/>
                <a:gd name="T19" fmla="*/ 68 h 98"/>
                <a:gd name="T20" fmla="*/ 170 w 410"/>
                <a:gd name="T21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98">
                  <a:moveTo>
                    <a:pt x="170" y="68"/>
                  </a:moveTo>
                  <a:lnTo>
                    <a:pt x="311" y="67"/>
                  </a:lnTo>
                  <a:lnTo>
                    <a:pt x="410" y="65"/>
                  </a:lnTo>
                  <a:lnTo>
                    <a:pt x="389" y="8"/>
                  </a:lnTo>
                  <a:lnTo>
                    <a:pt x="259" y="17"/>
                  </a:lnTo>
                  <a:lnTo>
                    <a:pt x="143" y="0"/>
                  </a:lnTo>
                  <a:lnTo>
                    <a:pt x="48" y="13"/>
                  </a:lnTo>
                  <a:lnTo>
                    <a:pt x="0" y="82"/>
                  </a:lnTo>
                  <a:lnTo>
                    <a:pt x="65" y="98"/>
                  </a:lnTo>
                  <a:lnTo>
                    <a:pt x="170" y="68"/>
                  </a:lnTo>
                  <a:lnTo>
                    <a:pt x="170" y="68"/>
                  </a:lnTo>
                  <a:close/>
                </a:path>
              </a:pathLst>
            </a:custGeom>
            <a:solidFill>
              <a:srgbClr val="826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4" name="Freeform 232"/>
            <p:cNvSpPr>
              <a:spLocks/>
            </p:cNvSpPr>
            <p:nvPr/>
          </p:nvSpPr>
          <p:spPr bwMode="auto">
            <a:xfrm>
              <a:off x="3167" y="2640"/>
              <a:ext cx="77" cy="49"/>
            </a:xfrm>
            <a:custGeom>
              <a:avLst/>
              <a:gdLst>
                <a:gd name="T0" fmla="*/ 0 w 77"/>
                <a:gd name="T1" fmla="*/ 33 h 49"/>
                <a:gd name="T2" fmla="*/ 6 w 77"/>
                <a:gd name="T3" fmla="*/ 9 h 49"/>
                <a:gd name="T4" fmla="*/ 77 w 77"/>
                <a:gd name="T5" fmla="*/ 0 h 49"/>
                <a:gd name="T6" fmla="*/ 50 w 77"/>
                <a:gd name="T7" fmla="*/ 21 h 49"/>
                <a:gd name="T8" fmla="*/ 69 w 77"/>
                <a:gd name="T9" fmla="*/ 30 h 49"/>
                <a:gd name="T10" fmla="*/ 29 w 77"/>
                <a:gd name="T11" fmla="*/ 49 h 49"/>
                <a:gd name="T12" fmla="*/ 29 w 77"/>
                <a:gd name="T13" fmla="*/ 24 h 49"/>
                <a:gd name="T14" fmla="*/ 0 w 77"/>
                <a:gd name="T15" fmla="*/ 33 h 49"/>
                <a:gd name="T16" fmla="*/ 0 w 77"/>
                <a:gd name="T17" fmla="*/ 3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49">
                  <a:moveTo>
                    <a:pt x="0" y="33"/>
                  </a:moveTo>
                  <a:lnTo>
                    <a:pt x="6" y="9"/>
                  </a:lnTo>
                  <a:lnTo>
                    <a:pt x="77" y="0"/>
                  </a:lnTo>
                  <a:lnTo>
                    <a:pt x="50" y="21"/>
                  </a:lnTo>
                  <a:lnTo>
                    <a:pt x="69" y="30"/>
                  </a:lnTo>
                  <a:lnTo>
                    <a:pt x="29" y="49"/>
                  </a:lnTo>
                  <a:lnTo>
                    <a:pt x="29" y="24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5" name="Freeform 233"/>
            <p:cNvSpPr>
              <a:spLocks/>
            </p:cNvSpPr>
            <p:nvPr/>
          </p:nvSpPr>
          <p:spPr bwMode="auto">
            <a:xfrm>
              <a:off x="3261" y="2946"/>
              <a:ext cx="76" cy="23"/>
            </a:xfrm>
            <a:custGeom>
              <a:avLst/>
              <a:gdLst>
                <a:gd name="T0" fmla="*/ 36 w 76"/>
                <a:gd name="T1" fmla="*/ 0 h 23"/>
                <a:gd name="T2" fmla="*/ 76 w 76"/>
                <a:gd name="T3" fmla="*/ 8 h 23"/>
                <a:gd name="T4" fmla="*/ 46 w 76"/>
                <a:gd name="T5" fmla="*/ 23 h 23"/>
                <a:gd name="T6" fmla="*/ 0 w 76"/>
                <a:gd name="T7" fmla="*/ 1 h 23"/>
                <a:gd name="T8" fmla="*/ 36 w 76"/>
                <a:gd name="T9" fmla="*/ 0 h 23"/>
                <a:gd name="T10" fmla="*/ 36 w 76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23">
                  <a:moveTo>
                    <a:pt x="36" y="0"/>
                  </a:moveTo>
                  <a:lnTo>
                    <a:pt x="76" y="8"/>
                  </a:lnTo>
                  <a:lnTo>
                    <a:pt x="46" y="23"/>
                  </a:lnTo>
                  <a:lnTo>
                    <a:pt x="0" y="1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6" name="Freeform 234"/>
            <p:cNvSpPr>
              <a:spLocks/>
            </p:cNvSpPr>
            <p:nvPr/>
          </p:nvSpPr>
          <p:spPr bwMode="auto">
            <a:xfrm>
              <a:off x="3360" y="2937"/>
              <a:ext cx="74" cy="20"/>
            </a:xfrm>
            <a:custGeom>
              <a:avLst/>
              <a:gdLst>
                <a:gd name="T0" fmla="*/ 0 w 74"/>
                <a:gd name="T1" fmla="*/ 10 h 20"/>
                <a:gd name="T2" fmla="*/ 25 w 74"/>
                <a:gd name="T3" fmla="*/ 0 h 20"/>
                <a:gd name="T4" fmla="*/ 74 w 74"/>
                <a:gd name="T5" fmla="*/ 2 h 20"/>
                <a:gd name="T6" fmla="*/ 40 w 74"/>
                <a:gd name="T7" fmla="*/ 20 h 20"/>
                <a:gd name="T8" fmla="*/ 0 w 74"/>
                <a:gd name="T9" fmla="*/ 10 h 20"/>
                <a:gd name="T10" fmla="*/ 0 w 74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20">
                  <a:moveTo>
                    <a:pt x="0" y="10"/>
                  </a:moveTo>
                  <a:lnTo>
                    <a:pt x="25" y="0"/>
                  </a:lnTo>
                  <a:lnTo>
                    <a:pt x="74" y="2"/>
                  </a:lnTo>
                  <a:lnTo>
                    <a:pt x="40" y="2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" name="Freeform 235"/>
            <p:cNvSpPr>
              <a:spLocks/>
            </p:cNvSpPr>
            <p:nvPr/>
          </p:nvSpPr>
          <p:spPr bwMode="auto">
            <a:xfrm>
              <a:off x="3307" y="2783"/>
              <a:ext cx="1345" cy="671"/>
            </a:xfrm>
            <a:custGeom>
              <a:avLst/>
              <a:gdLst>
                <a:gd name="T0" fmla="*/ 1318 w 1345"/>
                <a:gd name="T1" fmla="*/ 56 h 671"/>
                <a:gd name="T2" fmla="*/ 1200 w 1345"/>
                <a:gd name="T3" fmla="*/ 0 h 671"/>
                <a:gd name="T4" fmla="*/ 1103 w 1345"/>
                <a:gd name="T5" fmla="*/ 17 h 671"/>
                <a:gd name="T6" fmla="*/ 958 w 1345"/>
                <a:gd name="T7" fmla="*/ 24 h 671"/>
                <a:gd name="T8" fmla="*/ 945 w 1345"/>
                <a:gd name="T9" fmla="*/ 48 h 671"/>
                <a:gd name="T10" fmla="*/ 859 w 1345"/>
                <a:gd name="T11" fmla="*/ 5 h 671"/>
                <a:gd name="T12" fmla="*/ 737 w 1345"/>
                <a:gd name="T13" fmla="*/ 51 h 671"/>
                <a:gd name="T14" fmla="*/ 731 w 1345"/>
                <a:gd name="T15" fmla="*/ 115 h 671"/>
                <a:gd name="T16" fmla="*/ 613 w 1345"/>
                <a:gd name="T17" fmla="*/ 112 h 671"/>
                <a:gd name="T18" fmla="*/ 539 w 1345"/>
                <a:gd name="T19" fmla="*/ 167 h 671"/>
                <a:gd name="T20" fmla="*/ 343 w 1345"/>
                <a:gd name="T21" fmla="*/ 236 h 671"/>
                <a:gd name="T22" fmla="*/ 192 w 1345"/>
                <a:gd name="T23" fmla="*/ 262 h 671"/>
                <a:gd name="T24" fmla="*/ 45 w 1345"/>
                <a:gd name="T25" fmla="*/ 366 h 671"/>
                <a:gd name="T26" fmla="*/ 5 w 1345"/>
                <a:gd name="T27" fmla="*/ 418 h 671"/>
                <a:gd name="T28" fmla="*/ 0 w 1345"/>
                <a:gd name="T29" fmla="*/ 489 h 671"/>
                <a:gd name="T30" fmla="*/ 93 w 1345"/>
                <a:gd name="T31" fmla="*/ 524 h 671"/>
                <a:gd name="T32" fmla="*/ 61 w 1345"/>
                <a:gd name="T33" fmla="*/ 590 h 671"/>
                <a:gd name="T34" fmla="*/ 106 w 1345"/>
                <a:gd name="T35" fmla="*/ 655 h 671"/>
                <a:gd name="T36" fmla="*/ 211 w 1345"/>
                <a:gd name="T37" fmla="*/ 671 h 671"/>
                <a:gd name="T38" fmla="*/ 358 w 1345"/>
                <a:gd name="T39" fmla="*/ 622 h 671"/>
                <a:gd name="T40" fmla="*/ 499 w 1345"/>
                <a:gd name="T41" fmla="*/ 286 h 671"/>
                <a:gd name="T42" fmla="*/ 775 w 1345"/>
                <a:gd name="T43" fmla="*/ 231 h 671"/>
                <a:gd name="T44" fmla="*/ 1103 w 1345"/>
                <a:gd name="T45" fmla="*/ 191 h 671"/>
                <a:gd name="T46" fmla="*/ 1345 w 1345"/>
                <a:gd name="T47" fmla="*/ 152 h 671"/>
                <a:gd name="T48" fmla="*/ 1318 w 1345"/>
                <a:gd name="T49" fmla="*/ 56 h 671"/>
                <a:gd name="T50" fmla="*/ 1318 w 1345"/>
                <a:gd name="T51" fmla="*/ 56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5" h="671">
                  <a:moveTo>
                    <a:pt x="1318" y="56"/>
                  </a:moveTo>
                  <a:lnTo>
                    <a:pt x="1200" y="0"/>
                  </a:lnTo>
                  <a:lnTo>
                    <a:pt x="1103" y="17"/>
                  </a:lnTo>
                  <a:lnTo>
                    <a:pt x="958" y="24"/>
                  </a:lnTo>
                  <a:lnTo>
                    <a:pt x="945" y="48"/>
                  </a:lnTo>
                  <a:lnTo>
                    <a:pt x="859" y="5"/>
                  </a:lnTo>
                  <a:lnTo>
                    <a:pt x="737" y="51"/>
                  </a:lnTo>
                  <a:lnTo>
                    <a:pt x="731" y="115"/>
                  </a:lnTo>
                  <a:lnTo>
                    <a:pt x="613" y="112"/>
                  </a:lnTo>
                  <a:lnTo>
                    <a:pt x="539" y="167"/>
                  </a:lnTo>
                  <a:lnTo>
                    <a:pt x="343" y="236"/>
                  </a:lnTo>
                  <a:lnTo>
                    <a:pt x="192" y="262"/>
                  </a:lnTo>
                  <a:lnTo>
                    <a:pt x="45" y="366"/>
                  </a:lnTo>
                  <a:lnTo>
                    <a:pt x="5" y="418"/>
                  </a:lnTo>
                  <a:lnTo>
                    <a:pt x="0" y="489"/>
                  </a:lnTo>
                  <a:lnTo>
                    <a:pt x="93" y="524"/>
                  </a:lnTo>
                  <a:lnTo>
                    <a:pt x="61" y="590"/>
                  </a:lnTo>
                  <a:lnTo>
                    <a:pt x="106" y="655"/>
                  </a:lnTo>
                  <a:lnTo>
                    <a:pt x="211" y="671"/>
                  </a:lnTo>
                  <a:lnTo>
                    <a:pt x="358" y="622"/>
                  </a:lnTo>
                  <a:lnTo>
                    <a:pt x="499" y="286"/>
                  </a:lnTo>
                  <a:lnTo>
                    <a:pt x="775" y="231"/>
                  </a:lnTo>
                  <a:lnTo>
                    <a:pt x="1103" y="191"/>
                  </a:lnTo>
                  <a:lnTo>
                    <a:pt x="1345" y="152"/>
                  </a:lnTo>
                  <a:lnTo>
                    <a:pt x="1318" y="56"/>
                  </a:lnTo>
                  <a:lnTo>
                    <a:pt x="1318" y="56"/>
                  </a:lnTo>
                  <a:close/>
                </a:path>
              </a:pathLst>
            </a:custGeom>
            <a:solidFill>
              <a:srgbClr val="ABA3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236"/>
            <p:cNvSpPr>
              <a:spLocks/>
            </p:cNvSpPr>
            <p:nvPr/>
          </p:nvSpPr>
          <p:spPr bwMode="auto">
            <a:xfrm>
              <a:off x="3415" y="2742"/>
              <a:ext cx="84" cy="33"/>
            </a:xfrm>
            <a:custGeom>
              <a:avLst/>
              <a:gdLst>
                <a:gd name="T0" fmla="*/ 84 w 84"/>
                <a:gd name="T1" fmla="*/ 11 h 33"/>
                <a:gd name="T2" fmla="*/ 19 w 84"/>
                <a:gd name="T3" fmla="*/ 0 h 33"/>
                <a:gd name="T4" fmla="*/ 0 w 84"/>
                <a:gd name="T5" fmla="*/ 29 h 33"/>
                <a:gd name="T6" fmla="*/ 40 w 84"/>
                <a:gd name="T7" fmla="*/ 24 h 33"/>
                <a:gd name="T8" fmla="*/ 73 w 84"/>
                <a:gd name="T9" fmla="*/ 33 h 33"/>
                <a:gd name="T10" fmla="*/ 84 w 84"/>
                <a:gd name="T11" fmla="*/ 11 h 33"/>
                <a:gd name="T12" fmla="*/ 84 w 84"/>
                <a:gd name="T13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33">
                  <a:moveTo>
                    <a:pt x="84" y="11"/>
                  </a:moveTo>
                  <a:lnTo>
                    <a:pt x="19" y="0"/>
                  </a:lnTo>
                  <a:lnTo>
                    <a:pt x="0" y="29"/>
                  </a:lnTo>
                  <a:lnTo>
                    <a:pt x="40" y="24"/>
                  </a:lnTo>
                  <a:lnTo>
                    <a:pt x="73" y="33"/>
                  </a:lnTo>
                  <a:lnTo>
                    <a:pt x="84" y="11"/>
                  </a:lnTo>
                  <a:lnTo>
                    <a:pt x="84" y="11"/>
                  </a:lnTo>
                  <a:close/>
                </a:path>
              </a:pathLst>
            </a:custGeom>
            <a:solidFill>
              <a:srgbClr val="697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237"/>
            <p:cNvSpPr>
              <a:spLocks/>
            </p:cNvSpPr>
            <p:nvPr/>
          </p:nvSpPr>
          <p:spPr bwMode="auto">
            <a:xfrm>
              <a:off x="4038" y="2719"/>
              <a:ext cx="69" cy="23"/>
            </a:xfrm>
            <a:custGeom>
              <a:avLst/>
              <a:gdLst>
                <a:gd name="T0" fmla="*/ 69 w 69"/>
                <a:gd name="T1" fmla="*/ 6 h 23"/>
                <a:gd name="T2" fmla="*/ 35 w 69"/>
                <a:gd name="T3" fmla="*/ 0 h 23"/>
                <a:gd name="T4" fmla="*/ 0 w 69"/>
                <a:gd name="T5" fmla="*/ 11 h 23"/>
                <a:gd name="T6" fmla="*/ 31 w 69"/>
                <a:gd name="T7" fmla="*/ 23 h 23"/>
                <a:gd name="T8" fmla="*/ 69 w 69"/>
                <a:gd name="T9" fmla="*/ 6 h 23"/>
                <a:gd name="T10" fmla="*/ 69 w 69"/>
                <a:gd name="T1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23">
                  <a:moveTo>
                    <a:pt x="69" y="6"/>
                  </a:moveTo>
                  <a:lnTo>
                    <a:pt x="35" y="0"/>
                  </a:lnTo>
                  <a:lnTo>
                    <a:pt x="0" y="11"/>
                  </a:lnTo>
                  <a:lnTo>
                    <a:pt x="31" y="23"/>
                  </a:lnTo>
                  <a:lnTo>
                    <a:pt x="69" y="6"/>
                  </a:lnTo>
                  <a:lnTo>
                    <a:pt x="69" y="6"/>
                  </a:lnTo>
                  <a:close/>
                </a:path>
              </a:pathLst>
            </a:custGeom>
            <a:solidFill>
              <a:srgbClr val="F7A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238"/>
            <p:cNvSpPr>
              <a:spLocks/>
            </p:cNvSpPr>
            <p:nvPr/>
          </p:nvSpPr>
          <p:spPr bwMode="auto">
            <a:xfrm>
              <a:off x="4025" y="2758"/>
              <a:ext cx="74" cy="14"/>
            </a:xfrm>
            <a:custGeom>
              <a:avLst/>
              <a:gdLst>
                <a:gd name="T0" fmla="*/ 74 w 74"/>
                <a:gd name="T1" fmla="*/ 6 h 14"/>
                <a:gd name="T2" fmla="*/ 0 w 74"/>
                <a:gd name="T3" fmla="*/ 0 h 14"/>
                <a:gd name="T4" fmla="*/ 27 w 74"/>
                <a:gd name="T5" fmla="*/ 14 h 14"/>
                <a:gd name="T6" fmla="*/ 74 w 74"/>
                <a:gd name="T7" fmla="*/ 6 h 14"/>
                <a:gd name="T8" fmla="*/ 74 w 7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4">
                  <a:moveTo>
                    <a:pt x="74" y="6"/>
                  </a:moveTo>
                  <a:lnTo>
                    <a:pt x="0" y="0"/>
                  </a:lnTo>
                  <a:lnTo>
                    <a:pt x="27" y="14"/>
                  </a:lnTo>
                  <a:lnTo>
                    <a:pt x="74" y="6"/>
                  </a:lnTo>
                  <a:lnTo>
                    <a:pt x="74" y="6"/>
                  </a:lnTo>
                  <a:close/>
                </a:path>
              </a:pathLst>
            </a:custGeom>
            <a:solidFill>
              <a:srgbClr val="C2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Freeform 239"/>
            <p:cNvSpPr>
              <a:spLocks/>
            </p:cNvSpPr>
            <p:nvPr/>
          </p:nvSpPr>
          <p:spPr bwMode="auto">
            <a:xfrm>
              <a:off x="3577" y="2724"/>
              <a:ext cx="101" cy="161"/>
            </a:xfrm>
            <a:custGeom>
              <a:avLst/>
              <a:gdLst>
                <a:gd name="T0" fmla="*/ 40 w 101"/>
                <a:gd name="T1" fmla="*/ 17 h 161"/>
                <a:gd name="T2" fmla="*/ 61 w 101"/>
                <a:gd name="T3" fmla="*/ 27 h 161"/>
                <a:gd name="T4" fmla="*/ 38 w 101"/>
                <a:gd name="T5" fmla="*/ 55 h 161"/>
                <a:gd name="T6" fmla="*/ 19 w 101"/>
                <a:gd name="T7" fmla="*/ 69 h 161"/>
                <a:gd name="T8" fmla="*/ 12 w 101"/>
                <a:gd name="T9" fmla="*/ 91 h 161"/>
                <a:gd name="T10" fmla="*/ 38 w 101"/>
                <a:gd name="T11" fmla="*/ 100 h 161"/>
                <a:gd name="T12" fmla="*/ 0 w 101"/>
                <a:gd name="T13" fmla="*/ 115 h 161"/>
                <a:gd name="T14" fmla="*/ 4 w 101"/>
                <a:gd name="T15" fmla="*/ 161 h 161"/>
                <a:gd name="T16" fmla="*/ 38 w 101"/>
                <a:gd name="T17" fmla="*/ 160 h 161"/>
                <a:gd name="T18" fmla="*/ 38 w 101"/>
                <a:gd name="T19" fmla="*/ 131 h 161"/>
                <a:gd name="T20" fmla="*/ 101 w 101"/>
                <a:gd name="T21" fmla="*/ 119 h 161"/>
                <a:gd name="T22" fmla="*/ 88 w 101"/>
                <a:gd name="T23" fmla="*/ 89 h 161"/>
                <a:gd name="T24" fmla="*/ 76 w 101"/>
                <a:gd name="T25" fmla="*/ 75 h 161"/>
                <a:gd name="T26" fmla="*/ 86 w 101"/>
                <a:gd name="T27" fmla="*/ 34 h 161"/>
                <a:gd name="T28" fmla="*/ 97 w 101"/>
                <a:gd name="T29" fmla="*/ 0 h 161"/>
                <a:gd name="T30" fmla="*/ 67 w 101"/>
                <a:gd name="T31" fmla="*/ 10 h 161"/>
                <a:gd name="T32" fmla="*/ 46 w 101"/>
                <a:gd name="T33" fmla="*/ 0 h 161"/>
                <a:gd name="T34" fmla="*/ 40 w 101"/>
                <a:gd name="T35" fmla="*/ 17 h 161"/>
                <a:gd name="T36" fmla="*/ 40 w 101"/>
                <a:gd name="T37" fmla="*/ 1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1" h="161">
                  <a:moveTo>
                    <a:pt x="40" y="17"/>
                  </a:moveTo>
                  <a:lnTo>
                    <a:pt x="61" y="27"/>
                  </a:lnTo>
                  <a:lnTo>
                    <a:pt x="38" y="55"/>
                  </a:lnTo>
                  <a:lnTo>
                    <a:pt x="19" y="69"/>
                  </a:lnTo>
                  <a:lnTo>
                    <a:pt x="12" y="91"/>
                  </a:lnTo>
                  <a:lnTo>
                    <a:pt x="38" y="100"/>
                  </a:lnTo>
                  <a:lnTo>
                    <a:pt x="0" y="115"/>
                  </a:lnTo>
                  <a:lnTo>
                    <a:pt x="4" y="161"/>
                  </a:lnTo>
                  <a:lnTo>
                    <a:pt x="38" y="160"/>
                  </a:lnTo>
                  <a:lnTo>
                    <a:pt x="38" y="131"/>
                  </a:lnTo>
                  <a:lnTo>
                    <a:pt x="101" y="119"/>
                  </a:lnTo>
                  <a:lnTo>
                    <a:pt x="88" y="89"/>
                  </a:lnTo>
                  <a:lnTo>
                    <a:pt x="76" y="75"/>
                  </a:lnTo>
                  <a:lnTo>
                    <a:pt x="86" y="34"/>
                  </a:lnTo>
                  <a:lnTo>
                    <a:pt x="97" y="0"/>
                  </a:lnTo>
                  <a:lnTo>
                    <a:pt x="67" y="10"/>
                  </a:lnTo>
                  <a:lnTo>
                    <a:pt x="46" y="0"/>
                  </a:lnTo>
                  <a:lnTo>
                    <a:pt x="40" y="17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Freeform 240"/>
            <p:cNvSpPr>
              <a:spLocks/>
            </p:cNvSpPr>
            <p:nvPr/>
          </p:nvSpPr>
          <p:spPr bwMode="auto">
            <a:xfrm>
              <a:off x="3480" y="2679"/>
              <a:ext cx="130" cy="181"/>
            </a:xfrm>
            <a:custGeom>
              <a:avLst/>
              <a:gdLst>
                <a:gd name="T0" fmla="*/ 53 w 130"/>
                <a:gd name="T1" fmla="*/ 181 h 181"/>
                <a:gd name="T2" fmla="*/ 19 w 130"/>
                <a:gd name="T3" fmla="*/ 169 h 181"/>
                <a:gd name="T4" fmla="*/ 0 w 130"/>
                <a:gd name="T5" fmla="*/ 143 h 181"/>
                <a:gd name="T6" fmla="*/ 29 w 130"/>
                <a:gd name="T7" fmla="*/ 140 h 181"/>
                <a:gd name="T8" fmla="*/ 59 w 130"/>
                <a:gd name="T9" fmla="*/ 117 h 181"/>
                <a:gd name="T10" fmla="*/ 15 w 130"/>
                <a:gd name="T11" fmla="*/ 113 h 181"/>
                <a:gd name="T12" fmla="*/ 0 w 130"/>
                <a:gd name="T13" fmla="*/ 76 h 181"/>
                <a:gd name="T14" fmla="*/ 19 w 130"/>
                <a:gd name="T15" fmla="*/ 76 h 181"/>
                <a:gd name="T16" fmla="*/ 25 w 130"/>
                <a:gd name="T17" fmla="*/ 57 h 181"/>
                <a:gd name="T18" fmla="*/ 46 w 130"/>
                <a:gd name="T19" fmla="*/ 59 h 181"/>
                <a:gd name="T20" fmla="*/ 48 w 130"/>
                <a:gd name="T21" fmla="*/ 85 h 181"/>
                <a:gd name="T22" fmla="*/ 74 w 130"/>
                <a:gd name="T23" fmla="*/ 68 h 181"/>
                <a:gd name="T24" fmla="*/ 59 w 130"/>
                <a:gd name="T25" fmla="*/ 49 h 181"/>
                <a:gd name="T26" fmla="*/ 88 w 130"/>
                <a:gd name="T27" fmla="*/ 53 h 181"/>
                <a:gd name="T28" fmla="*/ 80 w 130"/>
                <a:gd name="T29" fmla="*/ 34 h 181"/>
                <a:gd name="T30" fmla="*/ 95 w 130"/>
                <a:gd name="T31" fmla="*/ 23 h 181"/>
                <a:gd name="T32" fmla="*/ 82 w 130"/>
                <a:gd name="T33" fmla="*/ 4 h 181"/>
                <a:gd name="T34" fmla="*/ 103 w 130"/>
                <a:gd name="T35" fmla="*/ 0 h 181"/>
                <a:gd name="T36" fmla="*/ 130 w 130"/>
                <a:gd name="T37" fmla="*/ 57 h 181"/>
                <a:gd name="T38" fmla="*/ 101 w 130"/>
                <a:gd name="T39" fmla="*/ 76 h 181"/>
                <a:gd name="T40" fmla="*/ 74 w 130"/>
                <a:gd name="T41" fmla="*/ 97 h 181"/>
                <a:gd name="T42" fmla="*/ 103 w 130"/>
                <a:gd name="T43" fmla="*/ 96 h 181"/>
                <a:gd name="T44" fmla="*/ 88 w 130"/>
                <a:gd name="T45" fmla="*/ 132 h 181"/>
                <a:gd name="T46" fmla="*/ 59 w 130"/>
                <a:gd name="T47" fmla="*/ 155 h 181"/>
                <a:gd name="T48" fmla="*/ 95 w 130"/>
                <a:gd name="T49" fmla="*/ 158 h 181"/>
                <a:gd name="T50" fmla="*/ 53 w 130"/>
                <a:gd name="T51" fmla="*/ 181 h 181"/>
                <a:gd name="T52" fmla="*/ 53 w 130"/>
                <a:gd name="T5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" h="181">
                  <a:moveTo>
                    <a:pt x="53" y="181"/>
                  </a:moveTo>
                  <a:lnTo>
                    <a:pt x="19" y="169"/>
                  </a:lnTo>
                  <a:lnTo>
                    <a:pt x="0" y="143"/>
                  </a:lnTo>
                  <a:lnTo>
                    <a:pt x="29" y="140"/>
                  </a:lnTo>
                  <a:lnTo>
                    <a:pt x="59" y="117"/>
                  </a:lnTo>
                  <a:lnTo>
                    <a:pt x="15" y="113"/>
                  </a:lnTo>
                  <a:lnTo>
                    <a:pt x="0" y="76"/>
                  </a:lnTo>
                  <a:lnTo>
                    <a:pt x="19" y="76"/>
                  </a:lnTo>
                  <a:lnTo>
                    <a:pt x="25" y="57"/>
                  </a:lnTo>
                  <a:lnTo>
                    <a:pt x="46" y="59"/>
                  </a:lnTo>
                  <a:lnTo>
                    <a:pt x="48" y="85"/>
                  </a:lnTo>
                  <a:lnTo>
                    <a:pt x="74" y="68"/>
                  </a:lnTo>
                  <a:lnTo>
                    <a:pt x="59" y="49"/>
                  </a:lnTo>
                  <a:lnTo>
                    <a:pt x="88" y="53"/>
                  </a:lnTo>
                  <a:lnTo>
                    <a:pt x="80" y="34"/>
                  </a:lnTo>
                  <a:lnTo>
                    <a:pt x="95" y="23"/>
                  </a:lnTo>
                  <a:lnTo>
                    <a:pt x="82" y="4"/>
                  </a:lnTo>
                  <a:lnTo>
                    <a:pt x="103" y="0"/>
                  </a:lnTo>
                  <a:lnTo>
                    <a:pt x="130" y="57"/>
                  </a:lnTo>
                  <a:lnTo>
                    <a:pt x="101" y="76"/>
                  </a:lnTo>
                  <a:lnTo>
                    <a:pt x="74" y="97"/>
                  </a:lnTo>
                  <a:lnTo>
                    <a:pt x="103" y="96"/>
                  </a:lnTo>
                  <a:lnTo>
                    <a:pt x="88" y="132"/>
                  </a:lnTo>
                  <a:lnTo>
                    <a:pt x="59" y="155"/>
                  </a:lnTo>
                  <a:lnTo>
                    <a:pt x="95" y="158"/>
                  </a:lnTo>
                  <a:lnTo>
                    <a:pt x="53" y="181"/>
                  </a:lnTo>
                  <a:lnTo>
                    <a:pt x="53" y="181"/>
                  </a:lnTo>
                  <a:close/>
                </a:path>
              </a:pathLst>
            </a:custGeom>
            <a:solidFill>
              <a:srgbClr val="736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Freeform 241"/>
            <p:cNvSpPr>
              <a:spLocks/>
            </p:cNvSpPr>
            <p:nvPr/>
          </p:nvSpPr>
          <p:spPr bwMode="auto">
            <a:xfrm>
              <a:off x="3282" y="2865"/>
              <a:ext cx="299" cy="65"/>
            </a:xfrm>
            <a:custGeom>
              <a:avLst/>
              <a:gdLst>
                <a:gd name="T0" fmla="*/ 286 w 299"/>
                <a:gd name="T1" fmla="*/ 19 h 65"/>
                <a:gd name="T2" fmla="*/ 89 w 299"/>
                <a:gd name="T3" fmla="*/ 0 h 65"/>
                <a:gd name="T4" fmla="*/ 17 w 299"/>
                <a:gd name="T5" fmla="*/ 11 h 65"/>
                <a:gd name="T6" fmla="*/ 17 w 299"/>
                <a:gd name="T7" fmla="*/ 36 h 65"/>
                <a:gd name="T8" fmla="*/ 0 w 299"/>
                <a:gd name="T9" fmla="*/ 53 h 65"/>
                <a:gd name="T10" fmla="*/ 108 w 299"/>
                <a:gd name="T11" fmla="*/ 46 h 65"/>
                <a:gd name="T12" fmla="*/ 53 w 299"/>
                <a:gd name="T13" fmla="*/ 65 h 65"/>
                <a:gd name="T14" fmla="*/ 148 w 299"/>
                <a:gd name="T15" fmla="*/ 59 h 65"/>
                <a:gd name="T16" fmla="*/ 152 w 299"/>
                <a:gd name="T17" fmla="*/ 37 h 65"/>
                <a:gd name="T18" fmla="*/ 299 w 299"/>
                <a:gd name="T19" fmla="*/ 29 h 65"/>
                <a:gd name="T20" fmla="*/ 286 w 299"/>
                <a:gd name="T21" fmla="*/ 19 h 65"/>
                <a:gd name="T22" fmla="*/ 286 w 299"/>
                <a:gd name="T23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9" h="65">
                  <a:moveTo>
                    <a:pt x="286" y="19"/>
                  </a:moveTo>
                  <a:lnTo>
                    <a:pt x="89" y="0"/>
                  </a:lnTo>
                  <a:lnTo>
                    <a:pt x="17" y="11"/>
                  </a:lnTo>
                  <a:lnTo>
                    <a:pt x="17" y="36"/>
                  </a:lnTo>
                  <a:lnTo>
                    <a:pt x="0" y="53"/>
                  </a:lnTo>
                  <a:lnTo>
                    <a:pt x="108" y="46"/>
                  </a:lnTo>
                  <a:lnTo>
                    <a:pt x="53" y="65"/>
                  </a:lnTo>
                  <a:lnTo>
                    <a:pt x="148" y="59"/>
                  </a:lnTo>
                  <a:lnTo>
                    <a:pt x="152" y="37"/>
                  </a:lnTo>
                  <a:lnTo>
                    <a:pt x="299" y="29"/>
                  </a:lnTo>
                  <a:lnTo>
                    <a:pt x="286" y="19"/>
                  </a:lnTo>
                  <a:lnTo>
                    <a:pt x="286" y="19"/>
                  </a:lnTo>
                  <a:close/>
                </a:path>
              </a:pathLst>
            </a:custGeom>
            <a:solidFill>
              <a:srgbClr val="666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Freeform 242"/>
            <p:cNvSpPr>
              <a:spLocks/>
            </p:cNvSpPr>
            <p:nvPr/>
          </p:nvSpPr>
          <p:spPr bwMode="auto">
            <a:xfrm>
              <a:off x="3379" y="2775"/>
              <a:ext cx="99" cy="49"/>
            </a:xfrm>
            <a:custGeom>
              <a:avLst/>
              <a:gdLst>
                <a:gd name="T0" fmla="*/ 76 w 99"/>
                <a:gd name="T1" fmla="*/ 0 h 49"/>
                <a:gd name="T2" fmla="*/ 51 w 99"/>
                <a:gd name="T3" fmla="*/ 24 h 49"/>
                <a:gd name="T4" fmla="*/ 0 w 99"/>
                <a:gd name="T5" fmla="*/ 24 h 49"/>
                <a:gd name="T6" fmla="*/ 25 w 99"/>
                <a:gd name="T7" fmla="*/ 44 h 49"/>
                <a:gd name="T8" fmla="*/ 80 w 99"/>
                <a:gd name="T9" fmla="*/ 49 h 49"/>
                <a:gd name="T10" fmla="*/ 80 w 99"/>
                <a:gd name="T11" fmla="*/ 29 h 49"/>
                <a:gd name="T12" fmla="*/ 99 w 99"/>
                <a:gd name="T13" fmla="*/ 24 h 49"/>
                <a:gd name="T14" fmla="*/ 76 w 99"/>
                <a:gd name="T15" fmla="*/ 0 h 49"/>
                <a:gd name="T16" fmla="*/ 76 w 99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49">
                  <a:moveTo>
                    <a:pt x="76" y="0"/>
                  </a:moveTo>
                  <a:lnTo>
                    <a:pt x="51" y="24"/>
                  </a:lnTo>
                  <a:lnTo>
                    <a:pt x="0" y="24"/>
                  </a:lnTo>
                  <a:lnTo>
                    <a:pt x="25" y="44"/>
                  </a:lnTo>
                  <a:lnTo>
                    <a:pt x="80" y="49"/>
                  </a:lnTo>
                  <a:lnTo>
                    <a:pt x="80" y="29"/>
                  </a:lnTo>
                  <a:lnTo>
                    <a:pt x="99" y="24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4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Freeform 243"/>
            <p:cNvSpPr>
              <a:spLocks/>
            </p:cNvSpPr>
            <p:nvPr/>
          </p:nvSpPr>
          <p:spPr bwMode="auto">
            <a:xfrm>
              <a:off x="3242" y="2819"/>
              <a:ext cx="272" cy="60"/>
            </a:xfrm>
            <a:custGeom>
              <a:avLst/>
              <a:gdLst>
                <a:gd name="T0" fmla="*/ 93 w 272"/>
                <a:gd name="T1" fmla="*/ 14 h 60"/>
                <a:gd name="T2" fmla="*/ 70 w 272"/>
                <a:gd name="T3" fmla="*/ 26 h 60"/>
                <a:gd name="T4" fmla="*/ 89 w 272"/>
                <a:gd name="T5" fmla="*/ 32 h 60"/>
                <a:gd name="T6" fmla="*/ 108 w 272"/>
                <a:gd name="T7" fmla="*/ 26 h 60"/>
                <a:gd name="T8" fmla="*/ 154 w 272"/>
                <a:gd name="T9" fmla="*/ 18 h 60"/>
                <a:gd name="T10" fmla="*/ 152 w 272"/>
                <a:gd name="T11" fmla="*/ 0 h 60"/>
                <a:gd name="T12" fmla="*/ 169 w 272"/>
                <a:gd name="T13" fmla="*/ 7 h 60"/>
                <a:gd name="T14" fmla="*/ 183 w 272"/>
                <a:gd name="T15" fmla="*/ 24 h 60"/>
                <a:gd name="T16" fmla="*/ 236 w 272"/>
                <a:gd name="T17" fmla="*/ 43 h 60"/>
                <a:gd name="T18" fmla="*/ 272 w 272"/>
                <a:gd name="T19" fmla="*/ 46 h 60"/>
                <a:gd name="T20" fmla="*/ 232 w 272"/>
                <a:gd name="T21" fmla="*/ 60 h 60"/>
                <a:gd name="T22" fmla="*/ 152 w 272"/>
                <a:gd name="T23" fmla="*/ 49 h 60"/>
                <a:gd name="T24" fmla="*/ 40 w 272"/>
                <a:gd name="T25" fmla="*/ 58 h 60"/>
                <a:gd name="T26" fmla="*/ 0 w 272"/>
                <a:gd name="T27" fmla="*/ 40 h 60"/>
                <a:gd name="T28" fmla="*/ 26 w 272"/>
                <a:gd name="T29" fmla="*/ 36 h 60"/>
                <a:gd name="T30" fmla="*/ 51 w 272"/>
                <a:gd name="T31" fmla="*/ 3 h 60"/>
                <a:gd name="T32" fmla="*/ 93 w 272"/>
                <a:gd name="T33" fmla="*/ 14 h 60"/>
                <a:gd name="T34" fmla="*/ 93 w 272"/>
                <a:gd name="T35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2" h="60">
                  <a:moveTo>
                    <a:pt x="93" y="14"/>
                  </a:moveTo>
                  <a:lnTo>
                    <a:pt x="70" y="26"/>
                  </a:lnTo>
                  <a:lnTo>
                    <a:pt x="89" y="32"/>
                  </a:lnTo>
                  <a:lnTo>
                    <a:pt x="108" y="26"/>
                  </a:lnTo>
                  <a:lnTo>
                    <a:pt x="154" y="18"/>
                  </a:lnTo>
                  <a:lnTo>
                    <a:pt x="152" y="0"/>
                  </a:lnTo>
                  <a:lnTo>
                    <a:pt x="169" y="7"/>
                  </a:lnTo>
                  <a:lnTo>
                    <a:pt x="183" y="24"/>
                  </a:lnTo>
                  <a:lnTo>
                    <a:pt x="236" y="43"/>
                  </a:lnTo>
                  <a:lnTo>
                    <a:pt x="272" y="46"/>
                  </a:lnTo>
                  <a:lnTo>
                    <a:pt x="232" y="60"/>
                  </a:lnTo>
                  <a:lnTo>
                    <a:pt x="152" y="49"/>
                  </a:lnTo>
                  <a:lnTo>
                    <a:pt x="40" y="58"/>
                  </a:lnTo>
                  <a:lnTo>
                    <a:pt x="0" y="40"/>
                  </a:lnTo>
                  <a:lnTo>
                    <a:pt x="26" y="36"/>
                  </a:lnTo>
                  <a:lnTo>
                    <a:pt x="51" y="3"/>
                  </a:lnTo>
                  <a:lnTo>
                    <a:pt x="93" y="14"/>
                  </a:lnTo>
                  <a:lnTo>
                    <a:pt x="93" y="14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Freeform 244"/>
            <p:cNvSpPr>
              <a:spLocks/>
            </p:cNvSpPr>
            <p:nvPr/>
          </p:nvSpPr>
          <p:spPr bwMode="auto">
            <a:xfrm>
              <a:off x="4319" y="2728"/>
              <a:ext cx="89" cy="64"/>
            </a:xfrm>
            <a:custGeom>
              <a:avLst/>
              <a:gdLst>
                <a:gd name="T0" fmla="*/ 57 w 89"/>
                <a:gd name="T1" fmla="*/ 0 h 64"/>
                <a:gd name="T2" fmla="*/ 36 w 89"/>
                <a:gd name="T3" fmla="*/ 13 h 64"/>
                <a:gd name="T4" fmla="*/ 0 w 89"/>
                <a:gd name="T5" fmla="*/ 6 h 64"/>
                <a:gd name="T6" fmla="*/ 36 w 89"/>
                <a:gd name="T7" fmla="*/ 34 h 64"/>
                <a:gd name="T8" fmla="*/ 26 w 89"/>
                <a:gd name="T9" fmla="*/ 64 h 64"/>
                <a:gd name="T10" fmla="*/ 80 w 89"/>
                <a:gd name="T11" fmla="*/ 48 h 64"/>
                <a:gd name="T12" fmla="*/ 57 w 89"/>
                <a:gd name="T13" fmla="*/ 30 h 64"/>
                <a:gd name="T14" fmla="*/ 89 w 89"/>
                <a:gd name="T15" fmla="*/ 36 h 64"/>
                <a:gd name="T16" fmla="*/ 57 w 89"/>
                <a:gd name="T17" fmla="*/ 0 h 64"/>
                <a:gd name="T18" fmla="*/ 57 w 89"/>
                <a:gd name="T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4">
                  <a:moveTo>
                    <a:pt x="57" y="0"/>
                  </a:moveTo>
                  <a:lnTo>
                    <a:pt x="36" y="13"/>
                  </a:lnTo>
                  <a:lnTo>
                    <a:pt x="0" y="6"/>
                  </a:lnTo>
                  <a:lnTo>
                    <a:pt x="36" y="34"/>
                  </a:lnTo>
                  <a:lnTo>
                    <a:pt x="26" y="64"/>
                  </a:lnTo>
                  <a:lnTo>
                    <a:pt x="80" y="48"/>
                  </a:lnTo>
                  <a:lnTo>
                    <a:pt x="57" y="30"/>
                  </a:lnTo>
                  <a:lnTo>
                    <a:pt x="89" y="36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CCC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Freeform 245"/>
            <p:cNvSpPr>
              <a:spLocks/>
            </p:cNvSpPr>
            <p:nvPr/>
          </p:nvSpPr>
          <p:spPr bwMode="auto">
            <a:xfrm>
              <a:off x="3993" y="2796"/>
              <a:ext cx="106" cy="47"/>
            </a:xfrm>
            <a:custGeom>
              <a:avLst/>
              <a:gdLst>
                <a:gd name="T0" fmla="*/ 106 w 106"/>
                <a:gd name="T1" fmla="*/ 12 h 47"/>
                <a:gd name="T2" fmla="*/ 61 w 106"/>
                <a:gd name="T3" fmla="*/ 0 h 47"/>
                <a:gd name="T4" fmla="*/ 61 w 106"/>
                <a:gd name="T5" fmla="*/ 19 h 47"/>
                <a:gd name="T6" fmla="*/ 0 w 106"/>
                <a:gd name="T7" fmla="*/ 38 h 47"/>
                <a:gd name="T8" fmla="*/ 55 w 106"/>
                <a:gd name="T9" fmla="*/ 47 h 47"/>
                <a:gd name="T10" fmla="*/ 106 w 106"/>
                <a:gd name="T11" fmla="*/ 12 h 47"/>
                <a:gd name="T12" fmla="*/ 106 w 106"/>
                <a:gd name="T13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47">
                  <a:moveTo>
                    <a:pt x="106" y="12"/>
                  </a:moveTo>
                  <a:lnTo>
                    <a:pt x="61" y="0"/>
                  </a:lnTo>
                  <a:lnTo>
                    <a:pt x="61" y="19"/>
                  </a:lnTo>
                  <a:lnTo>
                    <a:pt x="0" y="38"/>
                  </a:lnTo>
                  <a:lnTo>
                    <a:pt x="55" y="47"/>
                  </a:lnTo>
                  <a:lnTo>
                    <a:pt x="106" y="12"/>
                  </a:lnTo>
                  <a:lnTo>
                    <a:pt x="106" y="12"/>
                  </a:lnTo>
                  <a:close/>
                </a:path>
              </a:pathLst>
            </a:custGeom>
            <a:solidFill>
              <a:srgbClr val="918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Freeform 246"/>
            <p:cNvSpPr>
              <a:spLocks/>
            </p:cNvSpPr>
            <p:nvPr/>
          </p:nvSpPr>
          <p:spPr bwMode="auto">
            <a:xfrm>
              <a:off x="3888" y="2700"/>
              <a:ext cx="129" cy="49"/>
            </a:xfrm>
            <a:custGeom>
              <a:avLst/>
              <a:gdLst>
                <a:gd name="T0" fmla="*/ 95 w 129"/>
                <a:gd name="T1" fmla="*/ 0 h 49"/>
                <a:gd name="T2" fmla="*/ 59 w 129"/>
                <a:gd name="T3" fmla="*/ 11 h 49"/>
                <a:gd name="T4" fmla="*/ 0 w 129"/>
                <a:gd name="T5" fmla="*/ 11 h 49"/>
                <a:gd name="T6" fmla="*/ 34 w 129"/>
                <a:gd name="T7" fmla="*/ 28 h 49"/>
                <a:gd name="T8" fmla="*/ 40 w 129"/>
                <a:gd name="T9" fmla="*/ 49 h 49"/>
                <a:gd name="T10" fmla="*/ 80 w 129"/>
                <a:gd name="T11" fmla="*/ 28 h 49"/>
                <a:gd name="T12" fmla="*/ 129 w 129"/>
                <a:gd name="T13" fmla="*/ 19 h 49"/>
                <a:gd name="T14" fmla="*/ 95 w 129"/>
                <a:gd name="T15" fmla="*/ 0 h 49"/>
                <a:gd name="T16" fmla="*/ 95 w 129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49">
                  <a:moveTo>
                    <a:pt x="95" y="0"/>
                  </a:moveTo>
                  <a:lnTo>
                    <a:pt x="59" y="11"/>
                  </a:lnTo>
                  <a:lnTo>
                    <a:pt x="0" y="11"/>
                  </a:lnTo>
                  <a:lnTo>
                    <a:pt x="34" y="28"/>
                  </a:lnTo>
                  <a:lnTo>
                    <a:pt x="40" y="49"/>
                  </a:lnTo>
                  <a:lnTo>
                    <a:pt x="80" y="28"/>
                  </a:lnTo>
                  <a:lnTo>
                    <a:pt x="129" y="19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18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Freeform 247"/>
            <p:cNvSpPr>
              <a:spLocks/>
            </p:cNvSpPr>
            <p:nvPr/>
          </p:nvSpPr>
          <p:spPr bwMode="auto">
            <a:xfrm>
              <a:off x="3682" y="2732"/>
              <a:ext cx="84" cy="67"/>
            </a:xfrm>
            <a:custGeom>
              <a:avLst/>
              <a:gdLst>
                <a:gd name="T0" fmla="*/ 48 w 84"/>
                <a:gd name="T1" fmla="*/ 0 h 67"/>
                <a:gd name="T2" fmla="*/ 0 w 84"/>
                <a:gd name="T3" fmla="*/ 19 h 67"/>
                <a:gd name="T4" fmla="*/ 19 w 84"/>
                <a:gd name="T5" fmla="*/ 30 h 67"/>
                <a:gd name="T6" fmla="*/ 6 w 84"/>
                <a:gd name="T7" fmla="*/ 47 h 67"/>
                <a:gd name="T8" fmla="*/ 34 w 84"/>
                <a:gd name="T9" fmla="*/ 49 h 67"/>
                <a:gd name="T10" fmla="*/ 63 w 84"/>
                <a:gd name="T11" fmla="*/ 67 h 67"/>
                <a:gd name="T12" fmla="*/ 84 w 84"/>
                <a:gd name="T13" fmla="*/ 34 h 67"/>
                <a:gd name="T14" fmla="*/ 63 w 84"/>
                <a:gd name="T15" fmla="*/ 39 h 67"/>
                <a:gd name="T16" fmla="*/ 40 w 84"/>
                <a:gd name="T17" fmla="*/ 15 h 67"/>
                <a:gd name="T18" fmla="*/ 48 w 84"/>
                <a:gd name="T19" fmla="*/ 0 h 67"/>
                <a:gd name="T20" fmla="*/ 48 w 84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67">
                  <a:moveTo>
                    <a:pt x="48" y="0"/>
                  </a:moveTo>
                  <a:lnTo>
                    <a:pt x="0" y="19"/>
                  </a:lnTo>
                  <a:lnTo>
                    <a:pt x="19" y="30"/>
                  </a:lnTo>
                  <a:lnTo>
                    <a:pt x="6" y="47"/>
                  </a:lnTo>
                  <a:lnTo>
                    <a:pt x="34" y="49"/>
                  </a:lnTo>
                  <a:lnTo>
                    <a:pt x="63" y="67"/>
                  </a:lnTo>
                  <a:lnTo>
                    <a:pt x="84" y="34"/>
                  </a:lnTo>
                  <a:lnTo>
                    <a:pt x="63" y="39"/>
                  </a:lnTo>
                  <a:lnTo>
                    <a:pt x="40" y="15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5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Freeform 248"/>
            <p:cNvSpPr>
              <a:spLocks/>
            </p:cNvSpPr>
            <p:nvPr/>
          </p:nvSpPr>
          <p:spPr bwMode="auto">
            <a:xfrm>
              <a:off x="3526" y="2528"/>
              <a:ext cx="89" cy="102"/>
            </a:xfrm>
            <a:custGeom>
              <a:avLst/>
              <a:gdLst>
                <a:gd name="T0" fmla="*/ 49 w 89"/>
                <a:gd name="T1" fmla="*/ 102 h 102"/>
                <a:gd name="T2" fmla="*/ 36 w 89"/>
                <a:gd name="T3" fmla="*/ 67 h 102"/>
                <a:gd name="T4" fmla="*/ 2 w 89"/>
                <a:gd name="T5" fmla="*/ 34 h 102"/>
                <a:gd name="T6" fmla="*/ 13 w 89"/>
                <a:gd name="T7" fmla="*/ 22 h 102"/>
                <a:gd name="T8" fmla="*/ 0 w 89"/>
                <a:gd name="T9" fmla="*/ 0 h 102"/>
                <a:gd name="T10" fmla="*/ 28 w 89"/>
                <a:gd name="T11" fmla="*/ 2 h 102"/>
                <a:gd name="T12" fmla="*/ 34 w 89"/>
                <a:gd name="T13" fmla="*/ 37 h 102"/>
                <a:gd name="T14" fmla="*/ 68 w 89"/>
                <a:gd name="T15" fmla="*/ 56 h 102"/>
                <a:gd name="T16" fmla="*/ 63 w 89"/>
                <a:gd name="T17" fmla="*/ 76 h 102"/>
                <a:gd name="T18" fmla="*/ 89 w 89"/>
                <a:gd name="T19" fmla="*/ 90 h 102"/>
                <a:gd name="T20" fmla="*/ 49 w 89"/>
                <a:gd name="T21" fmla="*/ 102 h 102"/>
                <a:gd name="T22" fmla="*/ 49 w 89"/>
                <a:gd name="T2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102">
                  <a:moveTo>
                    <a:pt x="49" y="102"/>
                  </a:moveTo>
                  <a:lnTo>
                    <a:pt x="36" y="67"/>
                  </a:lnTo>
                  <a:lnTo>
                    <a:pt x="2" y="34"/>
                  </a:lnTo>
                  <a:lnTo>
                    <a:pt x="13" y="22"/>
                  </a:lnTo>
                  <a:lnTo>
                    <a:pt x="0" y="0"/>
                  </a:lnTo>
                  <a:lnTo>
                    <a:pt x="28" y="2"/>
                  </a:lnTo>
                  <a:lnTo>
                    <a:pt x="34" y="37"/>
                  </a:lnTo>
                  <a:lnTo>
                    <a:pt x="68" y="56"/>
                  </a:lnTo>
                  <a:lnTo>
                    <a:pt x="63" y="76"/>
                  </a:lnTo>
                  <a:lnTo>
                    <a:pt x="89" y="90"/>
                  </a:lnTo>
                  <a:lnTo>
                    <a:pt x="49" y="102"/>
                  </a:lnTo>
                  <a:lnTo>
                    <a:pt x="49" y="102"/>
                  </a:lnTo>
                  <a:close/>
                </a:path>
              </a:pathLst>
            </a:custGeom>
            <a:solidFill>
              <a:srgbClr val="807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Freeform 249"/>
            <p:cNvSpPr>
              <a:spLocks/>
            </p:cNvSpPr>
            <p:nvPr/>
          </p:nvSpPr>
          <p:spPr bwMode="auto">
            <a:xfrm>
              <a:off x="3568" y="2502"/>
              <a:ext cx="89" cy="134"/>
            </a:xfrm>
            <a:custGeom>
              <a:avLst/>
              <a:gdLst>
                <a:gd name="T0" fmla="*/ 0 w 89"/>
                <a:gd name="T1" fmla="*/ 134 h 134"/>
                <a:gd name="T2" fmla="*/ 32 w 89"/>
                <a:gd name="T3" fmla="*/ 93 h 134"/>
                <a:gd name="T4" fmla="*/ 32 w 89"/>
                <a:gd name="T5" fmla="*/ 65 h 134"/>
                <a:gd name="T6" fmla="*/ 32 w 89"/>
                <a:gd name="T7" fmla="*/ 0 h 134"/>
                <a:gd name="T8" fmla="*/ 59 w 89"/>
                <a:gd name="T9" fmla="*/ 8 h 134"/>
                <a:gd name="T10" fmla="*/ 61 w 89"/>
                <a:gd name="T11" fmla="*/ 71 h 134"/>
                <a:gd name="T12" fmla="*/ 89 w 89"/>
                <a:gd name="T13" fmla="*/ 114 h 134"/>
                <a:gd name="T14" fmla="*/ 59 w 89"/>
                <a:gd name="T15" fmla="*/ 127 h 134"/>
                <a:gd name="T16" fmla="*/ 0 w 89"/>
                <a:gd name="T17" fmla="*/ 134 h 134"/>
                <a:gd name="T18" fmla="*/ 0 w 89"/>
                <a:gd name="T1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34">
                  <a:moveTo>
                    <a:pt x="0" y="134"/>
                  </a:moveTo>
                  <a:lnTo>
                    <a:pt x="32" y="93"/>
                  </a:lnTo>
                  <a:lnTo>
                    <a:pt x="32" y="65"/>
                  </a:lnTo>
                  <a:lnTo>
                    <a:pt x="32" y="0"/>
                  </a:lnTo>
                  <a:lnTo>
                    <a:pt x="59" y="8"/>
                  </a:lnTo>
                  <a:lnTo>
                    <a:pt x="61" y="71"/>
                  </a:lnTo>
                  <a:lnTo>
                    <a:pt x="89" y="114"/>
                  </a:lnTo>
                  <a:lnTo>
                    <a:pt x="59" y="127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4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Freeform 250"/>
            <p:cNvSpPr>
              <a:spLocks/>
            </p:cNvSpPr>
            <p:nvPr/>
          </p:nvSpPr>
          <p:spPr bwMode="auto">
            <a:xfrm>
              <a:off x="3575" y="2613"/>
              <a:ext cx="166" cy="87"/>
            </a:xfrm>
            <a:custGeom>
              <a:avLst/>
              <a:gdLst>
                <a:gd name="T0" fmla="*/ 96 w 166"/>
                <a:gd name="T1" fmla="*/ 78 h 87"/>
                <a:gd name="T2" fmla="*/ 122 w 166"/>
                <a:gd name="T3" fmla="*/ 67 h 87"/>
                <a:gd name="T4" fmla="*/ 166 w 166"/>
                <a:gd name="T5" fmla="*/ 70 h 87"/>
                <a:gd name="T6" fmla="*/ 166 w 166"/>
                <a:gd name="T7" fmla="*/ 60 h 87"/>
                <a:gd name="T8" fmla="*/ 128 w 166"/>
                <a:gd name="T9" fmla="*/ 51 h 87"/>
                <a:gd name="T10" fmla="*/ 99 w 166"/>
                <a:gd name="T11" fmla="*/ 57 h 87"/>
                <a:gd name="T12" fmla="*/ 128 w 166"/>
                <a:gd name="T13" fmla="*/ 34 h 87"/>
                <a:gd name="T14" fmla="*/ 78 w 166"/>
                <a:gd name="T15" fmla="*/ 0 h 87"/>
                <a:gd name="T16" fmla="*/ 63 w 166"/>
                <a:gd name="T17" fmla="*/ 32 h 87"/>
                <a:gd name="T18" fmla="*/ 33 w 166"/>
                <a:gd name="T19" fmla="*/ 11 h 87"/>
                <a:gd name="T20" fmla="*/ 2 w 166"/>
                <a:gd name="T21" fmla="*/ 20 h 87"/>
                <a:gd name="T22" fmla="*/ 0 w 166"/>
                <a:gd name="T23" fmla="*/ 39 h 87"/>
                <a:gd name="T24" fmla="*/ 33 w 166"/>
                <a:gd name="T25" fmla="*/ 55 h 87"/>
                <a:gd name="T26" fmla="*/ 33 w 166"/>
                <a:gd name="T27" fmla="*/ 87 h 87"/>
                <a:gd name="T28" fmla="*/ 96 w 166"/>
                <a:gd name="T29" fmla="*/ 78 h 87"/>
                <a:gd name="T30" fmla="*/ 96 w 166"/>
                <a:gd name="T31" fmla="*/ 7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6" h="87">
                  <a:moveTo>
                    <a:pt x="96" y="78"/>
                  </a:moveTo>
                  <a:lnTo>
                    <a:pt x="122" y="67"/>
                  </a:lnTo>
                  <a:lnTo>
                    <a:pt x="166" y="70"/>
                  </a:lnTo>
                  <a:lnTo>
                    <a:pt x="166" y="60"/>
                  </a:lnTo>
                  <a:lnTo>
                    <a:pt x="128" y="51"/>
                  </a:lnTo>
                  <a:lnTo>
                    <a:pt x="99" y="57"/>
                  </a:lnTo>
                  <a:lnTo>
                    <a:pt x="128" y="34"/>
                  </a:lnTo>
                  <a:lnTo>
                    <a:pt x="78" y="0"/>
                  </a:lnTo>
                  <a:lnTo>
                    <a:pt x="63" y="32"/>
                  </a:lnTo>
                  <a:lnTo>
                    <a:pt x="33" y="11"/>
                  </a:lnTo>
                  <a:lnTo>
                    <a:pt x="2" y="20"/>
                  </a:lnTo>
                  <a:lnTo>
                    <a:pt x="0" y="39"/>
                  </a:lnTo>
                  <a:lnTo>
                    <a:pt x="33" y="55"/>
                  </a:lnTo>
                  <a:lnTo>
                    <a:pt x="33" y="87"/>
                  </a:lnTo>
                  <a:lnTo>
                    <a:pt x="96" y="78"/>
                  </a:lnTo>
                  <a:lnTo>
                    <a:pt x="96" y="78"/>
                  </a:lnTo>
                  <a:close/>
                </a:path>
              </a:pathLst>
            </a:custGeom>
            <a:solidFill>
              <a:srgbClr val="75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3" name="Freeform 251"/>
            <p:cNvSpPr>
              <a:spLocks/>
            </p:cNvSpPr>
            <p:nvPr/>
          </p:nvSpPr>
          <p:spPr bwMode="auto">
            <a:xfrm>
              <a:off x="3756" y="2612"/>
              <a:ext cx="136" cy="143"/>
            </a:xfrm>
            <a:custGeom>
              <a:avLst/>
              <a:gdLst>
                <a:gd name="T0" fmla="*/ 0 w 136"/>
                <a:gd name="T1" fmla="*/ 0 h 143"/>
                <a:gd name="T2" fmla="*/ 44 w 136"/>
                <a:gd name="T3" fmla="*/ 18 h 143"/>
                <a:gd name="T4" fmla="*/ 50 w 136"/>
                <a:gd name="T5" fmla="*/ 44 h 143"/>
                <a:gd name="T6" fmla="*/ 65 w 136"/>
                <a:gd name="T7" fmla="*/ 49 h 143"/>
                <a:gd name="T8" fmla="*/ 73 w 136"/>
                <a:gd name="T9" fmla="*/ 73 h 143"/>
                <a:gd name="T10" fmla="*/ 103 w 136"/>
                <a:gd name="T11" fmla="*/ 88 h 143"/>
                <a:gd name="T12" fmla="*/ 136 w 136"/>
                <a:gd name="T13" fmla="*/ 73 h 143"/>
                <a:gd name="T14" fmla="*/ 94 w 136"/>
                <a:gd name="T15" fmla="*/ 143 h 143"/>
                <a:gd name="T16" fmla="*/ 50 w 136"/>
                <a:gd name="T17" fmla="*/ 118 h 143"/>
                <a:gd name="T18" fmla="*/ 65 w 136"/>
                <a:gd name="T19" fmla="*/ 95 h 143"/>
                <a:gd name="T20" fmla="*/ 40 w 136"/>
                <a:gd name="T21" fmla="*/ 79 h 143"/>
                <a:gd name="T22" fmla="*/ 40 w 136"/>
                <a:gd name="T23" fmla="*/ 67 h 143"/>
                <a:gd name="T24" fmla="*/ 10 w 136"/>
                <a:gd name="T25" fmla="*/ 52 h 143"/>
                <a:gd name="T26" fmla="*/ 10 w 136"/>
                <a:gd name="T27" fmla="*/ 26 h 143"/>
                <a:gd name="T28" fmla="*/ 0 w 136"/>
                <a:gd name="T29" fmla="*/ 0 h 143"/>
                <a:gd name="T30" fmla="*/ 0 w 136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43">
                  <a:moveTo>
                    <a:pt x="0" y="0"/>
                  </a:moveTo>
                  <a:lnTo>
                    <a:pt x="44" y="18"/>
                  </a:lnTo>
                  <a:lnTo>
                    <a:pt x="50" y="44"/>
                  </a:lnTo>
                  <a:lnTo>
                    <a:pt x="65" y="49"/>
                  </a:lnTo>
                  <a:lnTo>
                    <a:pt x="73" y="73"/>
                  </a:lnTo>
                  <a:lnTo>
                    <a:pt x="103" y="88"/>
                  </a:lnTo>
                  <a:lnTo>
                    <a:pt x="136" y="73"/>
                  </a:lnTo>
                  <a:lnTo>
                    <a:pt x="94" y="143"/>
                  </a:lnTo>
                  <a:lnTo>
                    <a:pt x="50" y="118"/>
                  </a:lnTo>
                  <a:lnTo>
                    <a:pt x="65" y="95"/>
                  </a:lnTo>
                  <a:lnTo>
                    <a:pt x="40" y="79"/>
                  </a:lnTo>
                  <a:lnTo>
                    <a:pt x="40" y="67"/>
                  </a:lnTo>
                  <a:lnTo>
                    <a:pt x="10" y="52"/>
                  </a:lnTo>
                  <a:lnTo>
                    <a:pt x="10" y="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4" name="Freeform 252"/>
            <p:cNvSpPr>
              <a:spLocks/>
            </p:cNvSpPr>
            <p:nvPr/>
          </p:nvSpPr>
          <p:spPr bwMode="auto">
            <a:xfrm>
              <a:off x="3941" y="2612"/>
              <a:ext cx="84" cy="80"/>
            </a:xfrm>
            <a:custGeom>
              <a:avLst/>
              <a:gdLst>
                <a:gd name="T0" fmla="*/ 54 w 84"/>
                <a:gd name="T1" fmla="*/ 15 h 80"/>
                <a:gd name="T2" fmla="*/ 54 w 84"/>
                <a:gd name="T3" fmla="*/ 61 h 80"/>
                <a:gd name="T4" fmla="*/ 84 w 84"/>
                <a:gd name="T5" fmla="*/ 79 h 80"/>
                <a:gd name="T6" fmla="*/ 19 w 84"/>
                <a:gd name="T7" fmla="*/ 80 h 80"/>
                <a:gd name="T8" fmla="*/ 0 w 84"/>
                <a:gd name="T9" fmla="*/ 56 h 80"/>
                <a:gd name="T10" fmla="*/ 27 w 84"/>
                <a:gd name="T11" fmla="*/ 48 h 80"/>
                <a:gd name="T12" fmla="*/ 27 w 84"/>
                <a:gd name="T13" fmla="*/ 18 h 80"/>
                <a:gd name="T14" fmla="*/ 48 w 84"/>
                <a:gd name="T15" fmla="*/ 0 h 80"/>
                <a:gd name="T16" fmla="*/ 54 w 84"/>
                <a:gd name="T17" fmla="*/ 15 h 80"/>
                <a:gd name="T18" fmla="*/ 54 w 84"/>
                <a:gd name="T19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0">
                  <a:moveTo>
                    <a:pt x="54" y="15"/>
                  </a:moveTo>
                  <a:lnTo>
                    <a:pt x="54" y="61"/>
                  </a:lnTo>
                  <a:lnTo>
                    <a:pt x="84" y="79"/>
                  </a:lnTo>
                  <a:lnTo>
                    <a:pt x="19" y="80"/>
                  </a:lnTo>
                  <a:lnTo>
                    <a:pt x="0" y="56"/>
                  </a:lnTo>
                  <a:lnTo>
                    <a:pt x="27" y="48"/>
                  </a:lnTo>
                  <a:lnTo>
                    <a:pt x="27" y="18"/>
                  </a:lnTo>
                  <a:lnTo>
                    <a:pt x="48" y="0"/>
                  </a:lnTo>
                  <a:lnTo>
                    <a:pt x="54" y="15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rgbClr val="85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Freeform 253"/>
            <p:cNvSpPr>
              <a:spLocks/>
            </p:cNvSpPr>
            <p:nvPr/>
          </p:nvSpPr>
          <p:spPr bwMode="auto">
            <a:xfrm>
              <a:off x="4250" y="2656"/>
              <a:ext cx="394" cy="178"/>
            </a:xfrm>
            <a:custGeom>
              <a:avLst/>
              <a:gdLst>
                <a:gd name="T0" fmla="*/ 0 w 394"/>
                <a:gd name="T1" fmla="*/ 8 h 178"/>
                <a:gd name="T2" fmla="*/ 248 w 394"/>
                <a:gd name="T3" fmla="*/ 14 h 178"/>
                <a:gd name="T4" fmla="*/ 322 w 394"/>
                <a:gd name="T5" fmla="*/ 0 h 178"/>
                <a:gd name="T6" fmla="*/ 341 w 394"/>
                <a:gd name="T7" fmla="*/ 14 h 178"/>
                <a:gd name="T8" fmla="*/ 360 w 394"/>
                <a:gd name="T9" fmla="*/ 36 h 178"/>
                <a:gd name="T10" fmla="*/ 394 w 394"/>
                <a:gd name="T11" fmla="*/ 57 h 178"/>
                <a:gd name="T12" fmla="*/ 387 w 394"/>
                <a:gd name="T13" fmla="*/ 178 h 178"/>
                <a:gd name="T14" fmla="*/ 322 w 394"/>
                <a:gd name="T15" fmla="*/ 147 h 178"/>
                <a:gd name="T16" fmla="*/ 372 w 394"/>
                <a:gd name="T17" fmla="*/ 131 h 178"/>
                <a:gd name="T18" fmla="*/ 362 w 394"/>
                <a:gd name="T19" fmla="*/ 110 h 178"/>
                <a:gd name="T20" fmla="*/ 168 w 394"/>
                <a:gd name="T21" fmla="*/ 112 h 178"/>
                <a:gd name="T22" fmla="*/ 164 w 394"/>
                <a:gd name="T23" fmla="*/ 86 h 178"/>
                <a:gd name="T24" fmla="*/ 217 w 394"/>
                <a:gd name="T25" fmla="*/ 89 h 178"/>
                <a:gd name="T26" fmla="*/ 246 w 394"/>
                <a:gd name="T27" fmla="*/ 91 h 178"/>
                <a:gd name="T28" fmla="*/ 242 w 394"/>
                <a:gd name="T29" fmla="*/ 76 h 178"/>
                <a:gd name="T30" fmla="*/ 187 w 394"/>
                <a:gd name="T31" fmla="*/ 46 h 178"/>
                <a:gd name="T32" fmla="*/ 278 w 394"/>
                <a:gd name="T33" fmla="*/ 44 h 178"/>
                <a:gd name="T34" fmla="*/ 187 w 394"/>
                <a:gd name="T35" fmla="*/ 35 h 178"/>
                <a:gd name="T36" fmla="*/ 91 w 394"/>
                <a:gd name="T37" fmla="*/ 40 h 178"/>
                <a:gd name="T38" fmla="*/ 8 w 394"/>
                <a:gd name="T39" fmla="*/ 31 h 178"/>
                <a:gd name="T40" fmla="*/ 0 w 394"/>
                <a:gd name="T41" fmla="*/ 8 h 178"/>
                <a:gd name="T42" fmla="*/ 0 w 394"/>
                <a:gd name="T43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4" h="178">
                  <a:moveTo>
                    <a:pt x="0" y="8"/>
                  </a:moveTo>
                  <a:lnTo>
                    <a:pt x="248" y="14"/>
                  </a:lnTo>
                  <a:lnTo>
                    <a:pt x="322" y="0"/>
                  </a:lnTo>
                  <a:lnTo>
                    <a:pt x="341" y="14"/>
                  </a:lnTo>
                  <a:lnTo>
                    <a:pt x="360" y="36"/>
                  </a:lnTo>
                  <a:lnTo>
                    <a:pt x="394" y="57"/>
                  </a:lnTo>
                  <a:lnTo>
                    <a:pt x="387" y="178"/>
                  </a:lnTo>
                  <a:lnTo>
                    <a:pt x="322" y="147"/>
                  </a:lnTo>
                  <a:lnTo>
                    <a:pt x="372" y="131"/>
                  </a:lnTo>
                  <a:lnTo>
                    <a:pt x="362" y="110"/>
                  </a:lnTo>
                  <a:lnTo>
                    <a:pt x="168" y="112"/>
                  </a:lnTo>
                  <a:lnTo>
                    <a:pt x="164" y="86"/>
                  </a:lnTo>
                  <a:lnTo>
                    <a:pt x="217" y="89"/>
                  </a:lnTo>
                  <a:lnTo>
                    <a:pt x="246" y="91"/>
                  </a:lnTo>
                  <a:lnTo>
                    <a:pt x="242" y="76"/>
                  </a:lnTo>
                  <a:lnTo>
                    <a:pt x="187" y="46"/>
                  </a:lnTo>
                  <a:lnTo>
                    <a:pt x="278" y="44"/>
                  </a:lnTo>
                  <a:lnTo>
                    <a:pt x="187" y="35"/>
                  </a:lnTo>
                  <a:lnTo>
                    <a:pt x="91" y="40"/>
                  </a:lnTo>
                  <a:lnTo>
                    <a:pt x="8" y="31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D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Freeform 254"/>
            <p:cNvSpPr>
              <a:spLocks/>
            </p:cNvSpPr>
            <p:nvPr/>
          </p:nvSpPr>
          <p:spPr bwMode="auto">
            <a:xfrm>
              <a:off x="3356" y="3019"/>
              <a:ext cx="286" cy="220"/>
            </a:xfrm>
            <a:custGeom>
              <a:avLst/>
              <a:gdLst>
                <a:gd name="T0" fmla="*/ 78 w 286"/>
                <a:gd name="T1" fmla="*/ 55 h 220"/>
                <a:gd name="T2" fmla="*/ 92 w 286"/>
                <a:gd name="T3" fmla="*/ 45 h 220"/>
                <a:gd name="T4" fmla="*/ 95 w 286"/>
                <a:gd name="T5" fmla="*/ 15 h 220"/>
                <a:gd name="T6" fmla="*/ 124 w 286"/>
                <a:gd name="T7" fmla="*/ 20 h 220"/>
                <a:gd name="T8" fmla="*/ 162 w 286"/>
                <a:gd name="T9" fmla="*/ 15 h 220"/>
                <a:gd name="T10" fmla="*/ 198 w 286"/>
                <a:gd name="T11" fmla="*/ 23 h 220"/>
                <a:gd name="T12" fmla="*/ 225 w 286"/>
                <a:gd name="T13" fmla="*/ 17 h 220"/>
                <a:gd name="T14" fmla="*/ 198 w 286"/>
                <a:gd name="T15" fmla="*/ 0 h 220"/>
                <a:gd name="T16" fmla="*/ 221 w 286"/>
                <a:gd name="T17" fmla="*/ 0 h 220"/>
                <a:gd name="T18" fmla="*/ 286 w 286"/>
                <a:gd name="T19" fmla="*/ 17 h 220"/>
                <a:gd name="T20" fmla="*/ 286 w 286"/>
                <a:gd name="T21" fmla="*/ 43 h 220"/>
                <a:gd name="T22" fmla="*/ 259 w 286"/>
                <a:gd name="T23" fmla="*/ 55 h 220"/>
                <a:gd name="T24" fmla="*/ 259 w 286"/>
                <a:gd name="T25" fmla="*/ 97 h 220"/>
                <a:gd name="T26" fmla="*/ 225 w 286"/>
                <a:gd name="T27" fmla="*/ 143 h 220"/>
                <a:gd name="T28" fmla="*/ 151 w 286"/>
                <a:gd name="T29" fmla="*/ 175 h 220"/>
                <a:gd name="T30" fmla="*/ 122 w 286"/>
                <a:gd name="T31" fmla="*/ 164 h 220"/>
                <a:gd name="T32" fmla="*/ 103 w 286"/>
                <a:gd name="T33" fmla="*/ 186 h 220"/>
                <a:gd name="T34" fmla="*/ 63 w 286"/>
                <a:gd name="T35" fmla="*/ 205 h 220"/>
                <a:gd name="T36" fmla="*/ 23 w 286"/>
                <a:gd name="T37" fmla="*/ 220 h 220"/>
                <a:gd name="T38" fmla="*/ 0 w 286"/>
                <a:gd name="T39" fmla="*/ 198 h 220"/>
                <a:gd name="T40" fmla="*/ 23 w 286"/>
                <a:gd name="T41" fmla="*/ 190 h 220"/>
                <a:gd name="T42" fmla="*/ 40 w 286"/>
                <a:gd name="T43" fmla="*/ 198 h 220"/>
                <a:gd name="T44" fmla="*/ 55 w 286"/>
                <a:gd name="T45" fmla="*/ 186 h 220"/>
                <a:gd name="T46" fmla="*/ 0 w 286"/>
                <a:gd name="T47" fmla="*/ 163 h 220"/>
                <a:gd name="T48" fmla="*/ 4 w 286"/>
                <a:gd name="T49" fmla="*/ 150 h 220"/>
                <a:gd name="T50" fmla="*/ 48 w 286"/>
                <a:gd name="T51" fmla="*/ 160 h 220"/>
                <a:gd name="T52" fmla="*/ 74 w 286"/>
                <a:gd name="T53" fmla="*/ 171 h 220"/>
                <a:gd name="T54" fmla="*/ 80 w 286"/>
                <a:gd name="T55" fmla="*/ 141 h 220"/>
                <a:gd name="T56" fmla="*/ 109 w 286"/>
                <a:gd name="T57" fmla="*/ 133 h 220"/>
                <a:gd name="T58" fmla="*/ 137 w 286"/>
                <a:gd name="T59" fmla="*/ 113 h 220"/>
                <a:gd name="T60" fmla="*/ 137 w 286"/>
                <a:gd name="T61" fmla="*/ 134 h 220"/>
                <a:gd name="T62" fmla="*/ 166 w 286"/>
                <a:gd name="T63" fmla="*/ 122 h 220"/>
                <a:gd name="T64" fmla="*/ 128 w 286"/>
                <a:gd name="T65" fmla="*/ 85 h 220"/>
                <a:gd name="T66" fmla="*/ 158 w 286"/>
                <a:gd name="T67" fmla="*/ 85 h 220"/>
                <a:gd name="T68" fmla="*/ 166 w 286"/>
                <a:gd name="T69" fmla="*/ 34 h 220"/>
                <a:gd name="T70" fmla="*/ 128 w 286"/>
                <a:gd name="T71" fmla="*/ 38 h 220"/>
                <a:gd name="T72" fmla="*/ 118 w 286"/>
                <a:gd name="T73" fmla="*/ 63 h 220"/>
                <a:gd name="T74" fmla="*/ 78 w 286"/>
                <a:gd name="T75" fmla="*/ 55 h 220"/>
                <a:gd name="T76" fmla="*/ 78 w 286"/>
                <a:gd name="T77" fmla="*/ 5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6" h="220">
                  <a:moveTo>
                    <a:pt x="78" y="55"/>
                  </a:moveTo>
                  <a:lnTo>
                    <a:pt x="92" y="45"/>
                  </a:lnTo>
                  <a:lnTo>
                    <a:pt x="95" y="15"/>
                  </a:lnTo>
                  <a:lnTo>
                    <a:pt x="124" y="20"/>
                  </a:lnTo>
                  <a:lnTo>
                    <a:pt x="162" y="15"/>
                  </a:lnTo>
                  <a:lnTo>
                    <a:pt x="198" y="23"/>
                  </a:lnTo>
                  <a:lnTo>
                    <a:pt x="225" y="17"/>
                  </a:lnTo>
                  <a:lnTo>
                    <a:pt x="198" y="0"/>
                  </a:lnTo>
                  <a:lnTo>
                    <a:pt x="221" y="0"/>
                  </a:lnTo>
                  <a:lnTo>
                    <a:pt x="286" y="17"/>
                  </a:lnTo>
                  <a:lnTo>
                    <a:pt x="286" y="43"/>
                  </a:lnTo>
                  <a:lnTo>
                    <a:pt x="259" y="55"/>
                  </a:lnTo>
                  <a:lnTo>
                    <a:pt x="259" y="97"/>
                  </a:lnTo>
                  <a:lnTo>
                    <a:pt x="225" y="143"/>
                  </a:lnTo>
                  <a:lnTo>
                    <a:pt x="151" y="175"/>
                  </a:lnTo>
                  <a:lnTo>
                    <a:pt x="122" y="164"/>
                  </a:lnTo>
                  <a:lnTo>
                    <a:pt x="103" y="186"/>
                  </a:lnTo>
                  <a:lnTo>
                    <a:pt x="63" y="205"/>
                  </a:lnTo>
                  <a:lnTo>
                    <a:pt x="23" y="220"/>
                  </a:lnTo>
                  <a:lnTo>
                    <a:pt x="0" y="198"/>
                  </a:lnTo>
                  <a:lnTo>
                    <a:pt x="23" y="190"/>
                  </a:lnTo>
                  <a:lnTo>
                    <a:pt x="40" y="198"/>
                  </a:lnTo>
                  <a:lnTo>
                    <a:pt x="55" y="186"/>
                  </a:lnTo>
                  <a:lnTo>
                    <a:pt x="0" y="163"/>
                  </a:lnTo>
                  <a:lnTo>
                    <a:pt x="4" y="150"/>
                  </a:lnTo>
                  <a:lnTo>
                    <a:pt x="48" y="160"/>
                  </a:lnTo>
                  <a:lnTo>
                    <a:pt x="74" y="171"/>
                  </a:lnTo>
                  <a:lnTo>
                    <a:pt x="80" y="141"/>
                  </a:lnTo>
                  <a:lnTo>
                    <a:pt x="109" y="133"/>
                  </a:lnTo>
                  <a:lnTo>
                    <a:pt x="137" y="113"/>
                  </a:lnTo>
                  <a:lnTo>
                    <a:pt x="137" y="134"/>
                  </a:lnTo>
                  <a:lnTo>
                    <a:pt x="166" y="122"/>
                  </a:lnTo>
                  <a:lnTo>
                    <a:pt x="128" y="85"/>
                  </a:lnTo>
                  <a:lnTo>
                    <a:pt x="158" y="85"/>
                  </a:lnTo>
                  <a:lnTo>
                    <a:pt x="166" y="34"/>
                  </a:lnTo>
                  <a:lnTo>
                    <a:pt x="128" y="38"/>
                  </a:lnTo>
                  <a:lnTo>
                    <a:pt x="118" y="63"/>
                  </a:lnTo>
                  <a:lnTo>
                    <a:pt x="78" y="55"/>
                  </a:lnTo>
                  <a:lnTo>
                    <a:pt x="78" y="55"/>
                  </a:lnTo>
                  <a:close/>
                </a:path>
              </a:pathLst>
            </a:custGeom>
            <a:solidFill>
              <a:srgbClr val="75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" name="Freeform 255"/>
            <p:cNvSpPr>
              <a:spLocks/>
            </p:cNvSpPr>
            <p:nvPr/>
          </p:nvSpPr>
          <p:spPr bwMode="auto">
            <a:xfrm>
              <a:off x="4128" y="2768"/>
              <a:ext cx="101" cy="74"/>
            </a:xfrm>
            <a:custGeom>
              <a:avLst/>
              <a:gdLst>
                <a:gd name="T0" fmla="*/ 29 w 101"/>
                <a:gd name="T1" fmla="*/ 59 h 74"/>
                <a:gd name="T2" fmla="*/ 0 w 101"/>
                <a:gd name="T3" fmla="*/ 40 h 74"/>
                <a:gd name="T4" fmla="*/ 0 w 101"/>
                <a:gd name="T5" fmla="*/ 15 h 74"/>
                <a:gd name="T6" fmla="*/ 23 w 101"/>
                <a:gd name="T7" fmla="*/ 0 h 74"/>
                <a:gd name="T8" fmla="*/ 38 w 101"/>
                <a:gd name="T9" fmla="*/ 7 h 74"/>
                <a:gd name="T10" fmla="*/ 19 w 101"/>
                <a:gd name="T11" fmla="*/ 25 h 74"/>
                <a:gd name="T12" fmla="*/ 42 w 101"/>
                <a:gd name="T13" fmla="*/ 43 h 74"/>
                <a:gd name="T14" fmla="*/ 59 w 101"/>
                <a:gd name="T15" fmla="*/ 17 h 74"/>
                <a:gd name="T16" fmla="*/ 97 w 101"/>
                <a:gd name="T17" fmla="*/ 28 h 74"/>
                <a:gd name="T18" fmla="*/ 67 w 101"/>
                <a:gd name="T19" fmla="*/ 40 h 74"/>
                <a:gd name="T20" fmla="*/ 63 w 101"/>
                <a:gd name="T21" fmla="*/ 54 h 74"/>
                <a:gd name="T22" fmla="*/ 93 w 101"/>
                <a:gd name="T23" fmla="*/ 51 h 74"/>
                <a:gd name="T24" fmla="*/ 101 w 101"/>
                <a:gd name="T25" fmla="*/ 63 h 74"/>
                <a:gd name="T26" fmla="*/ 44 w 101"/>
                <a:gd name="T27" fmla="*/ 74 h 74"/>
                <a:gd name="T28" fmla="*/ 29 w 101"/>
                <a:gd name="T29" fmla="*/ 59 h 74"/>
                <a:gd name="T30" fmla="*/ 29 w 101"/>
                <a:gd name="T31" fmla="*/ 5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74">
                  <a:moveTo>
                    <a:pt x="29" y="59"/>
                  </a:moveTo>
                  <a:lnTo>
                    <a:pt x="0" y="40"/>
                  </a:lnTo>
                  <a:lnTo>
                    <a:pt x="0" y="15"/>
                  </a:lnTo>
                  <a:lnTo>
                    <a:pt x="23" y="0"/>
                  </a:lnTo>
                  <a:lnTo>
                    <a:pt x="38" y="7"/>
                  </a:lnTo>
                  <a:lnTo>
                    <a:pt x="19" y="25"/>
                  </a:lnTo>
                  <a:lnTo>
                    <a:pt x="42" y="43"/>
                  </a:lnTo>
                  <a:lnTo>
                    <a:pt x="59" y="17"/>
                  </a:lnTo>
                  <a:lnTo>
                    <a:pt x="97" y="28"/>
                  </a:lnTo>
                  <a:lnTo>
                    <a:pt x="67" y="40"/>
                  </a:lnTo>
                  <a:lnTo>
                    <a:pt x="63" y="54"/>
                  </a:lnTo>
                  <a:lnTo>
                    <a:pt x="93" y="51"/>
                  </a:lnTo>
                  <a:lnTo>
                    <a:pt x="101" y="63"/>
                  </a:lnTo>
                  <a:lnTo>
                    <a:pt x="44" y="74"/>
                  </a:lnTo>
                  <a:lnTo>
                    <a:pt x="29" y="59"/>
                  </a:lnTo>
                  <a:lnTo>
                    <a:pt x="29" y="59"/>
                  </a:lnTo>
                  <a:close/>
                </a:path>
              </a:pathLst>
            </a:custGeom>
            <a:solidFill>
              <a:srgbClr val="807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9" name="Freeform 256"/>
            <p:cNvSpPr>
              <a:spLocks/>
            </p:cNvSpPr>
            <p:nvPr/>
          </p:nvSpPr>
          <p:spPr bwMode="auto">
            <a:xfrm>
              <a:off x="4010" y="2822"/>
              <a:ext cx="211" cy="100"/>
            </a:xfrm>
            <a:custGeom>
              <a:avLst/>
              <a:gdLst>
                <a:gd name="T0" fmla="*/ 166 w 211"/>
                <a:gd name="T1" fmla="*/ 9 h 100"/>
                <a:gd name="T2" fmla="*/ 112 w 211"/>
                <a:gd name="T3" fmla="*/ 0 h 100"/>
                <a:gd name="T4" fmla="*/ 126 w 211"/>
                <a:gd name="T5" fmla="*/ 17 h 100"/>
                <a:gd name="T6" fmla="*/ 86 w 211"/>
                <a:gd name="T7" fmla="*/ 20 h 100"/>
                <a:gd name="T8" fmla="*/ 116 w 211"/>
                <a:gd name="T9" fmla="*/ 33 h 100"/>
                <a:gd name="T10" fmla="*/ 86 w 211"/>
                <a:gd name="T11" fmla="*/ 55 h 100"/>
                <a:gd name="T12" fmla="*/ 72 w 211"/>
                <a:gd name="T13" fmla="*/ 46 h 100"/>
                <a:gd name="T14" fmla="*/ 78 w 211"/>
                <a:gd name="T15" fmla="*/ 33 h 100"/>
                <a:gd name="T16" fmla="*/ 59 w 211"/>
                <a:gd name="T17" fmla="*/ 26 h 100"/>
                <a:gd name="T18" fmla="*/ 42 w 211"/>
                <a:gd name="T19" fmla="*/ 38 h 100"/>
                <a:gd name="T20" fmla="*/ 0 w 211"/>
                <a:gd name="T21" fmla="*/ 33 h 100"/>
                <a:gd name="T22" fmla="*/ 42 w 211"/>
                <a:gd name="T23" fmla="*/ 51 h 100"/>
                <a:gd name="T24" fmla="*/ 7 w 211"/>
                <a:gd name="T25" fmla="*/ 60 h 100"/>
                <a:gd name="T26" fmla="*/ 49 w 211"/>
                <a:gd name="T27" fmla="*/ 85 h 100"/>
                <a:gd name="T28" fmla="*/ 53 w 211"/>
                <a:gd name="T29" fmla="*/ 100 h 100"/>
                <a:gd name="T30" fmla="*/ 82 w 211"/>
                <a:gd name="T31" fmla="*/ 97 h 100"/>
                <a:gd name="T32" fmla="*/ 86 w 211"/>
                <a:gd name="T33" fmla="*/ 83 h 100"/>
                <a:gd name="T34" fmla="*/ 103 w 211"/>
                <a:gd name="T35" fmla="*/ 74 h 100"/>
                <a:gd name="T36" fmla="*/ 116 w 211"/>
                <a:gd name="T37" fmla="*/ 89 h 100"/>
                <a:gd name="T38" fmla="*/ 156 w 211"/>
                <a:gd name="T39" fmla="*/ 96 h 100"/>
                <a:gd name="T40" fmla="*/ 177 w 211"/>
                <a:gd name="T41" fmla="*/ 80 h 100"/>
                <a:gd name="T42" fmla="*/ 156 w 211"/>
                <a:gd name="T43" fmla="*/ 71 h 100"/>
                <a:gd name="T44" fmla="*/ 211 w 211"/>
                <a:gd name="T45" fmla="*/ 32 h 100"/>
                <a:gd name="T46" fmla="*/ 166 w 211"/>
                <a:gd name="T47" fmla="*/ 26 h 100"/>
                <a:gd name="T48" fmla="*/ 166 w 211"/>
                <a:gd name="T49" fmla="*/ 9 h 100"/>
                <a:gd name="T50" fmla="*/ 166 w 211"/>
                <a:gd name="T51" fmla="*/ 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1" h="100">
                  <a:moveTo>
                    <a:pt x="166" y="9"/>
                  </a:moveTo>
                  <a:lnTo>
                    <a:pt x="112" y="0"/>
                  </a:lnTo>
                  <a:lnTo>
                    <a:pt x="126" y="17"/>
                  </a:lnTo>
                  <a:lnTo>
                    <a:pt x="86" y="20"/>
                  </a:lnTo>
                  <a:lnTo>
                    <a:pt x="116" y="33"/>
                  </a:lnTo>
                  <a:lnTo>
                    <a:pt x="86" y="55"/>
                  </a:lnTo>
                  <a:lnTo>
                    <a:pt x="72" y="46"/>
                  </a:lnTo>
                  <a:lnTo>
                    <a:pt x="78" y="33"/>
                  </a:lnTo>
                  <a:lnTo>
                    <a:pt x="59" y="26"/>
                  </a:lnTo>
                  <a:lnTo>
                    <a:pt x="42" y="38"/>
                  </a:lnTo>
                  <a:lnTo>
                    <a:pt x="0" y="33"/>
                  </a:lnTo>
                  <a:lnTo>
                    <a:pt x="42" y="51"/>
                  </a:lnTo>
                  <a:lnTo>
                    <a:pt x="7" y="60"/>
                  </a:lnTo>
                  <a:lnTo>
                    <a:pt x="49" y="85"/>
                  </a:lnTo>
                  <a:lnTo>
                    <a:pt x="53" y="100"/>
                  </a:lnTo>
                  <a:lnTo>
                    <a:pt x="82" y="97"/>
                  </a:lnTo>
                  <a:lnTo>
                    <a:pt x="86" y="83"/>
                  </a:lnTo>
                  <a:lnTo>
                    <a:pt x="103" y="74"/>
                  </a:lnTo>
                  <a:lnTo>
                    <a:pt x="116" y="89"/>
                  </a:lnTo>
                  <a:lnTo>
                    <a:pt x="156" y="96"/>
                  </a:lnTo>
                  <a:lnTo>
                    <a:pt x="177" y="80"/>
                  </a:lnTo>
                  <a:lnTo>
                    <a:pt x="156" y="71"/>
                  </a:lnTo>
                  <a:lnTo>
                    <a:pt x="211" y="32"/>
                  </a:lnTo>
                  <a:lnTo>
                    <a:pt x="166" y="26"/>
                  </a:lnTo>
                  <a:lnTo>
                    <a:pt x="166" y="9"/>
                  </a:lnTo>
                  <a:lnTo>
                    <a:pt x="166" y="9"/>
                  </a:lnTo>
                  <a:close/>
                </a:path>
              </a:pathLst>
            </a:custGeom>
            <a:solidFill>
              <a:srgbClr val="807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0" name="Freeform 257"/>
            <p:cNvSpPr>
              <a:spLocks/>
            </p:cNvSpPr>
            <p:nvPr/>
          </p:nvSpPr>
          <p:spPr bwMode="auto">
            <a:xfrm>
              <a:off x="3789" y="2803"/>
              <a:ext cx="76" cy="31"/>
            </a:xfrm>
            <a:custGeom>
              <a:avLst/>
              <a:gdLst>
                <a:gd name="T0" fmla="*/ 76 w 76"/>
                <a:gd name="T1" fmla="*/ 0 h 31"/>
                <a:gd name="T2" fmla="*/ 47 w 76"/>
                <a:gd name="T3" fmla="*/ 12 h 31"/>
                <a:gd name="T4" fmla="*/ 0 w 76"/>
                <a:gd name="T5" fmla="*/ 23 h 31"/>
                <a:gd name="T6" fmla="*/ 44 w 76"/>
                <a:gd name="T7" fmla="*/ 31 h 31"/>
                <a:gd name="T8" fmla="*/ 76 w 76"/>
                <a:gd name="T9" fmla="*/ 0 h 31"/>
                <a:gd name="T10" fmla="*/ 76 w 76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31">
                  <a:moveTo>
                    <a:pt x="76" y="0"/>
                  </a:moveTo>
                  <a:lnTo>
                    <a:pt x="47" y="12"/>
                  </a:lnTo>
                  <a:lnTo>
                    <a:pt x="0" y="23"/>
                  </a:lnTo>
                  <a:lnTo>
                    <a:pt x="44" y="31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2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Freeform 258"/>
            <p:cNvSpPr>
              <a:spLocks/>
            </p:cNvSpPr>
            <p:nvPr/>
          </p:nvSpPr>
          <p:spPr bwMode="auto">
            <a:xfrm>
              <a:off x="3707" y="2808"/>
              <a:ext cx="84" cy="26"/>
            </a:xfrm>
            <a:custGeom>
              <a:avLst/>
              <a:gdLst>
                <a:gd name="T0" fmla="*/ 59 w 84"/>
                <a:gd name="T1" fmla="*/ 0 h 26"/>
                <a:gd name="T2" fmla="*/ 23 w 84"/>
                <a:gd name="T3" fmla="*/ 3 h 26"/>
                <a:gd name="T4" fmla="*/ 0 w 84"/>
                <a:gd name="T5" fmla="*/ 26 h 26"/>
                <a:gd name="T6" fmla="*/ 59 w 84"/>
                <a:gd name="T7" fmla="*/ 16 h 26"/>
                <a:gd name="T8" fmla="*/ 84 w 84"/>
                <a:gd name="T9" fmla="*/ 16 h 26"/>
                <a:gd name="T10" fmla="*/ 59 w 84"/>
                <a:gd name="T11" fmla="*/ 0 h 26"/>
                <a:gd name="T12" fmla="*/ 59 w 84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26">
                  <a:moveTo>
                    <a:pt x="59" y="0"/>
                  </a:moveTo>
                  <a:lnTo>
                    <a:pt x="23" y="3"/>
                  </a:lnTo>
                  <a:lnTo>
                    <a:pt x="0" y="26"/>
                  </a:lnTo>
                  <a:lnTo>
                    <a:pt x="59" y="16"/>
                  </a:lnTo>
                  <a:lnTo>
                    <a:pt x="84" y="1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2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Freeform 259"/>
            <p:cNvSpPr>
              <a:spLocks/>
            </p:cNvSpPr>
            <p:nvPr/>
          </p:nvSpPr>
          <p:spPr bwMode="auto">
            <a:xfrm>
              <a:off x="3484" y="2939"/>
              <a:ext cx="63" cy="28"/>
            </a:xfrm>
            <a:custGeom>
              <a:avLst/>
              <a:gdLst>
                <a:gd name="T0" fmla="*/ 61 w 63"/>
                <a:gd name="T1" fmla="*/ 0 h 28"/>
                <a:gd name="T2" fmla="*/ 15 w 63"/>
                <a:gd name="T3" fmla="*/ 11 h 28"/>
                <a:gd name="T4" fmla="*/ 0 w 63"/>
                <a:gd name="T5" fmla="*/ 28 h 28"/>
                <a:gd name="T6" fmla="*/ 63 w 63"/>
                <a:gd name="T7" fmla="*/ 15 h 28"/>
                <a:gd name="T8" fmla="*/ 61 w 63"/>
                <a:gd name="T9" fmla="*/ 0 h 28"/>
                <a:gd name="T10" fmla="*/ 61 w 63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28">
                  <a:moveTo>
                    <a:pt x="61" y="0"/>
                  </a:moveTo>
                  <a:lnTo>
                    <a:pt x="15" y="11"/>
                  </a:lnTo>
                  <a:lnTo>
                    <a:pt x="0" y="28"/>
                  </a:lnTo>
                  <a:lnTo>
                    <a:pt x="63" y="15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C2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3" name="Freeform 260"/>
            <p:cNvSpPr>
              <a:spLocks/>
            </p:cNvSpPr>
            <p:nvPr/>
          </p:nvSpPr>
          <p:spPr bwMode="auto">
            <a:xfrm>
              <a:off x="3509" y="2888"/>
              <a:ext cx="85" cy="47"/>
            </a:xfrm>
            <a:custGeom>
              <a:avLst/>
              <a:gdLst>
                <a:gd name="T0" fmla="*/ 74 w 85"/>
                <a:gd name="T1" fmla="*/ 22 h 47"/>
                <a:gd name="T2" fmla="*/ 66 w 85"/>
                <a:gd name="T3" fmla="*/ 42 h 47"/>
                <a:gd name="T4" fmla="*/ 0 w 85"/>
                <a:gd name="T5" fmla="*/ 47 h 47"/>
                <a:gd name="T6" fmla="*/ 51 w 85"/>
                <a:gd name="T7" fmla="*/ 30 h 47"/>
                <a:gd name="T8" fmla="*/ 85 w 85"/>
                <a:gd name="T9" fmla="*/ 0 h 47"/>
                <a:gd name="T10" fmla="*/ 74 w 85"/>
                <a:gd name="T11" fmla="*/ 22 h 47"/>
                <a:gd name="T12" fmla="*/ 74 w 85"/>
                <a:gd name="T13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7">
                  <a:moveTo>
                    <a:pt x="74" y="22"/>
                  </a:moveTo>
                  <a:lnTo>
                    <a:pt x="66" y="42"/>
                  </a:lnTo>
                  <a:lnTo>
                    <a:pt x="0" y="47"/>
                  </a:lnTo>
                  <a:lnTo>
                    <a:pt x="51" y="30"/>
                  </a:lnTo>
                  <a:lnTo>
                    <a:pt x="85" y="0"/>
                  </a:lnTo>
                  <a:lnTo>
                    <a:pt x="74" y="22"/>
                  </a:lnTo>
                  <a:lnTo>
                    <a:pt x="74" y="22"/>
                  </a:lnTo>
                  <a:close/>
                </a:path>
              </a:pathLst>
            </a:custGeom>
            <a:solidFill>
              <a:srgbClr val="C2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4" name="Freeform 261"/>
            <p:cNvSpPr>
              <a:spLocks/>
            </p:cNvSpPr>
            <p:nvPr/>
          </p:nvSpPr>
          <p:spPr bwMode="auto">
            <a:xfrm>
              <a:off x="3873" y="2822"/>
              <a:ext cx="70" cy="37"/>
            </a:xfrm>
            <a:custGeom>
              <a:avLst/>
              <a:gdLst>
                <a:gd name="T0" fmla="*/ 55 w 70"/>
                <a:gd name="T1" fmla="*/ 0 h 37"/>
                <a:gd name="T2" fmla="*/ 34 w 70"/>
                <a:gd name="T3" fmla="*/ 21 h 37"/>
                <a:gd name="T4" fmla="*/ 0 w 70"/>
                <a:gd name="T5" fmla="*/ 37 h 37"/>
                <a:gd name="T6" fmla="*/ 61 w 70"/>
                <a:gd name="T7" fmla="*/ 33 h 37"/>
                <a:gd name="T8" fmla="*/ 70 w 70"/>
                <a:gd name="T9" fmla="*/ 17 h 37"/>
                <a:gd name="T10" fmla="*/ 55 w 70"/>
                <a:gd name="T11" fmla="*/ 0 h 37"/>
                <a:gd name="T12" fmla="*/ 55 w 70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37">
                  <a:moveTo>
                    <a:pt x="55" y="0"/>
                  </a:moveTo>
                  <a:lnTo>
                    <a:pt x="34" y="21"/>
                  </a:lnTo>
                  <a:lnTo>
                    <a:pt x="0" y="37"/>
                  </a:lnTo>
                  <a:lnTo>
                    <a:pt x="61" y="33"/>
                  </a:lnTo>
                  <a:lnTo>
                    <a:pt x="70" y="17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2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5" name="Freeform 262"/>
            <p:cNvSpPr>
              <a:spLocks/>
            </p:cNvSpPr>
            <p:nvPr/>
          </p:nvSpPr>
          <p:spPr bwMode="auto">
            <a:xfrm>
              <a:off x="3888" y="2793"/>
              <a:ext cx="86" cy="18"/>
            </a:xfrm>
            <a:custGeom>
              <a:avLst/>
              <a:gdLst>
                <a:gd name="T0" fmla="*/ 17 w 86"/>
                <a:gd name="T1" fmla="*/ 0 h 18"/>
                <a:gd name="T2" fmla="*/ 86 w 86"/>
                <a:gd name="T3" fmla="*/ 6 h 18"/>
                <a:gd name="T4" fmla="*/ 65 w 86"/>
                <a:gd name="T5" fmla="*/ 15 h 18"/>
                <a:gd name="T6" fmla="*/ 0 w 86"/>
                <a:gd name="T7" fmla="*/ 18 h 18"/>
                <a:gd name="T8" fmla="*/ 17 w 86"/>
                <a:gd name="T9" fmla="*/ 0 h 18"/>
                <a:gd name="T10" fmla="*/ 17 w 8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8">
                  <a:moveTo>
                    <a:pt x="17" y="0"/>
                  </a:moveTo>
                  <a:lnTo>
                    <a:pt x="86" y="6"/>
                  </a:lnTo>
                  <a:lnTo>
                    <a:pt x="65" y="15"/>
                  </a:lnTo>
                  <a:lnTo>
                    <a:pt x="0" y="18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Freeform 263"/>
            <p:cNvSpPr>
              <a:spLocks/>
            </p:cNvSpPr>
            <p:nvPr/>
          </p:nvSpPr>
          <p:spPr bwMode="auto">
            <a:xfrm>
              <a:off x="3589" y="2871"/>
              <a:ext cx="428" cy="177"/>
            </a:xfrm>
            <a:custGeom>
              <a:avLst/>
              <a:gdLst>
                <a:gd name="T0" fmla="*/ 53 w 428"/>
                <a:gd name="T1" fmla="*/ 75 h 177"/>
                <a:gd name="T2" fmla="*/ 0 w 428"/>
                <a:gd name="T3" fmla="*/ 63 h 177"/>
                <a:gd name="T4" fmla="*/ 0 w 428"/>
                <a:gd name="T5" fmla="*/ 51 h 177"/>
                <a:gd name="T6" fmla="*/ 40 w 428"/>
                <a:gd name="T7" fmla="*/ 56 h 177"/>
                <a:gd name="T8" fmla="*/ 82 w 428"/>
                <a:gd name="T9" fmla="*/ 59 h 177"/>
                <a:gd name="T10" fmla="*/ 82 w 428"/>
                <a:gd name="T11" fmla="*/ 42 h 177"/>
                <a:gd name="T12" fmla="*/ 122 w 428"/>
                <a:gd name="T13" fmla="*/ 36 h 177"/>
                <a:gd name="T14" fmla="*/ 108 w 428"/>
                <a:gd name="T15" fmla="*/ 68 h 177"/>
                <a:gd name="T16" fmla="*/ 143 w 428"/>
                <a:gd name="T17" fmla="*/ 59 h 177"/>
                <a:gd name="T18" fmla="*/ 162 w 428"/>
                <a:gd name="T19" fmla="*/ 87 h 177"/>
                <a:gd name="T20" fmla="*/ 221 w 428"/>
                <a:gd name="T21" fmla="*/ 66 h 177"/>
                <a:gd name="T22" fmla="*/ 200 w 428"/>
                <a:gd name="T23" fmla="*/ 57 h 177"/>
                <a:gd name="T24" fmla="*/ 162 w 428"/>
                <a:gd name="T25" fmla="*/ 57 h 177"/>
                <a:gd name="T26" fmla="*/ 186 w 428"/>
                <a:gd name="T27" fmla="*/ 39 h 177"/>
                <a:gd name="T28" fmla="*/ 186 w 428"/>
                <a:gd name="T29" fmla="*/ 19 h 177"/>
                <a:gd name="T30" fmla="*/ 217 w 428"/>
                <a:gd name="T31" fmla="*/ 31 h 177"/>
                <a:gd name="T32" fmla="*/ 221 w 428"/>
                <a:gd name="T33" fmla="*/ 19 h 177"/>
                <a:gd name="T34" fmla="*/ 316 w 428"/>
                <a:gd name="T35" fmla="*/ 0 h 177"/>
                <a:gd name="T36" fmla="*/ 322 w 428"/>
                <a:gd name="T37" fmla="*/ 36 h 177"/>
                <a:gd name="T38" fmla="*/ 358 w 428"/>
                <a:gd name="T39" fmla="*/ 42 h 177"/>
                <a:gd name="T40" fmla="*/ 358 w 428"/>
                <a:gd name="T41" fmla="*/ 13 h 177"/>
                <a:gd name="T42" fmla="*/ 428 w 428"/>
                <a:gd name="T43" fmla="*/ 28 h 177"/>
                <a:gd name="T44" fmla="*/ 419 w 428"/>
                <a:gd name="T45" fmla="*/ 56 h 177"/>
                <a:gd name="T46" fmla="*/ 367 w 428"/>
                <a:gd name="T47" fmla="*/ 95 h 177"/>
                <a:gd name="T48" fmla="*/ 324 w 428"/>
                <a:gd name="T49" fmla="*/ 100 h 177"/>
                <a:gd name="T50" fmla="*/ 274 w 428"/>
                <a:gd name="T51" fmla="*/ 83 h 177"/>
                <a:gd name="T52" fmla="*/ 289 w 428"/>
                <a:gd name="T53" fmla="*/ 115 h 177"/>
                <a:gd name="T54" fmla="*/ 171 w 428"/>
                <a:gd name="T55" fmla="*/ 123 h 177"/>
                <a:gd name="T56" fmla="*/ 162 w 428"/>
                <a:gd name="T57" fmla="*/ 177 h 177"/>
                <a:gd name="T58" fmla="*/ 97 w 428"/>
                <a:gd name="T59" fmla="*/ 146 h 177"/>
                <a:gd name="T60" fmla="*/ 82 w 428"/>
                <a:gd name="T61" fmla="*/ 91 h 177"/>
                <a:gd name="T62" fmla="*/ 53 w 428"/>
                <a:gd name="T63" fmla="*/ 75 h 177"/>
                <a:gd name="T64" fmla="*/ 53 w 428"/>
                <a:gd name="T65" fmla="*/ 7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8" h="177">
                  <a:moveTo>
                    <a:pt x="53" y="75"/>
                  </a:moveTo>
                  <a:lnTo>
                    <a:pt x="0" y="63"/>
                  </a:lnTo>
                  <a:lnTo>
                    <a:pt x="0" y="51"/>
                  </a:lnTo>
                  <a:lnTo>
                    <a:pt x="40" y="56"/>
                  </a:lnTo>
                  <a:lnTo>
                    <a:pt x="82" y="59"/>
                  </a:lnTo>
                  <a:lnTo>
                    <a:pt x="82" y="42"/>
                  </a:lnTo>
                  <a:lnTo>
                    <a:pt x="122" y="36"/>
                  </a:lnTo>
                  <a:lnTo>
                    <a:pt x="108" y="68"/>
                  </a:lnTo>
                  <a:lnTo>
                    <a:pt x="143" y="59"/>
                  </a:lnTo>
                  <a:lnTo>
                    <a:pt x="162" y="87"/>
                  </a:lnTo>
                  <a:lnTo>
                    <a:pt x="221" y="66"/>
                  </a:lnTo>
                  <a:lnTo>
                    <a:pt x="200" y="57"/>
                  </a:lnTo>
                  <a:lnTo>
                    <a:pt x="162" y="57"/>
                  </a:lnTo>
                  <a:lnTo>
                    <a:pt x="186" y="39"/>
                  </a:lnTo>
                  <a:lnTo>
                    <a:pt x="186" y="19"/>
                  </a:lnTo>
                  <a:lnTo>
                    <a:pt x="217" y="31"/>
                  </a:lnTo>
                  <a:lnTo>
                    <a:pt x="221" y="19"/>
                  </a:lnTo>
                  <a:lnTo>
                    <a:pt x="316" y="0"/>
                  </a:lnTo>
                  <a:lnTo>
                    <a:pt x="322" y="36"/>
                  </a:lnTo>
                  <a:lnTo>
                    <a:pt x="358" y="42"/>
                  </a:lnTo>
                  <a:lnTo>
                    <a:pt x="358" y="13"/>
                  </a:lnTo>
                  <a:lnTo>
                    <a:pt x="428" y="28"/>
                  </a:lnTo>
                  <a:lnTo>
                    <a:pt x="419" y="56"/>
                  </a:lnTo>
                  <a:lnTo>
                    <a:pt x="367" y="95"/>
                  </a:lnTo>
                  <a:lnTo>
                    <a:pt x="324" y="100"/>
                  </a:lnTo>
                  <a:lnTo>
                    <a:pt x="274" y="83"/>
                  </a:lnTo>
                  <a:lnTo>
                    <a:pt x="289" y="115"/>
                  </a:lnTo>
                  <a:lnTo>
                    <a:pt x="171" y="123"/>
                  </a:lnTo>
                  <a:lnTo>
                    <a:pt x="162" y="177"/>
                  </a:lnTo>
                  <a:lnTo>
                    <a:pt x="97" y="146"/>
                  </a:lnTo>
                  <a:lnTo>
                    <a:pt x="82" y="91"/>
                  </a:lnTo>
                  <a:lnTo>
                    <a:pt x="53" y="75"/>
                  </a:lnTo>
                  <a:lnTo>
                    <a:pt x="53" y="75"/>
                  </a:lnTo>
                  <a:close/>
                </a:path>
              </a:pathLst>
            </a:custGeom>
            <a:solidFill>
              <a:srgbClr val="807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Freeform 264"/>
            <p:cNvSpPr>
              <a:spLocks/>
            </p:cNvSpPr>
            <p:nvPr/>
          </p:nvSpPr>
          <p:spPr bwMode="auto">
            <a:xfrm>
              <a:off x="3871" y="2919"/>
              <a:ext cx="97" cy="22"/>
            </a:xfrm>
            <a:custGeom>
              <a:avLst/>
              <a:gdLst>
                <a:gd name="T0" fmla="*/ 17 w 97"/>
                <a:gd name="T1" fmla="*/ 5 h 22"/>
                <a:gd name="T2" fmla="*/ 51 w 97"/>
                <a:gd name="T3" fmla="*/ 0 h 22"/>
                <a:gd name="T4" fmla="*/ 97 w 97"/>
                <a:gd name="T5" fmla="*/ 15 h 22"/>
                <a:gd name="T6" fmla="*/ 70 w 97"/>
                <a:gd name="T7" fmla="*/ 22 h 22"/>
                <a:gd name="T8" fmla="*/ 36 w 97"/>
                <a:gd name="T9" fmla="*/ 15 h 22"/>
                <a:gd name="T10" fmla="*/ 0 w 97"/>
                <a:gd name="T11" fmla="*/ 20 h 22"/>
                <a:gd name="T12" fmla="*/ 17 w 97"/>
                <a:gd name="T13" fmla="*/ 5 h 22"/>
                <a:gd name="T14" fmla="*/ 17 w 97"/>
                <a:gd name="T15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22">
                  <a:moveTo>
                    <a:pt x="17" y="5"/>
                  </a:moveTo>
                  <a:lnTo>
                    <a:pt x="51" y="0"/>
                  </a:lnTo>
                  <a:lnTo>
                    <a:pt x="97" y="15"/>
                  </a:lnTo>
                  <a:lnTo>
                    <a:pt x="70" y="22"/>
                  </a:lnTo>
                  <a:lnTo>
                    <a:pt x="36" y="15"/>
                  </a:lnTo>
                  <a:lnTo>
                    <a:pt x="0" y="20"/>
                  </a:lnTo>
                  <a:lnTo>
                    <a:pt x="17" y="5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E3B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8" name="Freeform 265"/>
            <p:cNvSpPr>
              <a:spLocks/>
            </p:cNvSpPr>
            <p:nvPr/>
          </p:nvSpPr>
          <p:spPr bwMode="auto">
            <a:xfrm>
              <a:off x="3711" y="2855"/>
              <a:ext cx="99" cy="27"/>
            </a:xfrm>
            <a:custGeom>
              <a:avLst/>
              <a:gdLst>
                <a:gd name="T0" fmla="*/ 19 w 99"/>
                <a:gd name="T1" fmla="*/ 24 h 27"/>
                <a:gd name="T2" fmla="*/ 66 w 99"/>
                <a:gd name="T3" fmla="*/ 27 h 27"/>
                <a:gd name="T4" fmla="*/ 99 w 99"/>
                <a:gd name="T5" fmla="*/ 13 h 27"/>
                <a:gd name="T6" fmla="*/ 70 w 99"/>
                <a:gd name="T7" fmla="*/ 0 h 27"/>
                <a:gd name="T8" fmla="*/ 0 w 99"/>
                <a:gd name="T9" fmla="*/ 13 h 27"/>
                <a:gd name="T10" fmla="*/ 19 w 99"/>
                <a:gd name="T11" fmla="*/ 24 h 27"/>
                <a:gd name="T12" fmla="*/ 19 w 99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7">
                  <a:moveTo>
                    <a:pt x="19" y="24"/>
                  </a:moveTo>
                  <a:lnTo>
                    <a:pt x="66" y="27"/>
                  </a:lnTo>
                  <a:lnTo>
                    <a:pt x="99" y="13"/>
                  </a:lnTo>
                  <a:lnTo>
                    <a:pt x="70" y="0"/>
                  </a:lnTo>
                  <a:lnTo>
                    <a:pt x="0" y="13"/>
                  </a:lnTo>
                  <a:lnTo>
                    <a:pt x="19" y="24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DE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9" name="Freeform 266"/>
            <p:cNvSpPr>
              <a:spLocks/>
            </p:cNvSpPr>
            <p:nvPr/>
          </p:nvSpPr>
          <p:spPr bwMode="auto">
            <a:xfrm>
              <a:off x="3526" y="3121"/>
              <a:ext cx="137" cy="58"/>
            </a:xfrm>
            <a:custGeom>
              <a:avLst/>
              <a:gdLst>
                <a:gd name="T0" fmla="*/ 89 w 137"/>
                <a:gd name="T1" fmla="*/ 0 h 58"/>
                <a:gd name="T2" fmla="*/ 51 w 137"/>
                <a:gd name="T3" fmla="*/ 12 h 58"/>
                <a:gd name="T4" fmla="*/ 0 w 137"/>
                <a:gd name="T5" fmla="*/ 35 h 58"/>
                <a:gd name="T6" fmla="*/ 0 w 137"/>
                <a:gd name="T7" fmla="*/ 52 h 58"/>
                <a:gd name="T8" fmla="*/ 36 w 137"/>
                <a:gd name="T9" fmla="*/ 58 h 58"/>
                <a:gd name="T10" fmla="*/ 137 w 137"/>
                <a:gd name="T11" fmla="*/ 20 h 58"/>
                <a:gd name="T12" fmla="*/ 89 w 137"/>
                <a:gd name="T13" fmla="*/ 0 h 58"/>
                <a:gd name="T14" fmla="*/ 89 w 13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58">
                  <a:moveTo>
                    <a:pt x="89" y="0"/>
                  </a:moveTo>
                  <a:lnTo>
                    <a:pt x="51" y="12"/>
                  </a:lnTo>
                  <a:lnTo>
                    <a:pt x="0" y="35"/>
                  </a:lnTo>
                  <a:lnTo>
                    <a:pt x="0" y="52"/>
                  </a:lnTo>
                  <a:lnTo>
                    <a:pt x="36" y="58"/>
                  </a:lnTo>
                  <a:lnTo>
                    <a:pt x="137" y="2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4B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Freeform 267"/>
            <p:cNvSpPr>
              <a:spLocks/>
            </p:cNvSpPr>
            <p:nvPr/>
          </p:nvSpPr>
          <p:spPr bwMode="auto">
            <a:xfrm>
              <a:off x="3499" y="2787"/>
              <a:ext cx="1151" cy="980"/>
            </a:xfrm>
            <a:custGeom>
              <a:avLst/>
              <a:gdLst>
                <a:gd name="T0" fmla="*/ 1107 w 1151"/>
                <a:gd name="T1" fmla="*/ 113 h 980"/>
                <a:gd name="T2" fmla="*/ 1069 w 1151"/>
                <a:gd name="T3" fmla="*/ 126 h 980"/>
                <a:gd name="T4" fmla="*/ 1052 w 1151"/>
                <a:gd name="T5" fmla="*/ 63 h 980"/>
                <a:gd name="T6" fmla="*/ 1083 w 1151"/>
                <a:gd name="T7" fmla="*/ 63 h 980"/>
                <a:gd name="T8" fmla="*/ 1054 w 1151"/>
                <a:gd name="T9" fmla="*/ 37 h 980"/>
                <a:gd name="T10" fmla="*/ 968 w 1151"/>
                <a:gd name="T11" fmla="*/ 63 h 980"/>
                <a:gd name="T12" fmla="*/ 991 w 1151"/>
                <a:gd name="T13" fmla="*/ 49 h 980"/>
                <a:gd name="T14" fmla="*/ 934 w 1151"/>
                <a:gd name="T15" fmla="*/ 16 h 980"/>
                <a:gd name="T16" fmla="*/ 863 w 1151"/>
                <a:gd name="T17" fmla="*/ 68 h 980"/>
                <a:gd name="T18" fmla="*/ 911 w 1151"/>
                <a:gd name="T19" fmla="*/ 123 h 980"/>
                <a:gd name="T20" fmla="*/ 873 w 1151"/>
                <a:gd name="T21" fmla="*/ 147 h 980"/>
                <a:gd name="T22" fmla="*/ 856 w 1151"/>
                <a:gd name="T23" fmla="*/ 97 h 980"/>
                <a:gd name="T24" fmla="*/ 820 w 1151"/>
                <a:gd name="T25" fmla="*/ 84 h 980"/>
                <a:gd name="T26" fmla="*/ 772 w 1151"/>
                <a:gd name="T27" fmla="*/ 105 h 980"/>
                <a:gd name="T28" fmla="*/ 795 w 1151"/>
                <a:gd name="T29" fmla="*/ 58 h 980"/>
                <a:gd name="T30" fmla="*/ 863 w 1151"/>
                <a:gd name="T31" fmla="*/ 0 h 980"/>
                <a:gd name="T32" fmla="*/ 789 w 1151"/>
                <a:gd name="T33" fmla="*/ 43 h 980"/>
                <a:gd name="T34" fmla="*/ 738 w 1151"/>
                <a:gd name="T35" fmla="*/ 88 h 980"/>
                <a:gd name="T36" fmla="*/ 738 w 1151"/>
                <a:gd name="T37" fmla="*/ 147 h 980"/>
                <a:gd name="T38" fmla="*/ 766 w 1151"/>
                <a:gd name="T39" fmla="*/ 150 h 980"/>
                <a:gd name="T40" fmla="*/ 720 w 1151"/>
                <a:gd name="T41" fmla="*/ 147 h 980"/>
                <a:gd name="T42" fmla="*/ 589 w 1151"/>
                <a:gd name="T43" fmla="*/ 153 h 980"/>
                <a:gd name="T44" fmla="*/ 555 w 1151"/>
                <a:gd name="T45" fmla="*/ 163 h 980"/>
                <a:gd name="T46" fmla="*/ 534 w 1151"/>
                <a:gd name="T47" fmla="*/ 180 h 980"/>
                <a:gd name="T48" fmla="*/ 356 w 1151"/>
                <a:gd name="T49" fmla="*/ 192 h 980"/>
                <a:gd name="T50" fmla="*/ 284 w 1151"/>
                <a:gd name="T51" fmla="*/ 247 h 980"/>
                <a:gd name="T52" fmla="*/ 172 w 1151"/>
                <a:gd name="T53" fmla="*/ 241 h 980"/>
                <a:gd name="T54" fmla="*/ 145 w 1151"/>
                <a:gd name="T55" fmla="*/ 283 h 980"/>
                <a:gd name="T56" fmla="*/ 181 w 1151"/>
                <a:gd name="T57" fmla="*/ 289 h 980"/>
                <a:gd name="T58" fmla="*/ 227 w 1151"/>
                <a:gd name="T59" fmla="*/ 278 h 980"/>
                <a:gd name="T60" fmla="*/ 187 w 1151"/>
                <a:gd name="T61" fmla="*/ 329 h 980"/>
                <a:gd name="T62" fmla="*/ 130 w 1151"/>
                <a:gd name="T63" fmla="*/ 382 h 980"/>
                <a:gd name="T64" fmla="*/ 67 w 1151"/>
                <a:gd name="T65" fmla="*/ 457 h 980"/>
                <a:gd name="T66" fmla="*/ 101 w 1151"/>
                <a:gd name="T67" fmla="*/ 642 h 980"/>
                <a:gd name="T68" fmla="*/ 0 w 1151"/>
                <a:gd name="T69" fmla="*/ 724 h 980"/>
                <a:gd name="T70" fmla="*/ 36 w 1151"/>
                <a:gd name="T71" fmla="*/ 809 h 980"/>
                <a:gd name="T72" fmla="*/ 23 w 1151"/>
                <a:gd name="T73" fmla="*/ 977 h 980"/>
                <a:gd name="T74" fmla="*/ 1145 w 1151"/>
                <a:gd name="T75" fmla="*/ 109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51" h="980">
                  <a:moveTo>
                    <a:pt x="1145" y="109"/>
                  </a:moveTo>
                  <a:lnTo>
                    <a:pt x="1107" y="113"/>
                  </a:lnTo>
                  <a:lnTo>
                    <a:pt x="1092" y="90"/>
                  </a:lnTo>
                  <a:lnTo>
                    <a:pt x="1069" y="126"/>
                  </a:lnTo>
                  <a:lnTo>
                    <a:pt x="1073" y="75"/>
                  </a:lnTo>
                  <a:lnTo>
                    <a:pt x="1052" y="63"/>
                  </a:lnTo>
                  <a:lnTo>
                    <a:pt x="1058" y="55"/>
                  </a:lnTo>
                  <a:lnTo>
                    <a:pt x="1083" y="63"/>
                  </a:lnTo>
                  <a:lnTo>
                    <a:pt x="1077" y="40"/>
                  </a:lnTo>
                  <a:lnTo>
                    <a:pt x="1054" y="37"/>
                  </a:lnTo>
                  <a:lnTo>
                    <a:pt x="1022" y="63"/>
                  </a:lnTo>
                  <a:lnTo>
                    <a:pt x="968" y="63"/>
                  </a:lnTo>
                  <a:lnTo>
                    <a:pt x="957" y="44"/>
                  </a:lnTo>
                  <a:lnTo>
                    <a:pt x="991" y="49"/>
                  </a:lnTo>
                  <a:lnTo>
                    <a:pt x="957" y="23"/>
                  </a:lnTo>
                  <a:lnTo>
                    <a:pt x="934" y="16"/>
                  </a:lnTo>
                  <a:lnTo>
                    <a:pt x="909" y="44"/>
                  </a:lnTo>
                  <a:lnTo>
                    <a:pt x="863" y="68"/>
                  </a:lnTo>
                  <a:lnTo>
                    <a:pt x="903" y="92"/>
                  </a:lnTo>
                  <a:lnTo>
                    <a:pt x="911" y="123"/>
                  </a:lnTo>
                  <a:lnTo>
                    <a:pt x="873" y="175"/>
                  </a:lnTo>
                  <a:lnTo>
                    <a:pt x="873" y="147"/>
                  </a:lnTo>
                  <a:lnTo>
                    <a:pt x="890" y="111"/>
                  </a:lnTo>
                  <a:lnTo>
                    <a:pt x="856" y="97"/>
                  </a:lnTo>
                  <a:lnTo>
                    <a:pt x="846" y="79"/>
                  </a:lnTo>
                  <a:lnTo>
                    <a:pt x="820" y="84"/>
                  </a:lnTo>
                  <a:lnTo>
                    <a:pt x="795" y="111"/>
                  </a:lnTo>
                  <a:lnTo>
                    <a:pt x="772" y="105"/>
                  </a:lnTo>
                  <a:lnTo>
                    <a:pt x="795" y="84"/>
                  </a:lnTo>
                  <a:lnTo>
                    <a:pt x="795" y="58"/>
                  </a:lnTo>
                  <a:lnTo>
                    <a:pt x="856" y="50"/>
                  </a:lnTo>
                  <a:lnTo>
                    <a:pt x="863" y="0"/>
                  </a:lnTo>
                  <a:lnTo>
                    <a:pt x="827" y="44"/>
                  </a:lnTo>
                  <a:lnTo>
                    <a:pt x="789" y="43"/>
                  </a:lnTo>
                  <a:lnTo>
                    <a:pt x="768" y="62"/>
                  </a:lnTo>
                  <a:lnTo>
                    <a:pt x="738" y="88"/>
                  </a:lnTo>
                  <a:lnTo>
                    <a:pt x="734" y="114"/>
                  </a:lnTo>
                  <a:lnTo>
                    <a:pt x="738" y="147"/>
                  </a:lnTo>
                  <a:lnTo>
                    <a:pt x="759" y="128"/>
                  </a:lnTo>
                  <a:lnTo>
                    <a:pt x="766" y="150"/>
                  </a:lnTo>
                  <a:lnTo>
                    <a:pt x="738" y="163"/>
                  </a:lnTo>
                  <a:lnTo>
                    <a:pt x="720" y="147"/>
                  </a:lnTo>
                  <a:lnTo>
                    <a:pt x="623" y="143"/>
                  </a:lnTo>
                  <a:lnTo>
                    <a:pt x="589" y="153"/>
                  </a:lnTo>
                  <a:lnTo>
                    <a:pt x="534" y="152"/>
                  </a:lnTo>
                  <a:lnTo>
                    <a:pt x="555" y="163"/>
                  </a:lnTo>
                  <a:lnTo>
                    <a:pt x="564" y="188"/>
                  </a:lnTo>
                  <a:lnTo>
                    <a:pt x="534" y="180"/>
                  </a:lnTo>
                  <a:lnTo>
                    <a:pt x="467" y="191"/>
                  </a:lnTo>
                  <a:lnTo>
                    <a:pt x="356" y="192"/>
                  </a:lnTo>
                  <a:lnTo>
                    <a:pt x="351" y="233"/>
                  </a:lnTo>
                  <a:lnTo>
                    <a:pt x="284" y="247"/>
                  </a:lnTo>
                  <a:lnTo>
                    <a:pt x="242" y="214"/>
                  </a:lnTo>
                  <a:lnTo>
                    <a:pt x="172" y="241"/>
                  </a:lnTo>
                  <a:lnTo>
                    <a:pt x="164" y="264"/>
                  </a:lnTo>
                  <a:lnTo>
                    <a:pt x="145" y="283"/>
                  </a:lnTo>
                  <a:lnTo>
                    <a:pt x="145" y="300"/>
                  </a:lnTo>
                  <a:lnTo>
                    <a:pt x="181" y="289"/>
                  </a:lnTo>
                  <a:lnTo>
                    <a:pt x="198" y="271"/>
                  </a:lnTo>
                  <a:lnTo>
                    <a:pt x="227" y="278"/>
                  </a:lnTo>
                  <a:lnTo>
                    <a:pt x="227" y="294"/>
                  </a:lnTo>
                  <a:lnTo>
                    <a:pt x="187" y="329"/>
                  </a:lnTo>
                  <a:lnTo>
                    <a:pt x="196" y="357"/>
                  </a:lnTo>
                  <a:lnTo>
                    <a:pt x="130" y="382"/>
                  </a:lnTo>
                  <a:lnTo>
                    <a:pt x="40" y="402"/>
                  </a:lnTo>
                  <a:lnTo>
                    <a:pt x="67" y="457"/>
                  </a:lnTo>
                  <a:lnTo>
                    <a:pt x="29" y="488"/>
                  </a:lnTo>
                  <a:lnTo>
                    <a:pt x="101" y="642"/>
                  </a:lnTo>
                  <a:lnTo>
                    <a:pt x="97" y="689"/>
                  </a:lnTo>
                  <a:lnTo>
                    <a:pt x="0" y="724"/>
                  </a:lnTo>
                  <a:lnTo>
                    <a:pt x="21" y="773"/>
                  </a:lnTo>
                  <a:lnTo>
                    <a:pt x="36" y="809"/>
                  </a:lnTo>
                  <a:lnTo>
                    <a:pt x="46" y="871"/>
                  </a:lnTo>
                  <a:lnTo>
                    <a:pt x="23" y="977"/>
                  </a:lnTo>
                  <a:lnTo>
                    <a:pt x="1151" y="980"/>
                  </a:lnTo>
                  <a:lnTo>
                    <a:pt x="1145" y="109"/>
                  </a:lnTo>
                  <a:lnTo>
                    <a:pt x="1145" y="109"/>
                  </a:lnTo>
                  <a:close/>
                </a:path>
              </a:pathLst>
            </a:custGeom>
            <a:solidFill>
              <a:srgbClr val="807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Freeform 268"/>
            <p:cNvSpPr>
              <a:spLocks/>
            </p:cNvSpPr>
            <p:nvPr/>
          </p:nvSpPr>
          <p:spPr bwMode="auto">
            <a:xfrm>
              <a:off x="3621" y="3579"/>
              <a:ext cx="44" cy="105"/>
            </a:xfrm>
            <a:custGeom>
              <a:avLst/>
              <a:gdLst>
                <a:gd name="T0" fmla="*/ 44 w 44"/>
                <a:gd name="T1" fmla="*/ 6 h 105"/>
                <a:gd name="T2" fmla="*/ 19 w 44"/>
                <a:gd name="T3" fmla="*/ 0 h 105"/>
                <a:gd name="T4" fmla="*/ 0 w 44"/>
                <a:gd name="T5" fmla="*/ 21 h 105"/>
                <a:gd name="T6" fmla="*/ 0 w 44"/>
                <a:gd name="T7" fmla="*/ 68 h 105"/>
                <a:gd name="T8" fmla="*/ 42 w 44"/>
                <a:gd name="T9" fmla="*/ 105 h 105"/>
                <a:gd name="T10" fmla="*/ 44 w 44"/>
                <a:gd name="T11" fmla="*/ 6 h 105"/>
                <a:gd name="T12" fmla="*/ 44 w 44"/>
                <a:gd name="T13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05">
                  <a:moveTo>
                    <a:pt x="44" y="6"/>
                  </a:moveTo>
                  <a:lnTo>
                    <a:pt x="19" y="0"/>
                  </a:lnTo>
                  <a:lnTo>
                    <a:pt x="0" y="21"/>
                  </a:lnTo>
                  <a:lnTo>
                    <a:pt x="0" y="68"/>
                  </a:lnTo>
                  <a:lnTo>
                    <a:pt x="42" y="105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2" name="Freeform 269"/>
            <p:cNvSpPr>
              <a:spLocks/>
            </p:cNvSpPr>
            <p:nvPr/>
          </p:nvSpPr>
          <p:spPr bwMode="auto">
            <a:xfrm>
              <a:off x="4341" y="2979"/>
              <a:ext cx="98" cy="33"/>
            </a:xfrm>
            <a:custGeom>
              <a:avLst/>
              <a:gdLst>
                <a:gd name="T0" fmla="*/ 69 w 98"/>
                <a:gd name="T1" fmla="*/ 0 h 33"/>
                <a:gd name="T2" fmla="*/ 98 w 98"/>
                <a:gd name="T3" fmla="*/ 10 h 33"/>
                <a:gd name="T4" fmla="*/ 75 w 98"/>
                <a:gd name="T5" fmla="*/ 33 h 33"/>
                <a:gd name="T6" fmla="*/ 0 w 98"/>
                <a:gd name="T7" fmla="*/ 27 h 33"/>
                <a:gd name="T8" fmla="*/ 35 w 98"/>
                <a:gd name="T9" fmla="*/ 13 h 33"/>
                <a:gd name="T10" fmla="*/ 69 w 98"/>
                <a:gd name="T11" fmla="*/ 0 h 33"/>
                <a:gd name="T12" fmla="*/ 69 w 98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33">
                  <a:moveTo>
                    <a:pt x="69" y="0"/>
                  </a:moveTo>
                  <a:lnTo>
                    <a:pt x="98" y="10"/>
                  </a:lnTo>
                  <a:lnTo>
                    <a:pt x="75" y="33"/>
                  </a:lnTo>
                  <a:lnTo>
                    <a:pt x="0" y="27"/>
                  </a:lnTo>
                  <a:lnTo>
                    <a:pt x="35" y="13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3" name="Freeform 270"/>
            <p:cNvSpPr>
              <a:spLocks/>
            </p:cNvSpPr>
            <p:nvPr/>
          </p:nvSpPr>
          <p:spPr bwMode="auto">
            <a:xfrm>
              <a:off x="3701" y="3624"/>
              <a:ext cx="122" cy="39"/>
            </a:xfrm>
            <a:custGeom>
              <a:avLst/>
              <a:gdLst>
                <a:gd name="T0" fmla="*/ 0 w 122"/>
                <a:gd name="T1" fmla="*/ 0 h 39"/>
                <a:gd name="T2" fmla="*/ 99 w 122"/>
                <a:gd name="T3" fmla="*/ 15 h 39"/>
                <a:gd name="T4" fmla="*/ 122 w 122"/>
                <a:gd name="T5" fmla="*/ 27 h 39"/>
                <a:gd name="T6" fmla="*/ 55 w 122"/>
                <a:gd name="T7" fmla="*/ 29 h 39"/>
                <a:gd name="T8" fmla="*/ 31 w 122"/>
                <a:gd name="T9" fmla="*/ 39 h 39"/>
                <a:gd name="T10" fmla="*/ 0 w 122"/>
                <a:gd name="T11" fmla="*/ 0 h 39"/>
                <a:gd name="T12" fmla="*/ 0 w 122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39">
                  <a:moveTo>
                    <a:pt x="0" y="0"/>
                  </a:moveTo>
                  <a:lnTo>
                    <a:pt x="99" y="15"/>
                  </a:lnTo>
                  <a:lnTo>
                    <a:pt x="122" y="27"/>
                  </a:lnTo>
                  <a:lnTo>
                    <a:pt x="55" y="29"/>
                  </a:lnTo>
                  <a:lnTo>
                    <a:pt x="31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4" name="Freeform 271"/>
            <p:cNvSpPr>
              <a:spLocks/>
            </p:cNvSpPr>
            <p:nvPr/>
          </p:nvSpPr>
          <p:spPr bwMode="auto">
            <a:xfrm>
              <a:off x="4559" y="3493"/>
              <a:ext cx="78" cy="57"/>
            </a:xfrm>
            <a:custGeom>
              <a:avLst/>
              <a:gdLst>
                <a:gd name="T0" fmla="*/ 45 w 78"/>
                <a:gd name="T1" fmla="*/ 1 h 57"/>
                <a:gd name="T2" fmla="*/ 78 w 78"/>
                <a:gd name="T3" fmla="*/ 18 h 57"/>
                <a:gd name="T4" fmla="*/ 59 w 78"/>
                <a:gd name="T5" fmla="*/ 39 h 57"/>
                <a:gd name="T6" fmla="*/ 36 w 78"/>
                <a:gd name="T7" fmla="*/ 57 h 57"/>
                <a:gd name="T8" fmla="*/ 17 w 78"/>
                <a:gd name="T9" fmla="*/ 57 h 57"/>
                <a:gd name="T10" fmla="*/ 0 w 78"/>
                <a:gd name="T11" fmla="*/ 36 h 57"/>
                <a:gd name="T12" fmla="*/ 45 w 78"/>
                <a:gd name="T13" fmla="*/ 28 h 57"/>
                <a:gd name="T14" fmla="*/ 23 w 78"/>
                <a:gd name="T15" fmla="*/ 0 h 57"/>
                <a:gd name="T16" fmla="*/ 45 w 78"/>
                <a:gd name="T17" fmla="*/ 1 h 57"/>
                <a:gd name="T18" fmla="*/ 45 w 78"/>
                <a:gd name="T19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57">
                  <a:moveTo>
                    <a:pt x="45" y="1"/>
                  </a:moveTo>
                  <a:lnTo>
                    <a:pt x="78" y="18"/>
                  </a:lnTo>
                  <a:lnTo>
                    <a:pt x="59" y="39"/>
                  </a:lnTo>
                  <a:lnTo>
                    <a:pt x="36" y="57"/>
                  </a:lnTo>
                  <a:lnTo>
                    <a:pt x="17" y="57"/>
                  </a:lnTo>
                  <a:lnTo>
                    <a:pt x="0" y="36"/>
                  </a:lnTo>
                  <a:lnTo>
                    <a:pt x="45" y="28"/>
                  </a:lnTo>
                  <a:lnTo>
                    <a:pt x="23" y="0"/>
                  </a:lnTo>
                  <a:lnTo>
                    <a:pt x="45" y="1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5" name="Freeform 272"/>
            <p:cNvSpPr>
              <a:spLocks/>
            </p:cNvSpPr>
            <p:nvPr/>
          </p:nvSpPr>
          <p:spPr bwMode="auto">
            <a:xfrm>
              <a:off x="4528" y="3589"/>
              <a:ext cx="105" cy="40"/>
            </a:xfrm>
            <a:custGeom>
              <a:avLst/>
              <a:gdLst>
                <a:gd name="T0" fmla="*/ 29 w 105"/>
                <a:gd name="T1" fmla="*/ 0 h 40"/>
                <a:gd name="T2" fmla="*/ 97 w 105"/>
                <a:gd name="T3" fmla="*/ 0 h 40"/>
                <a:gd name="T4" fmla="*/ 88 w 105"/>
                <a:gd name="T5" fmla="*/ 11 h 40"/>
                <a:gd name="T6" fmla="*/ 105 w 105"/>
                <a:gd name="T7" fmla="*/ 35 h 40"/>
                <a:gd name="T8" fmla="*/ 94 w 105"/>
                <a:gd name="T9" fmla="*/ 40 h 40"/>
                <a:gd name="T10" fmla="*/ 63 w 105"/>
                <a:gd name="T11" fmla="*/ 28 h 40"/>
                <a:gd name="T12" fmla="*/ 61 w 105"/>
                <a:gd name="T13" fmla="*/ 13 h 40"/>
                <a:gd name="T14" fmla="*/ 0 w 105"/>
                <a:gd name="T15" fmla="*/ 16 h 40"/>
                <a:gd name="T16" fmla="*/ 29 w 105"/>
                <a:gd name="T17" fmla="*/ 0 h 40"/>
                <a:gd name="T18" fmla="*/ 29 w 105"/>
                <a:gd name="T1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40">
                  <a:moveTo>
                    <a:pt x="29" y="0"/>
                  </a:moveTo>
                  <a:lnTo>
                    <a:pt x="97" y="0"/>
                  </a:lnTo>
                  <a:lnTo>
                    <a:pt x="88" y="11"/>
                  </a:lnTo>
                  <a:lnTo>
                    <a:pt x="105" y="35"/>
                  </a:lnTo>
                  <a:lnTo>
                    <a:pt x="94" y="40"/>
                  </a:lnTo>
                  <a:lnTo>
                    <a:pt x="63" y="28"/>
                  </a:lnTo>
                  <a:lnTo>
                    <a:pt x="61" y="13"/>
                  </a:lnTo>
                  <a:lnTo>
                    <a:pt x="0" y="16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73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6" name="Freeform 273"/>
            <p:cNvSpPr>
              <a:spLocks/>
            </p:cNvSpPr>
            <p:nvPr/>
          </p:nvSpPr>
          <p:spPr bwMode="auto">
            <a:xfrm>
              <a:off x="4475" y="3544"/>
              <a:ext cx="78" cy="69"/>
            </a:xfrm>
            <a:custGeom>
              <a:avLst/>
              <a:gdLst>
                <a:gd name="T0" fmla="*/ 0 w 78"/>
                <a:gd name="T1" fmla="*/ 33 h 69"/>
                <a:gd name="T2" fmla="*/ 11 w 78"/>
                <a:gd name="T3" fmla="*/ 23 h 69"/>
                <a:gd name="T4" fmla="*/ 9 w 78"/>
                <a:gd name="T5" fmla="*/ 0 h 69"/>
                <a:gd name="T6" fmla="*/ 34 w 78"/>
                <a:gd name="T7" fmla="*/ 13 h 69"/>
                <a:gd name="T8" fmla="*/ 63 w 78"/>
                <a:gd name="T9" fmla="*/ 2 h 69"/>
                <a:gd name="T10" fmla="*/ 78 w 78"/>
                <a:gd name="T11" fmla="*/ 23 h 69"/>
                <a:gd name="T12" fmla="*/ 46 w 78"/>
                <a:gd name="T13" fmla="*/ 61 h 69"/>
                <a:gd name="T14" fmla="*/ 9 w 78"/>
                <a:gd name="T15" fmla="*/ 69 h 69"/>
                <a:gd name="T16" fmla="*/ 46 w 78"/>
                <a:gd name="T17" fmla="*/ 27 h 69"/>
                <a:gd name="T18" fmla="*/ 0 w 78"/>
                <a:gd name="T19" fmla="*/ 33 h 69"/>
                <a:gd name="T20" fmla="*/ 0 w 78"/>
                <a:gd name="T21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69">
                  <a:moveTo>
                    <a:pt x="0" y="33"/>
                  </a:moveTo>
                  <a:lnTo>
                    <a:pt x="11" y="23"/>
                  </a:lnTo>
                  <a:lnTo>
                    <a:pt x="9" y="0"/>
                  </a:lnTo>
                  <a:lnTo>
                    <a:pt x="34" y="13"/>
                  </a:lnTo>
                  <a:lnTo>
                    <a:pt x="63" y="2"/>
                  </a:lnTo>
                  <a:lnTo>
                    <a:pt x="78" y="23"/>
                  </a:lnTo>
                  <a:lnTo>
                    <a:pt x="46" y="61"/>
                  </a:lnTo>
                  <a:lnTo>
                    <a:pt x="9" y="69"/>
                  </a:lnTo>
                  <a:lnTo>
                    <a:pt x="46" y="27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173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7" name="Freeform 274"/>
            <p:cNvSpPr>
              <a:spLocks/>
            </p:cNvSpPr>
            <p:nvPr/>
          </p:nvSpPr>
          <p:spPr bwMode="auto">
            <a:xfrm>
              <a:off x="4486" y="3503"/>
              <a:ext cx="120" cy="43"/>
            </a:xfrm>
            <a:custGeom>
              <a:avLst/>
              <a:gdLst>
                <a:gd name="T0" fmla="*/ 115 w 120"/>
                <a:gd name="T1" fmla="*/ 11 h 43"/>
                <a:gd name="T2" fmla="*/ 82 w 120"/>
                <a:gd name="T3" fmla="*/ 0 h 43"/>
                <a:gd name="T4" fmla="*/ 35 w 120"/>
                <a:gd name="T5" fmla="*/ 30 h 43"/>
                <a:gd name="T6" fmla="*/ 0 w 120"/>
                <a:gd name="T7" fmla="*/ 32 h 43"/>
                <a:gd name="T8" fmla="*/ 82 w 120"/>
                <a:gd name="T9" fmla="*/ 43 h 43"/>
                <a:gd name="T10" fmla="*/ 65 w 120"/>
                <a:gd name="T11" fmla="*/ 26 h 43"/>
                <a:gd name="T12" fmla="*/ 86 w 120"/>
                <a:gd name="T13" fmla="*/ 20 h 43"/>
                <a:gd name="T14" fmla="*/ 120 w 120"/>
                <a:gd name="T15" fmla="*/ 26 h 43"/>
                <a:gd name="T16" fmla="*/ 115 w 120"/>
                <a:gd name="T17" fmla="*/ 11 h 43"/>
                <a:gd name="T18" fmla="*/ 115 w 120"/>
                <a:gd name="T19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43">
                  <a:moveTo>
                    <a:pt x="115" y="11"/>
                  </a:moveTo>
                  <a:lnTo>
                    <a:pt x="82" y="0"/>
                  </a:lnTo>
                  <a:lnTo>
                    <a:pt x="35" y="30"/>
                  </a:lnTo>
                  <a:lnTo>
                    <a:pt x="0" y="32"/>
                  </a:lnTo>
                  <a:lnTo>
                    <a:pt x="82" y="43"/>
                  </a:lnTo>
                  <a:lnTo>
                    <a:pt x="65" y="26"/>
                  </a:lnTo>
                  <a:lnTo>
                    <a:pt x="86" y="20"/>
                  </a:lnTo>
                  <a:lnTo>
                    <a:pt x="120" y="26"/>
                  </a:lnTo>
                  <a:lnTo>
                    <a:pt x="115" y="11"/>
                  </a:lnTo>
                  <a:lnTo>
                    <a:pt x="115" y="11"/>
                  </a:lnTo>
                  <a:close/>
                </a:path>
              </a:pathLst>
            </a:custGeom>
            <a:solidFill>
              <a:srgbClr val="473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8" name="Freeform 275"/>
            <p:cNvSpPr>
              <a:spLocks/>
            </p:cNvSpPr>
            <p:nvPr/>
          </p:nvSpPr>
          <p:spPr bwMode="auto">
            <a:xfrm>
              <a:off x="4500" y="3458"/>
              <a:ext cx="53" cy="32"/>
            </a:xfrm>
            <a:custGeom>
              <a:avLst/>
              <a:gdLst>
                <a:gd name="T0" fmla="*/ 7 w 53"/>
                <a:gd name="T1" fmla="*/ 1 h 32"/>
                <a:gd name="T2" fmla="*/ 0 w 53"/>
                <a:gd name="T3" fmla="*/ 32 h 32"/>
                <a:gd name="T4" fmla="*/ 53 w 53"/>
                <a:gd name="T5" fmla="*/ 17 h 32"/>
                <a:gd name="T6" fmla="*/ 21 w 53"/>
                <a:gd name="T7" fmla="*/ 0 h 32"/>
                <a:gd name="T8" fmla="*/ 7 w 53"/>
                <a:gd name="T9" fmla="*/ 1 h 32"/>
                <a:gd name="T10" fmla="*/ 7 w 53"/>
                <a:gd name="T1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32">
                  <a:moveTo>
                    <a:pt x="7" y="1"/>
                  </a:moveTo>
                  <a:lnTo>
                    <a:pt x="0" y="32"/>
                  </a:lnTo>
                  <a:lnTo>
                    <a:pt x="53" y="17"/>
                  </a:lnTo>
                  <a:lnTo>
                    <a:pt x="21" y="0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9" name="Freeform 276"/>
            <p:cNvSpPr>
              <a:spLocks/>
            </p:cNvSpPr>
            <p:nvPr/>
          </p:nvSpPr>
          <p:spPr bwMode="auto">
            <a:xfrm>
              <a:off x="4094" y="3368"/>
              <a:ext cx="76" cy="74"/>
            </a:xfrm>
            <a:custGeom>
              <a:avLst/>
              <a:gdLst>
                <a:gd name="T0" fmla="*/ 24 w 76"/>
                <a:gd name="T1" fmla="*/ 7 h 74"/>
                <a:gd name="T2" fmla="*/ 76 w 76"/>
                <a:gd name="T3" fmla="*/ 20 h 74"/>
                <a:gd name="T4" fmla="*/ 74 w 76"/>
                <a:gd name="T5" fmla="*/ 74 h 74"/>
                <a:gd name="T6" fmla="*/ 19 w 76"/>
                <a:gd name="T7" fmla="*/ 54 h 74"/>
                <a:gd name="T8" fmla="*/ 42 w 76"/>
                <a:gd name="T9" fmla="*/ 50 h 74"/>
                <a:gd name="T10" fmla="*/ 53 w 76"/>
                <a:gd name="T11" fmla="*/ 33 h 74"/>
                <a:gd name="T12" fmla="*/ 0 w 76"/>
                <a:gd name="T13" fmla="*/ 0 h 74"/>
                <a:gd name="T14" fmla="*/ 24 w 76"/>
                <a:gd name="T15" fmla="*/ 7 h 74"/>
                <a:gd name="T16" fmla="*/ 24 w 76"/>
                <a:gd name="T17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74">
                  <a:moveTo>
                    <a:pt x="24" y="7"/>
                  </a:moveTo>
                  <a:lnTo>
                    <a:pt x="76" y="20"/>
                  </a:lnTo>
                  <a:lnTo>
                    <a:pt x="74" y="74"/>
                  </a:lnTo>
                  <a:lnTo>
                    <a:pt x="19" y="54"/>
                  </a:lnTo>
                  <a:lnTo>
                    <a:pt x="42" y="50"/>
                  </a:lnTo>
                  <a:lnTo>
                    <a:pt x="53" y="33"/>
                  </a:lnTo>
                  <a:lnTo>
                    <a:pt x="0" y="0"/>
                  </a:lnTo>
                  <a:lnTo>
                    <a:pt x="24" y="7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0" name="Freeform 277"/>
            <p:cNvSpPr>
              <a:spLocks/>
            </p:cNvSpPr>
            <p:nvPr/>
          </p:nvSpPr>
          <p:spPr bwMode="auto">
            <a:xfrm>
              <a:off x="3899" y="3296"/>
              <a:ext cx="90" cy="57"/>
            </a:xfrm>
            <a:custGeom>
              <a:avLst/>
              <a:gdLst>
                <a:gd name="T0" fmla="*/ 0 w 90"/>
                <a:gd name="T1" fmla="*/ 0 h 57"/>
                <a:gd name="T2" fmla="*/ 54 w 90"/>
                <a:gd name="T3" fmla="*/ 13 h 57"/>
                <a:gd name="T4" fmla="*/ 90 w 90"/>
                <a:gd name="T5" fmla="*/ 44 h 57"/>
                <a:gd name="T6" fmla="*/ 42 w 90"/>
                <a:gd name="T7" fmla="*/ 49 h 57"/>
                <a:gd name="T8" fmla="*/ 14 w 90"/>
                <a:gd name="T9" fmla="*/ 57 h 57"/>
                <a:gd name="T10" fmla="*/ 21 w 90"/>
                <a:gd name="T11" fmla="*/ 45 h 57"/>
                <a:gd name="T12" fmla="*/ 44 w 90"/>
                <a:gd name="T13" fmla="*/ 35 h 57"/>
                <a:gd name="T14" fmla="*/ 0 w 90"/>
                <a:gd name="T15" fmla="*/ 0 h 57"/>
                <a:gd name="T16" fmla="*/ 0 w 90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57">
                  <a:moveTo>
                    <a:pt x="0" y="0"/>
                  </a:moveTo>
                  <a:lnTo>
                    <a:pt x="54" y="13"/>
                  </a:lnTo>
                  <a:lnTo>
                    <a:pt x="90" y="44"/>
                  </a:lnTo>
                  <a:lnTo>
                    <a:pt x="42" y="49"/>
                  </a:lnTo>
                  <a:lnTo>
                    <a:pt x="14" y="57"/>
                  </a:lnTo>
                  <a:lnTo>
                    <a:pt x="21" y="45"/>
                  </a:lnTo>
                  <a:lnTo>
                    <a:pt x="44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1" name="Freeform 278"/>
            <p:cNvSpPr>
              <a:spLocks/>
            </p:cNvSpPr>
            <p:nvPr/>
          </p:nvSpPr>
          <p:spPr bwMode="auto">
            <a:xfrm>
              <a:off x="3297" y="3126"/>
              <a:ext cx="149" cy="134"/>
            </a:xfrm>
            <a:custGeom>
              <a:avLst/>
              <a:gdLst>
                <a:gd name="T0" fmla="*/ 137 w 149"/>
                <a:gd name="T1" fmla="*/ 0 h 134"/>
                <a:gd name="T2" fmla="*/ 32 w 149"/>
                <a:gd name="T3" fmla="*/ 29 h 134"/>
                <a:gd name="T4" fmla="*/ 50 w 149"/>
                <a:gd name="T5" fmla="*/ 38 h 134"/>
                <a:gd name="T6" fmla="*/ 46 w 149"/>
                <a:gd name="T7" fmla="*/ 55 h 134"/>
                <a:gd name="T8" fmla="*/ 0 w 149"/>
                <a:gd name="T9" fmla="*/ 72 h 134"/>
                <a:gd name="T10" fmla="*/ 21 w 149"/>
                <a:gd name="T11" fmla="*/ 81 h 134"/>
                <a:gd name="T12" fmla="*/ 13 w 149"/>
                <a:gd name="T13" fmla="*/ 134 h 134"/>
                <a:gd name="T14" fmla="*/ 38 w 149"/>
                <a:gd name="T15" fmla="*/ 119 h 134"/>
                <a:gd name="T16" fmla="*/ 42 w 149"/>
                <a:gd name="T17" fmla="*/ 72 h 134"/>
                <a:gd name="T18" fmla="*/ 65 w 149"/>
                <a:gd name="T19" fmla="*/ 63 h 134"/>
                <a:gd name="T20" fmla="*/ 82 w 149"/>
                <a:gd name="T21" fmla="*/ 38 h 134"/>
                <a:gd name="T22" fmla="*/ 149 w 149"/>
                <a:gd name="T23" fmla="*/ 15 h 134"/>
                <a:gd name="T24" fmla="*/ 137 w 149"/>
                <a:gd name="T25" fmla="*/ 0 h 134"/>
                <a:gd name="T26" fmla="*/ 137 w 149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134">
                  <a:moveTo>
                    <a:pt x="137" y="0"/>
                  </a:moveTo>
                  <a:lnTo>
                    <a:pt x="32" y="29"/>
                  </a:lnTo>
                  <a:lnTo>
                    <a:pt x="50" y="38"/>
                  </a:lnTo>
                  <a:lnTo>
                    <a:pt x="46" y="55"/>
                  </a:lnTo>
                  <a:lnTo>
                    <a:pt x="0" y="72"/>
                  </a:lnTo>
                  <a:lnTo>
                    <a:pt x="21" y="81"/>
                  </a:lnTo>
                  <a:lnTo>
                    <a:pt x="13" y="134"/>
                  </a:lnTo>
                  <a:lnTo>
                    <a:pt x="38" y="119"/>
                  </a:lnTo>
                  <a:lnTo>
                    <a:pt x="42" y="72"/>
                  </a:lnTo>
                  <a:lnTo>
                    <a:pt x="65" y="63"/>
                  </a:lnTo>
                  <a:lnTo>
                    <a:pt x="82" y="38"/>
                  </a:lnTo>
                  <a:lnTo>
                    <a:pt x="149" y="15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2" name="Freeform 279"/>
            <p:cNvSpPr>
              <a:spLocks/>
            </p:cNvSpPr>
            <p:nvPr/>
          </p:nvSpPr>
          <p:spPr bwMode="auto">
            <a:xfrm>
              <a:off x="3478" y="3102"/>
              <a:ext cx="143" cy="94"/>
            </a:xfrm>
            <a:custGeom>
              <a:avLst/>
              <a:gdLst>
                <a:gd name="T0" fmla="*/ 103 w 143"/>
                <a:gd name="T1" fmla="*/ 0 h 94"/>
                <a:gd name="T2" fmla="*/ 67 w 143"/>
                <a:gd name="T3" fmla="*/ 8 h 94"/>
                <a:gd name="T4" fmla="*/ 69 w 143"/>
                <a:gd name="T5" fmla="*/ 26 h 94"/>
                <a:gd name="T6" fmla="*/ 50 w 143"/>
                <a:gd name="T7" fmla="*/ 30 h 94"/>
                <a:gd name="T8" fmla="*/ 27 w 143"/>
                <a:gd name="T9" fmla="*/ 62 h 94"/>
                <a:gd name="T10" fmla="*/ 0 w 143"/>
                <a:gd name="T11" fmla="*/ 91 h 94"/>
                <a:gd name="T12" fmla="*/ 36 w 143"/>
                <a:gd name="T13" fmla="*/ 94 h 94"/>
                <a:gd name="T14" fmla="*/ 61 w 143"/>
                <a:gd name="T15" fmla="*/ 79 h 94"/>
                <a:gd name="T16" fmla="*/ 50 w 143"/>
                <a:gd name="T17" fmla="*/ 60 h 94"/>
                <a:gd name="T18" fmla="*/ 63 w 143"/>
                <a:gd name="T19" fmla="*/ 43 h 94"/>
                <a:gd name="T20" fmla="*/ 111 w 143"/>
                <a:gd name="T21" fmla="*/ 47 h 94"/>
                <a:gd name="T22" fmla="*/ 118 w 143"/>
                <a:gd name="T23" fmla="*/ 26 h 94"/>
                <a:gd name="T24" fmla="*/ 143 w 143"/>
                <a:gd name="T25" fmla="*/ 26 h 94"/>
                <a:gd name="T26" fmla="*/ 132 w 143"/>
                <a:gd name="T27" fmla="*/ 12 h 94"/>
                <a:gd name="T28" fmla="*/ 103 w 143"/>
                <a:gd name="T29" fmla="*/ 0 h 94"/>
                <a:gd name="T30" fmla="*/ 103 w 143"/>
                <a:gd name="T3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94">
                  <a:moveTo>
                    <a:pt x="103" y="0"/>
                  </a:moveTo>
                  <a:lnTo>
                    <a:pt x="67" y="8"/>
                  </a:lnTo>
                  <a:lnTo>
                    <a:pt x="69" y="26"/>
                  </a:lnTo>
                  <a:lnTo>
                    <a:pt x="50" y="30"/>
                  </a:lnTo>
                  <a:lnTo>
                    <a:pt x="27" y="62"/>
                  </a:lnTo>
                  <a:lnTo>
                    <a:pt x="0" y="91"/>
                  </a:lnTo>
                  <a:lnTo>
                    <a:pt x="36" y="94"/>
                  </a:lnTo>
                  <a:lnTo>
                    <a:pt x="61" y="79"/>
                  </a:lnTo>
                  <a:lnTo>
                    <a:pt x="50" y="60"/>
                  </a:lnTo>
                  <a:lnTo>
                    <a:pt x="63" y="43"/>
                  </a:lnTo>
                  <a:lnTo>
                    <a:pt x="111" y="47"/>
                  </a:lnTo>
                  <a:lnTo>
                    <a:pt x="118" y="26"/>
                  </a:lnTo>
                  <a:lnTo>
                    <a:pt x="143" y="26"/>
                  </a:lnTo>
                  <a:lnTo>
                    <a:pt x="132" y="12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2E4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3" name="Freeform 280"/>
            <p:cNvSpPr>
              <a:spLocks/>
            </p:cNvSpPr>
            <p:nvPr/>
          </p:nvSpPr>
          <p:spPr bwMode="auto">
            <a:xfrm>
              <a:off x="3501" y="3032"/>
              <a:ext cx="95" cy="70"/>
            </a:xfrm>
            <a:custGeom>
              <a:avLst/>
              <a:gdLst>
                <a:gd name="T0" fmla="*/ 0 w 95"/>
                <a:gd name="T1" fmla="*/ 4 h 70"/>
                <a:gd name="T2" fmla="*/ 25 w 95"/>
                <a:gd name="T3" fmla="*/ 0 h 70"/>
                <a:gd name="T4" fmla="*/ 53 w 95"/>
                <a:gd name="T5" fmla="*/ 17 h 70"/>
                <a:gd name="T6" fmla="*/ 95 w 95"/>
                <a:gd name="T7" fmla="*/ 4 h 70"/>
                <a:gd name="T8" fmla="*/ 88 w 95"/>
                <a:gd name="T9" fmla="*/ 39 h 70"/>
                <a:gd name="T10" fmla="*/ 55 w 95"/>
                <a:gd name="T11" fmla="*/ 56 h 70"/>
                <a:gd name="T12" fmla="*/ 25 w 95"/>
                <a:gd name="T13" fmla="*/ 70 h 70"/>
                <a:gd name="T14" fmla="*/ 19 w 95"/>
                <a:gd name="T15" fmla="*/ 56 h 70"/>
                <a:gd name="T16" fmla="*/ 59 w 95"/>
                <a:gd name="T17" fmla="*/ 41 h 70"/>
                <a:gd name="T18" fmla="*/ 34 w 95"/>
                <a:gd name="T19" fmla="*/ 26 h 70"/>
                <a:gd name="T20" fmla="*/ 4 w 95"/>
                <a:gd name="T21" fmla="*/ 25 h 70"/>
                <a:gd name="T22" fmla="*/ 0 w 95"/>
                <a:gd name="T23" fmla="*/ 4 h 70"/>
                <a:gd name="T24" fmla="*/ 0 w 95"/>
                <a:gd name="T25" fmla="*/ 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70">
                  <a:moveTo>
                    <a:pt x="0" y="4"/>
                  </a:moveTo>
                  <a:lnTo>
                    <a:pt x="25" y="0"/>
                  </a:lnTo>
                  <a:lnTo>
                    <a:pt x="53" y="17"/>
                  </a:lnTo>
                  <a:lnTo>
                    <a:pt x="95" y="4"/>
                  </a:lnTo>
                  <a:lnTo>
                    <a:pt x="88" y="39"/>
                  </a:lnTo>
                  <a:lnTo>
                    <a:pt x="55" y="56"/>
                  </a:lnTo>
                  <a:lnTo>
                    <a:pt x="25" y="70"/>
                  </a:lnTo>
                  <a:lnTo>
                    <a:pt x="19" y="56"/>
                  </a:lnTo>
                  <a:lnTo>
                    <a:pt x="59" y="41"/>
                  </a:lnTo>
                  <a:lnTo>
                    <a:pt x="34" y="26"/>
                  </a:lnTo>
                  <a:lnTo>
                    <a:pt x="4" y="25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2E4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4" name="Freeform 281"/>
            <p:cNvSpPr>
              <a:spLocks/>
            </p:cNvSpPr>
            <p:nvPr/>
          </p:nvSpPr>
          <p:spPr bwMode="auto">
            <a:xfrm>
              <a:off x="3640" y="2941"/>
              <a:ext cx="120" cy="93"/>
            </a:xfrm>
            <a:custGeom>
              <a:avLst/>
              <a:gdLst>
                <a:gd name="T0" fmla="*/ 114 w 120"/>
                <a:gd name="T1" fmla="*/ 48 h 93"/>
                <a:gd name="T2" fmla="*/ 78 w 120"/>
                <a:gd name="T3" fmla="*/ 83 h 93"/>
                <a:gd name="T4" fmla="*/ 48 w 120"/>
                <a:gd name="T5" fmla="*/ 93 h 93"/>
                <a:gd name="T6" fmla="*/ 4 w 120"/>
                <a:gd name="T7" fmla="*/ 93 h 93"/>
                <a:gd name="T8" fmla="*/ 0 w 120"/>
                <a:gd name="T9" fmla="*/ 77 h 93"/>
                <a:gd name="T10" fmla="*/ 25 w 120"/>
                <a:gd name="T11" fmla="*/ 71 h 93"/>
                <a:gd name="T12" fmla="*/ 17 w 120"/>
                <a:gd name="T13" fmla="*/ 48 h 93"/>
                <a:gd name="T14" fmla="*/ 48 w 120"/>
                <a:gd name="T15" fmla="*/ 25 h 93"/>
                <a:gd name="T16" fmla="*/ 53 w 120"/>
                <a:gd name="T17" fmla="*/ 70 h 93"/>
                <a:gd name="T18" fmla="*/ 71 w 120"/>
                <a:gd name="T19" fmla="*/ 61 h 93"/>
                <a:gd name="T20" fmla="*/ 71 w 120"/>
                <a:gd name="T21" fmla="*/ 44 h 93"/>
                <a:gd name="T22" fmla="*/ 57 w 120"/>
                <a:gd name="T23" fmla="*/ 13 h 93"/>
                <a:gd name="T24" fmla="*/ 76 w 120"/>
                <a:gd name="T25" fmla="*/ 0 h 93"/>
                <a:gd name="T26" fmla="*/ 120 w 120"/>
                <a:gd name="T27" fmla="*/ 30 h 93"/>
                <a:gd name="T28" fmla="*/ 84 w 120"/>
                <a:gd name="T29" fmla="*/ 28 h 93"/>
                <a:gd name="T30" fmla="*/ 90 w 120"/>
                <a:gd name="T31" fmla="*/ 45 h 93"/>
                <a:gd name="T32" fmla="*/ 114 w 120"/>
                <a:gd name="T33" fmla="*/ 48 h 93"/>
                <a:gd name="T34" fmla="*/ 114 w 120"/>
                <a:gd name="T35" fmla="*/ 4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93">
                  <a:moveTo>
                    <a:pt x="114" y="48"/>
                  </a:moveTo>
                  <a:lnTo>
                    <a:pt x="78" y="83"/>
                  </a:lnTo>
                  <a:lnTo>
                    <a:pt x="48" y="93"/>
                  </a:lnTo>
                  <a:lnTo>
                    <a:pt x="4" y="93"/>
                  </a:lnTo>
                  <a:lnTo>
                    <a:pt x="0" y="77"/>
                  </a:lnTo>
                  <a:lnTo>
                    <a:pt x="25" y="71"/>
                  </a:lnTo>
                  <a:lnTo>
                    <a:pt x="17" y="48"/>
                  </a:lnTo>
                  <a:lnTo>
                    <a:pt x="48" y="25"/>
                  </a:lnTo>
                  <a:lnTo>
                    <a:pt x="53" y="70"/>
                  </a:lnTo>
                  <a:lnTo>
                    <a:pt x="71" y="61"/>
                  </a:lnTo>
                  <a:lnTo>
                    <a:pt x="71" y="44"/>
                  </a:lnTo>
                  <a:lnTo>
                    <a:pt x="57" y="13"/>
                  </a:lnTo>
                  <a:lnTo>
                    <a:pt x="76" y="0"/>
                  </a:lnTo>
                  <a:lnTo>
                    <a:pt x="120" y="30"/>
                  </a:lnTo>
                  <a:lnTo>
                    <a:pt x="84" y="28"/>
                  </a:lnTo>
                  <a:lnTo>
                    <a:pt x="90" y="45"/>
                  </a:lnTo>
                  <a:lnTo>
                    <a:pt x="114" y="48"/>
                  </a:lnTo>
                  <a:lnTo>
                    <a:pt x="114" y="48"/>
                  </a:lnTo>
                  <a:close/>
                </a:path>
              </a:pathLst>
            </a:custGeom>
            <a:solidFill>
              <a:srgbClr val="4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5" name="Freeform 282"/>
            <p:cNvSpPr>
              <a:spLocks/>
            </p:cNvSpPr>
            <p:nvPr/>
          </p:nvSpPr>
          <p:spPr bwMode="auto">
            <a:xfrm>
              <a:off x="3379" y="3289"/>
              <a:ext cx="90" cy="108"/>
            </a:xfrm>
            <a:custGeom>
              <a:avLst/>
              <a:gdLst>
                <a:gd name="T0" fmla="*/ 67 w 90"/>
                <a:gd name="T1" fmla="*/ 0 h 108"/>
                <a:gd name="T2" fmla="*/ 44 w 90"/>
                <a:gd name="T3" fmla="*/ 11 h 108"/>
                <a:gd name="T4" fmla="*/ 55 w 90"/>
                <a:gd name="T5" fmla="*/ 42 h 108"/>
                <a:gd name="T6" fmla="*/ 2 w 90"/>
                <a:gd name="T7" fmla="*/ 61 h 108"/>
                <a:gd name="T8" fmla="*/ 0 w 90"/>
                <a:gd name="T9" fmla="*/ 74 h 108"/>
                <a:gd name="T10" fmla="*/ 21 w 90"/>
                <a:gd name="T11" fmla="*/ 90 h 108"/>
                <a:gd name="T12" fmla="*/ 29 w 90"/>
                <a:gd name="T13" fmla="*/ 108 h 108"/>
                <a:gd name="T14" fmla="*/ 44 w 90"/>
                <a:gd name="T15" fmla="*/ 87 h 108"/>
                <a:gd name="T16" fmla="*/ 32 w 90"/>
                <a:gd name="T17" fmla="*/ 62 h 108"/>
                <a:gd name="T18" fmla="*/ 90 w 90"/>
                <a:gd name="T19" fmla="*/ 36 h 108"/>
                <a:gd name="T20" fmla="*/ 90 w 90"/>
                <a:gd name="T21" fmla="*/ 10 h 108"/>
                <a:gd name="T22" fmla="*/ 67 w 90"/>
                <a:gd name="T23" fmla="*/ 0 h 108"/>
                <a:gd name="T24" fmla="*/ 67 w 90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108">
                  <a:moveTo>
                    <a:pt x="67" y="0"/>
                  </a:moveTo>
                  <a:lnTo>
                    <a:pt x="44" y="11"/>
                  </a:lnTo>
                  <a:lnTo>
                    <a:pt x="55" y="42"/>
                  </a:lnTo>
                  <a:lnTo>
                    <a:pt x="2" y="61"/>
                  </a:lnTo>
                  <a:lnTo>
                    <a:pt x="0" y="74"/>
                  </a:lnTo>
                  <a:lnTo>
                    <a:pt x="21" y="90"/>
                  </a:lnTo>
                  <a:lnTo>
                    <a:pt x="29" y="108"/>
                  </a:lnTo>
                  <a:lnTo>
                    <a:pt x="44" y="87"/>
                  </a:lnTo>
                  <a:lnTo>
                    <a:pt x="32" y="62"/>
                  </a:lnTo>
                  <a:lnTo>
                    <a:pt x="90" y="36"/>
                  </a:lnTo>
                  <a:lnTo>
                    <a:pt x="90" y="10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173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6" name="Freeform 283"/>
            <p:cNvSpPr>
              <a:spLocks/>
            </p:cNvSpPr>
            <p:nvPr/>
          </p:nvSpPr>
          <p:spPr bwMode="auto">
            <a:xfrm>
              <a:off x="3467" y="3257"/>
              <a:ext cx="45" cy="34"/>
            </a:xfrm>
            <a:custGeom>
              <a:avLst/>
              <a:gdLst>
                <a:gd name="T0" fmla="*/ 24 w 45"/>
                <a:gd name="T1" fmla="*/ 0 h 34"/>
                <a:gd name="T2" fmla="*/ 0 w 45"/>
                <a:gd name="T3" fmla="*/ 15 h 34"/>
                <a:gd name="T4" fmla="*/ 11 w 45"/>
                <a:gd name="T5" fmla="*/ 34 h 34"/>
                <a:gd name="T6" fmla="*/ 45 w 45"/>
                <a:gd name="T7" fmla="*/ 6 h 34"/>
                <a:gd name="T8" fmla="*/ 24 w 45"/>
                <a:gd name="T9" fmla="*/ 0 h 34"/>
                <a:gd name="T10" fmla="*/ 24 w 45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4">
                  <a:moveTo>
                    <a:pt x="24" y="0"/>
                  </a:moveTo>
                  <a:lnTo>
                    <a:pt x="0" y="15"/>
                  </a:lnTo>
                  <a:lnTo>
                    <a:pt x="11" y="34"/>
                  </a:lnTo>
                  <a:lnTo>
                    <a:pt x="45" y="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73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7" name="Freeform 284"/>
            <p:cNvSpPr>
              <a:spLocks/>
            </p:cNvSpPr>
            <p:nvPr/>
          </p:nvSpPr>
          <p:spPr bwMode="auto">
            <a:xfrm>
              <a:off x="3533" y="3188"/>
              <a:ext cx="84" cy="17"/>
            </a:xfrm>
            <a:custGeom>
              <a:avLst/>
              <a:gdLst>
                <a:gd name="T0" fmla="*/ 0 w 84"/>
                <a:gd name="T1" fmla="*/ 0 h 17"/>
                <a:gd name="T2" fmla="*/ 77 w 84"/>
                <a:gd name="T3" fmla="*/ 0 h 17"/>
                <a:gd name="T4" fmla="*/ 84 w 84"/>
                <a:gd name="T5" fmla="*/ 17 h 17"/>
                <a:gd name="T6" fmla="*/ 27 w 84"/>
                <a:gd name="T7" fmla="*/ 17 h 17"/>
                <a:gd name="T8" fmla="*/ 0 w 84"/>
                <a:gd name="T9" fmla="*/ 0 h 17"/>
                <a:gd name="T10" fmla="*/ 0 w 8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7">
                  <a:moveTo>
                    <a:pt x="0" y="0"/>
                  </a:moveTo>
                  <a:lnTo>
                    <a:pt x="77" y="0"/>
                  </a:lnTo>
                  <a:lnTo>
                    <a:pt x="84" y="17"/>
                  </a:lnTo>
                  <a:lnTo>
                    <a:pt x="27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8" name="Freeform 285"/>
            <p:cNvSpPr>
              <a:spLocks/>
            </p:cNvSpPr>
            <p:nvPr/>
          </p:nvSpPr>
          <p:spPr bwMode="auto">
            <a:xfrm>
              <a:off x="3726" y="3155"/>
              <a:ext cx="284" cy="176"/>
            </a:xfrm>
            <a:custGeom>
              <a:avLst/>
              <a:gdLst>
                <a:gd name="T0" fmla="*/ 120 w 284"/>
                <a:gd name="T1" fmla="*/ 0 h 176"/>
                <a:gd name="T2" fmla="*/ 68 w 284"/>
                <a:gd name="T3" fmla="*/ 29 h 176"/>
                <a:gd name="T4" fmla="*/ 0 w 284"/>
                <a:gd name="T5" fmla="*/ 95 h 176"/>
                <a:gd name="T6" fmla="*/ 34 w 284"/>
                <a:gd name="T7" fmla="*/ 108 h 176"/>
                <a:gd name="T8" fmla="*/ 44 w 284"/>
                <a:gd name="T9" fmla="*/ 122 h 176"/>
                <a:gd name="T10" fmla="*/ 95 w 284"/>
                <a:gd name="T11" fmla="*/ 136 h 176"/>
                <a:gd name="T12" fmla="*/ 105 w 284"/>
                <a:gd name="T13" fmla="*/ 156 h 176"/>
                <a:gd name="T14" fmla="*/ 124 w 284"/>
                <a:gd name="T15" fmla="*/ 161 h 176"/>
                <a:gd name="T16" fmla="*/ 126 w 284"/>
                <a:gd name="T17" fmla="*/ 137 h 176"/>
                <a:gd name="T18" fmla="*/ 147 w 284"/>
                <a:gd name="T19" fmla="*/ 145 h 176"/>
                <a:gd name="T20" fmla="*/ 156 w 284"/>
                <a:gd name="T21" fmla="*/ 176 h 176"/>
                <a:gd name="T22" fmla="*/ 208 w 284"/>
                <a:gd name="T23" fmla="*/ 169 h 176"/>
                <a:gd name="T24" fmla="*/ 173 w 284"/>
                <a:gd name="T25" fmla="*/ 148 h 176"/>
                <a:gd name="T26" fmla="*/ 173 w 284"/>
                <a:gd name="T27" fmla="*/ 134 h 176"/>
                <a:gd name="T28" fmla="*/ 223 w 284"/>
                <a:gd name="T29" fmla="*/ 151 h 176"/>
                <a:gd name="T30" fmla="*/ 248 w 284"/>
                <a:gd name="T31" fmla="*/ 122 h 176"/>
                <a:gd name="T32" fmla="*/ 284 w 284"/>
                <a:gd name="T33" fmla="*/ 122 h 176"/>
                <a:gd name="T34" fmla="*/ 257 w 284"/>
                <a:gd name="T35" fmla="*/ 105 h 176"/>
                <a:gd name="T36" fmla="*/ 217 w 284"/>
                <a:gd name="T37" fmla="*/ 99 h 176"/>
                <a:gd name="T38" fmla="*/ 221 w 284"/>
                <a:gd name="T39" fmla="*/ 124 h 176"/>
                <a:gd name="T40" fmla="*/ 200 w 284"/>
                <a:gd name="T41" fmla="*/ 136 h 176"/>
                <a:gd name="T42" fmla="*/ 187 w 284"/>
                <a:gd name="T43" fmla="*/ 108 h 176"/>
                <a:gd name="T44" fmla="*/ 200 w 284"/>
                <a:gd name="T45" fmla="*/ 89 h 176"/>
                <a:gd name="T46" fmla="*/ 240 w 284"/>
                <a:gd name="T47" fmla="*/ 85 h 176"/>
                <a:gd name="T48" fmla="*/ 213 w 284"/>
                <a:gd name="T49" fmla="*/ 69 h 176"/>
                <a:gd name="T50" fmla="*/ 236 w 284"/>
                <a:gd name="T51" fmla="*/ 24 h 176"/>
                <a:gd name="T52" fmla="*/ 194 w 284"/>
                <a:gd name="T53" fmla="*/ 28 h 176"/>
                <a:gd name="T54" fmla="*/ 179 w 284"/>
                <a:gd name="T55" fmla="*/ 12 h 176"/>
                <a:gd name="T56" fmla="*/ 120 w 284"/>
                <a:gd name="T57" fmla="*/ 0 h 176"/>
                <a:gd name="T58" fmla="*/ 120 w 284"/>
                <a:gd name="T5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76">
                  <a:moveTo>
                    <a:pt x="120" y="0"/>
                  </a:moveTo>
                  <a:lnTo>
                    <a:pt x="68" y="29"/>
                  </a:lnTo>
                  <a:lnTo>
                    <a:pt x="0" y="95"/>
                  </a:lnTo>
                  <a:lnTo>
                    <a:pt x="34" y="108"/>
                  </a:lnTo>
                  <a:lnTo>
                    <a:pt x="44" y="122"/>
                  </a:lnTo>
                  <a:lnTo>
                    <a:pt x="95" y="136"/>
                  </a:lnTo>
                  <a:lnTo>
                    <a:pt x="105" y="156"/>
                  </a:lnTo>
                  <a:lnTo>
                    <a:pt x="124" y="161"/>
                  </a:lnTo>
                  <a:lnTo>
                    <a:pt x="126" y="137"/>
                  </a:lnTo>
                  <a:lnTo>
                    <a:pt x="147" y="145"/>
                  </a:lnTo>
                  <a:lnTo>
                    <a:pt x="156" y="176"/>
                  </a:lnTo>
                  <a:lnTo>
                    <a:pt x="208" y="169"/>
                  </a:lnTo>
                  <a:lnTo>
                    <a:pt x="173" y="148"/>
                  </a:lnTo>
                  <a:lnTo>
                    <a:pt x="173" y="134"/>
                  </a:lnTo>
                  <a:lnTo>
                    <a:pt x="223" y="151"/>
                  </a:lnTo>
                  <a:lnTo>
                    <a:pt x="248" y="122"/>
                  </a:lnTo>
                  <a:lnTo>
                    <a:pt x="284" y="122"/>
                  </a:lnTo>
                  <a:lnTo>
                    <a:pt x="257" y="105"/>
                  </a:lnTo>
                  <a:lnTo>
                    <a:pt x="217" y="99"/>
                  </a:lnTo>
                  <a:lnTo>
                    <a:pt x="221" y="124"/>
                  </a:lnTo>
                  <a:lnTo>
                    <a:pt x="200" y="136"/>
                  </a:lnTo>
                  <a:lnTo>
                    <a:pt x="187" y="108"/>
                  </a:lnTo>
                  <a:lnTo>
                    <a:pt x="200" y="89"/>
                  </a:lnTo>
                  <a:lnTo>
                    <a:pt x="240" y="85"/>
                  </a:lnTo>
                  <a:lnTo>
                    <a:pt x="213" y="69"/>
                  </a:lnTo>
                  <a:lnTo>
                    <a:pt x="236" y="24"/>
                  </a:lnTo>
                  <a:lnTo>
                    <a:pt x="194" y="28"/>
                  </a:lnTo>
                  <a:lnTo>
                    <a:pt x="179" y="12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173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9" name="Freeform 286"/>
            <p:cNvSpPr>
              <a:spLocks/>
            </p:cNvSpPr>
            <p:nvPr/>
          </p:nvSpPr>
          <p:spPr bwMode="auto">
            <a:xfrm>
              <a:off x="3711" y="3670"/>
              <a:ext cx="106" cy="87"/>
            </a:xfrm>
            <a:custGeom>
              <a:avLst/>
              <a:gdLst>
                <a:gd name="T0" fmla="*/ 64 w 106"/>
                <a:gd name="T1" fmla="*/ 0 h 87"/>
                <a:gd name="T2" fmla="*/ 95 w 106"/>
                <a:gd name="T3" fmla="*/ 6 h 87"/>
                <a:gd name="T4" fmla="*/ 97 w 106"/>
                <a:gd name="T5" fmla="*/ 25 h 87"/>
                <a:gd name="T6" fmla="*/ 106 w 106"/>
                <a:gd name="T7" fmla="*/ 53 h 87"/>
                <a:gd name="T8" fmla="*/ 83 w 106"/>
                <a:gd name="T9" fmla="*/ 40 h 87"/>
                <a:gd name="T10" fmla="*/ 83 w 106"/>
                <a:gd name="T11" fmla="*/ 72 h 87"/>
                <a:gd name="T12" fmla="*/ 53 w 106"/>
                <a:gd name="T13" fmla="*/ 62 h 87"/>
                <a:gd name="T14" fmla="*/ 49 w 106"/>
                <a:gd name="T15" fmla="*/ 87 h 87"/>
                <a:gd name="T16" fmla="*/ 28 w 106"/>
                <a:gd name="T17" fmla="*/ 71 h 87"/>
                <a:gd name="T18" fmla="*/ 0 w 106"/>
                <a:gd name="T19" fmla="*/ 66 h 87"/>
                <a:gd name="T20" fmla="*/ 45 w 106"/>
                <a:gd name="T21" fmla="*/ 55 h 87"/>
                <a:gd name="T22" fmla="*/ 66 w 106"/>
                <a:gd name="T23" fmla="*/ 25 h 87"/>
                <a:gd name="T24" fmla="*/ 64 w 106"/>
                <a:gd name="T25" fmla="*/ 0 h 87"/>
                <a:gd name="T26" fmla="*/ 64 w 106"/>
                <a:gd name="T2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87">
                  <a:moveTo>
                    <a:pt x="64" y="0"/>
                  </a:moveTo>
                  <a:lnTo>
                    <a:pt x="95" y="6"/>
                  </a:lnTo>
                  <a:lnTo>
                    <a:pt x="97" y="25"/>
                  </a:lnTo>
                  <a:lnTo>
                    <a:pt x="106" y="53"/>
                  </a:lnTo>
                  <a:lnTo>
                    <a:pt x="83" y="40"/>
                  </a:lnTo>
                  <a:lnTo>
                    <a:pt x="83" y="72"/>
                  </a:lnTo>
                  <a:lnTo>
                    <a:pt x="53" y="62"/>
                  </a:lnTo>
                  <a:lnTo>
                    <a:pt x="49" y="87"/>
                  </a:lnTo>
                  <a:lnTo>
                    <a:pt x="28" y="71"/>
                  </a:lnTo>
                  <a:lnTo>
                    <a:pt x="0" y="66"/>
                  </a:lnTo>
                  <a:lnTo>
                    <a:pt x="45" y="55"/>
                  </a:lnTo>
                  <a:lnTo>
                    <a:pt x="66" y="25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6B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0" name="Freeform 287"/>
            <p:cNvSpPr>
              <a:spLocks/>
            </p:cNvSpPr>
            <p:nvPr/>
          </p:nvSpPr>
          <p:spPr bwMode="auto">
            <a:xfrm>
              <a:off x="3926" y="3692"/>
              <a:ext cx="67" cy="67"/>
            </a:xfrm>
            <a:custGeom>
              <a:avLst/>
              <a:gdLst>
                <a:gd name="T0" fmla="*/ 36 w 67"/>
                <a:gd name="T1" fmla="*/ 5 h 67"/>
                <a:gd name="T2" fmla="*/ 36 w 67"/>
                <a:gd name="T3" fmla="*/ 27 h 67"/>
                <a:gd name="T4" fmla="*/ 0 w 67"/>
                <a:gd name="T5" fmla="*/ 67 h 67"/>
                <a:gd name="T6" fmla="*/ 21 w 67"/>
                <a:gd name="T7" fmla="*/ 65 h 67"/>
                <a:gd name="T8" fmla="*/ 67 w 67"/>
                <a:gd name="T9" fmla="*/ 23 h 67"/>
                <a:gd name="T10" fmla="*/ 63 w 67"/>
                <a:gd name="T11" fmla="*/ 0 h 67"/>
                <a:gd name="T12" fmla="*/ 36 w 67"/>
                <a:gd name="T13" fmla="*/ 5 h 67"/>
                <a:gd name="T14" fmla="*/ 36 w 67"/>
                <a:gd name="T15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67">
                  <a:moveTo>
                    <a:pt x="36" y="5"/>
                  </a:moveTo>
                  <a:lnTo>
                    <a:pt x="36" y="27"/>
                  </a:lnTo>
                  <a:lnTo>
                    <a:pt x="0" y="67"/>
                  </a:lnTo>
                  <a:lnTo>
                    <a:pt x="21" y="65"/>
                  </a:lnTo>
                  <a:lnTo>
                    <a:pt x="67" y="23"/>
                  </a:lnTo>
                  <a:lnTo>
                    <a:pt x="63" y="0"/>
                  </a:lnTo>
                  <a:lnTo>
                    <a:pt x="36" y="5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173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1" name="Freeform 288"/>
            <p:cNvSpPr>
              <a:spLocks/>
            </p:cNvSpPr>
            <p:nvPr/>
          </p:nvSpPr>
          <p:spPr bwMode="auto">
            <a:xfrm>
              <a:off x="3802" y="3670"/>
              <a:ext cx="92" cy="89"/>
            </a:xfrm>
            <a:custGeom>
              <a:avLst/>
              <a:gdLst>
                <a:gd name="T0" fmla="*/ 71 w 92"/>
                <a:gd name="T1" fmla="*/ 0 h 89"/>
                <a:gd name="T2" fmla="*/ 34 w 92"/>
                <a:gd name="T3" fmla="*/ 25 h 89"/>
                <a:gd name="T4" fmla="*/ 53 w 92"/>
                <a:gd name="T5" fmla="*/ 37 h 89"/>
                <a:gd name="T6" fmla="*/ 0 w 92"/>
                <a:gd name="T7" fmla="*/ 61 h 89"/>
                <a:gd name="T8" fmla="*/ 4 w 92"/>
                <a:gd name="T9" fmla="*/ 89 h 89"/>
                <a:gd name="T10" fmla="*/ 65 w 92"/>
                <a:gd name="T11" fmla="*/ 89 h 89"/>
                <a:gd name="T12" fmla="*/ 57 w 92"/>
                <a:gd name="T13" fmla="*/ 62 h 89"/>
                <a:gd name="T14" fmla="*/ 92 w 92"/>
                <a:gd name="T15" fmla="*/ 66 h 89"/>
                <a:gd name="T16" fmla="*/ 78 w 92"/>
                <a:gd name="T17" fmla="*/ 40 h 89"/>
                <a:gd name="T18" fmla="*/ 86 w 92"/>
                <a:gd name="T19" fmla="*/ 19 h 89"/>
                <a:gd name="T20" fmla="*/ 71 w 92"/>
                <a:gd name="T21" fmla="*/ 0 h 89"/>
                <a:gd name="T22" fmla="*/ 71 w 92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89">
                  <a:moveTo>
                    <a:pt x="71" y="0"/>
                  </a:moveTo>
                  <a:lnTo>
                    <a:pt x="34" y="25"/>
                  </a:lnTo>
                  <a:lnTo>
                    <a:pt x="53" y="37"/>
                  </a:lnTo>
                  <a:lnTo>
                    <a:pt x="0" y="61"/>
                  </a:lnTo>
                  <a:lnTo>
                    <a:pt x="4" y="89"/>
                  </a:lnTo>
                  <a:lnTo>
                    <a:pt x="65" y="89"/>
                  </a:lnTo>
                  <a:lnTo>
                    <a:pt x="57" y="62"/>
                  </a:lnTo>
                  <a:lnTo>
                    <a:pt x="92" y="66"/>
                  </a:lnTo>
                  <a:lnTo>
                    <a:pt x="78" y="40"/>
                  </a:lnTo>
                  <a:lnTo>
                    <a:pt x="86" y="1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173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2" name="Freeform 289"/>
            <p:cNvSpPr>
              <a:spLocks/>
            </p:cNvSpPr>
            <p:nvPr/>
          </p:nvSpPr>
          <p:spPr bwMode="auto">
            <a:xfrm>
              <a:off x="3953" y="3720"/>
              <a:ext cx="139" cy="47"/>
            </a:xfrm>
            <a:custGeom>
              <a:avLst/>
              <a:gdLst>
                <a:gd name="T0" fmla="*/ 49 w 139"/>
                <a:gd name="T1" fmla="*/ 0 h 47"/>
                <a:gd name="T2" fmla="*/ 0 w 139"/>
                <a:gd name="T3" fmla="*/ 47 h 47"/>
                <a:gd name="T4" fmla="*/ 97 w 139"/>
                <a:gd name="T5" fmla="*/ 44 h 47"/>
                <a:gd name="T6" fmla="*/ 139 w 139"/>
                <a:gd name="T7" fmla="*/ 29 h 47"/>
                <a:gd name="T8" fmla="*/ 131 w 139"/>
                <a:gd name="T9" fmla="*/ 21 h 47"/>
                <a:gd name="T10" fmla="*/ 57 w 139"/>
                <a:gd name="T11" fmla="*/ 35 h 47"/>
                <a:gd name="T12" fmla="*/ 82 w 139"/>
                <a:gd name="T13" fmla="*/ 13 h 47"/>
                <a:gd name="T14" fmla="*/ 49 w 139"/>
                <a:gd name="T15" fmla="*/ 0 h 47"/>
                <a:gd name="T16" fmla="*/ 49 w 1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47">
                  <a:moveTo>
                    <a:pt x="49" y="0"/>
                  </a:moveTo>
                  <a:lnTo>
                    <a:pt x="0" y="47"/>
                  </a:lnTo>
                  <a:lnTo>
                    <a:pt x="97" y="44"/>
                  </a:lnTo>
                  <a:lnTo>
                    <a:pt x="139" y="29"/>
                  </a:lnTo>
                  <a:lnTo>
                    <a:pt x="131" y="21"/>
                  </a:lnTo>
                  <a:lnTo>
                    <a:pt x="57" y="35"/>
                  </a:lnTo>
                  <a:lnTo>
                    <a:pt x="82" y="13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73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3" name="Freeform 290"/>
            <p:cNvSpPr>
              <a:spLocks/>
            </p:cNvSpPr>
            <p:nvPr/>
          </p:nvSpPr>
          <p:spPr bwMode="auto">
            <a:xfrm>
              <a:off x="4094" y="3709"/>
              <a:ext cx="72" cy="50"/>
            </a:xfrm>
            <a:custGeom>
              <a:avLst/>
              <a:gdLst>
                <a:gd name="T0" fmla="*/ 45 w 72"/>
                <a:gd name="T1" fmla="*/ 0 h 50"/>
                <a:gd name="T2" fmla="*/ 0 w 72"/>
                <a:gd name="T3" fmla="*/ 15 h 50"/>
                <a:gd name="T4" fmla="*/ 21 w 72"/>
                <a:gd name="T5" fmla="*/ 27 h 50"/>
                <a:gd name="T6" fmla="*/ 34 w 72"/>
                <a:gd name="T7" fmla="*/ 50 h 50"/>
                <a:gd name="T8" fmla="*/ 72 w 72"/>
                <a:gd name="T9" fmla="*/ 37 h 50"/>
                <a:gd name="T10" fmla="*/ 45 w 72"/>
                <a:gd name="T11" fmla="*/ 0 h 50"/>
                <a:gd name="T12" fmla="*/ 45 w 72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50">
                  <a:moveTo>
                    <a:pt x="45" y="0"/>
                  </a:moveTo>
                  <a:lnTo>
                    <a:pt x="0" y="15"/>
                  </a:lnTo>
                  <a:lnTo>
                    <a:pt x="21" y="27"/>
                  </a:lnTo>
                  <a:lnTo>
                    <a:pt x="34" y="50"/>
                  </a:lnTo>
                  <a:lnTo>
                    <a:pt x="72" y="37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73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4" name="Freeform 291"/>
            <p:cNvSpPr>
              <a:spLocks/>
            </p:cNvSpPr>
            <p:nvPr/>
          </p:nvSpPr>
          <p:spPr bwMode="auto">
            <a:xfrm>
              <a:off x="3926" y="3628"/>
              <a:ext cx="204" cy="101"/>
            </a:xfrm>
            <a:custGeom>
              <a:avLst/>
              <a:gdLst>
                <a:gd name="T0" fmla="*/ 69 w 204"/>
                <a:gd name="T1" fmla="*/ 23 h 101"/>
                <a:gd name="T2" fmla="*/ 53 w 204"/>
                <a:gd name="T3" fmla="*/ 39 h 101"/>
                <a:gd name="T4" fmla="*/ 17 w 204"/>
                <a:gd name="T5" fmla="*/ 34 h 101"/>
                <a:gd name="T6" fmla="*/ 0 w 204"/>
                <a:gd name="T7" fmla="*/ 40 h 101"/>
                <a:gd name="T8" fmla="*/ 27 w 204"/>
                <a:gd name="T9" fmla="*/ 52 h 101"/>
                <a:gd name="T10" fmla="*/ 55 w 204"/>
                <a:gd name="T11" fmla="*/ 69 h 101"/>
                <a:gd name="T12" fmla="*/ 78 w 204"/>
                <a:gd name="T13" fmla="*/ 61 h 101"/>
                <a:gd name="T14" fmla="*/ 84 w 204"/>
                <a:gd name="T15" fmla="*/ 44 h 101"/>
                <a:gd name="T16" fmla="*/ 112 w 204"/>
                <a:gd name="T17" fmla="*/ 52 h 101"/>
                <a:gd name="T18" fmla="*/ 84 w 204"/>
                <a:gd name="T19" fmla="*/ 81 h 101"/>
                <a:gd name="T20" fmla="*/ 130 w 204"/>
                <a:gd name="T21" fmla="*/ 67 h 101"/>
                <a:gd name="T22" fmla="*/ 116 w 204"/>
                <a:gd name="T23" fmla="*/ 99 h 101"/>
                <a:gd name="T24" fmla="*/ 137 w 204"/>
                <a:gd name="T25" fmla="*/ 101 h 101"/>
                <a:gd name="T26" fmla="*/ 168 w 204"/>
                <a:gd name="T27" fmla="*/ 62 h 101"/>
                <a:gd name="T28" fmla="*/ 196 w 204"/>
                <a:gd name="T29" fmla="*/ 61 h 101"/>
                <a:gd name="T30" fmla="*/ 204 w 204"/>
                <a:gd name="T31" fmla="*/ 44 h 101"/>
                <a:gd name="T32" fmla="*/ 183 w 204"/>
                <a:gd name="T33" fmla="*/ 40 h 101"/>
                <a:gd name="T34" fmla="*/ 177 w 204"/>
                <a:gd name="T35" fmla="*/ 25 h 101"/>
                <a:gd name="T36" fmla="*/ 116 w 204"/>
                <a:gd name="T37" fmla="*/ 0 h 101"/>
                <a:gd name="T38" fmla="*/ 109 w 204"/>
                <a:gd name="T39" fmla="*/ 9 h 101"/>
                <a:gd name="T40" fmla="*/ 147 w 204"/>
                <a:gd name="T41" fmla="*/ 25 h 101"/>
                <a:gd name="T42" fmla="*/ 147 w 204"/>
                <a:gd name="T43" fmla="*/ 36 h 101"/>
                <a:gd name="T44" fmla="*/ 124 w 204"/>
                <a:gd name="T45" fmla="*/ 36 h 101"/>
                <a:gd name="T46" fmla="*/ 69 w 204"/>
                <a:gd name="T47" fmla="*/ 23 h 101"/>
                <a:gd name="T48" fmla="*/ 69 w 204"/>
                <a:gd name="T49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101">
                  <a:moveTo>
                    <a:pt x="69" y="23"/>
                  </a:moveTo>
                  <a:lnTo>
                    <a:pt x="53" y="39"/>
                  </a:lnTo>
                  <a:lnTo>
                    <a:pt x="17" y="34"/>
                  </a:lnTo>
                  <a:lnTo>
                    <a:pt x="0" y="40"/>
                  </a:lnTo>
                  <a:lnTo>
                    <a:pt x="27" y="52"/>
                  </a:lnTo>
                  <a:lnTo>
                    <a:pt x="55" y="69"/>
                  </a:lnTo>
                  <a:lnTo>
                    <a:pt x="78" y="61"/>
                  </a:lnTo>
                  <a:lnTo>
                    <a:pt x="84" y="44"/>
                  </a:lnTo>
                  <a:lnTo>
                    <a:pt x="112" y="52"/>
                  </a:lnTo>
                  <a:lnTo>
                    <a:pt x="84" y="81"/>
                  </a:lnTo>
                  <a:lnTo>
                    <a:pt x="130" y="67"/>
                  </a:lnTo>
                  <a:lnTo>
                    <a:pt x="116" y="99"/>
                  </a:lnTo>
                  <a:lnTo>
                    <a:pt x="137" y="101"/>
                  </a:lnTo>
                  <a:lnTo>
                    <a:pt x="168" y="62"/>
                  </a:lnTo>
                  <a:lnTo>
                    <a:pt x="196" y="61"/>
                  </a:lnTo>
                  <a:lnTo>
                    <a:pt x="204" y="44"/>
                  </a:lnTo>
                  <a:lnTo>
                    <a:pt x="183" y="40"/>
                  </a:lnTo>
                  <a:lnTo>
                    <a:pt x="177" y="25"/>
                  </a:lnTo>
                  <a:lnTo>
                    <a:pt x="116" y="0"/>
                  </a:lnTo>
                  <a:lnTo>
                    <a:pt x="109" y="9"/>
                  </a:lnTo>
                  <a:lnTo>
                    <a:pt x="147" y="25"/>
                  </a:lnTo>
                  <a:lnTo>
                    <a:pt x="147" y="36"/>
                  </a:lnTo>
                  <a:lnTo>
                    <a:pt x="124" y="36"/>
                  </a:lnTo>
                  <a:lnTo>
                    <a:pt x="69" y="23"/>
                  </a:lnTo>
                  <a:lnTo>
                    <a:pt x="69" y="23"/>
                  </a:lnTo>
                  <a:close/>
                </a:path>
              </a:pathLst>
            </a:custGeom>
            <a:solidFill>
              <a:srgbClr val="173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5" name="Freeform 292"/>
            <p:cNvSpPr>
              <a:spLocks/>
            </p:cNvSpPr>
            <p:nvPr/>
          </p:nvSpPr>
          <p:spPr bwMode="auto">
            <a:xfrm>
              <a:off x="3972" y="3550"/>
              <a:ext cx="84" cy="43"/>
            </a:xfrm>
            <a:custGeom>
              <a:avLst/>
              <a:gdLst>
                <a:gd name="T0" fmla="*/ 15 w 84"/>
                <a:gd name="T1" fmla="*/ 7 h 43"/>
                <a:gd name="T2" fmla="*/ 0 w 84"/>
                <a:gd name="T3" fmla="*/ 33 h 43"/>
                <a:gd name="T4" fmla="*/ 32 w 84"/>
                <a:gd name="T5" fmla="*/ 43 h 43"/>
                <a:gd name="T6" fmla="*/ 84 w 84"/>
                <a:gd name="T7" fmla="*/ 39 h 43"/>
                <a:gd name="T8" fmla="*/ 76 w 84"/>
                <a:gd name="T9" fmla="*/ 24 h 43"/>
                <a:gd name="T10" fmla="*/ 53 w 84"/>
                <a:gd name="T11" fmla="*/ 30 h 43"/>
                <a:gd name="T12" fmla="*/ 38 w 84"/>
                <a:gd name="T13" fmla="*/ 0 h 43"/>
                <a:gd name="T14" fmla="*/ 15 w 84"/>
                <a:gd name="T15" fmla="*/ 7 h 43"/>
                <a:gd name="T16" fmla="*/ 15 w 84"/>
                <a:gd name="T17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43">
                  <a:moveTo>
                    <a:pt x="15" y="7"/>
                  </a:moveTo>
                  <a:lnTo>
                    <a:pt x="0" y="33"/>
                  </a:lnTo>
                  <a:lnTo>
                    <a:pt x="32" y="43"/>
                  </a:lnTo>
                  <a:lnTo>
                    <a:pt x="84" y="39"/>
                  </a:lnTo>
                  <a:lnTo>
                    <a:pt x="76" y="24"/>
                  </a:lnTo>
                  <a:lnTo>
                    <a:pt x="53" y="30"/>
                  </a:lnTo>
                  <a:lnTo>
                    <a:pt x="38" y="0"/>
                  </a:lnTo>
                  <a:lnTo>
                    <a:pt x="15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173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6" name="Freeform 293"/>
            <p:cNvSpPr>
              <a:spLocks/>
            </p:cNvSpPr>
            <p:nvPr/>
          </p:nvSpPr>
          <p:spPr bwMode="auto">
            <a:xfrm>
              <a:off x="4086" y="3351"/>
              <a:ext cx="46" cy="37"/>
            </a:xfrm>
            <a:custGeom>
              <a:avLst/>
              <a:gdLst>
                <a:gd name="T0" fmla="*/ 2 w 46"/>
                <a:gd name="T1" fmla="*/ 0 h 37"/>
                <a:gd name="T2" fmla="*/ 0 w 46"/>
                <a:gd name="T3" fmla="*/ 25 h 37"/>
                <a:gd name="T4" fmla="*/ 46 w 46"/>
                <a:gd name="T5" fmla="*/ 37 h 37"/>
                <a:gd name="T6" fmla="*/ 42 w 46"/>
                <a:gd name="T7" fmla="*/ 19 h 37"/>
                <a:gd name="T8" fmla="*/ 2 w 46"/>
                <a:gd name="T9" fmla="*/ 0 h 37"/>
                <a:gd name="T10" fmla="*/ 2 w 46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7">
                  <a:moveTo>
                    <a:pt x="2" y="0"/>
                  </a:moveTo>
                  <a:lnTo>
                    <a:pt x="0" y="25"/>
                  </a:lnTo>
                  <a:lnTo>
                    <a:pt x="46" y="37"/>
                  </a:lnTo>
                  <a:lnTo>
                    <a:pt x="42" y="1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73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7" name="Freeform 294"/>
            <p:cNvSpPr>
              <a:spLocks/>
            </p:cNvSpPr>
            <p:nvPr/>
          </p:nvSpPr>
          <p:spPr bwMode="auto">
            <a:xfrm>
              <a:off x="3981" y="3398"/>
              <a:ext cx="84" cy="68"/>
            </a:xfrm>
            <a:custGeom>
              <a:avLst/>
              <a:gdLst>
                <a:gd name="T0" fmla="*/ 0 w 84"/>
                <a:gd name="T1" fmla="*/ 29 h 68"/>
                <a:gd name="T2" fmla="*/ 21 w 84"/>
                <a:gd name="T3" fmla="*/ 21 h 68"/>
                <a:gd name="T4" fmla="*/ 23 w 84"/>
                <a:gd name="T5" fmla="*/ 0 h 68"/>
                <a:gd name="T6" fmla="*/ 36 w 84"/>
                <a:gd name="T7" fmla="*/ 4 h 68"/>
                <a:gd name="T8" fmla="*/ 44 w 84"/>
                <a:gd name="T9" fmla="*/ 21 h 68"/>
                <a:gd name="T10" fmla="*/ 67 w 84"/>
                <a:gd name="T11" fmla="*/ 21 h 68"/>
                <a:gd name="T12" fmla="*/ 84 w 84"/>
                <a:gd name="T13" fmla="*/ 68 h 68"/>
                <a:gd name="T14" fmla="*/ 23 w 84"/>
                <a:gd name="T15" fmla="*/ 52 h 68"/>
                <a:gd name="T16" fmla="*/ 36 w 84"/>
                <a:gd name="T17" fmla="*/ 38 h 68"/>
                <a:gd name="T18" fmla="*/ 0 w 84"/>
                <a:gd name="T19" fmla="*/ 29 h 68"/>
                <a:gd name="T20" fmla="*/ 0 w 84"/>
                <a:gd name="T21" fmla="*/ 2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68">
                  <a:moveTo>
                    <a:pt x="0" y="29"/>
                  </a:moveTo>
                  <a:lnTo>
                    <a:pt x="21" y="21"/>
                  </a:lnTo>
                  <a:lnTo>
                    <a:pt x="23" y="0"/>
                  </a:lnTo>
                  <a:lnTo>
                    <a:pt x="36" y="4"/>
                  </a:lnTo>
                  <a:lnTo>
                    <a:pt x="44" y="21"/>
                  </a:lnTo>
                  <a:lnTo>
                    <a:pt x="67" y="21"/>
                  </a:lnTo>
                  <a:lnTo>
                    <a:pt x="84" y="68"/>
                  </a:lnTo>
                  <a:lnTo>
                    <a:pt x="23" y="52"/>
                  </a:lnTo>
                  <a:lnTo>
                    <a:pt x="36" y="38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173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8" name="Freeform 295"/>
            <p:cNvSpPr>
              <a:spLocks/>
            </p:cNvSpPr>
            <p:nvPr/>
          </p:nvSpPr>
          <p:spPr bwMode="auto">
            <a:xfrm>
              <a:off x="3756" y="3375"/>
              <a:ext cx="332" cy="335"/>
            </a:xfrm>
            <a:custGeom>
              <a:avLst/>
              <a:gdLst>
                <a:gd name="T0" fmla="*/ 166 w 332"/>
                <a:gd name="T1" fmla="*/ 18 h 335"/>
                <a:gd name="T2" fmla="*/ 155 w 332"/>
                <a:gd name="T3" fmla="*/ 67 h 335"/>
                <a:gd name="T4" fmla="*/ 200 w 332"/>
                <a:gd name="T5" fmla="*/ 75 h 335"/>
                <a:gd name="T6" fmla="*/ 239 w 332"/>
                <a:gd name="T7" fmla="*/ 114 h 335"/>
                <a:gd name="T8" fmla="*/ 193 w 332"/>
                <a:gd name="T9" fmla="*/ 165 h 335"/>
                <a:gd name="T10" fmla="*/ 71 w 332"/>
                <a:gd name="T11" fmla="*/ 218 h 335"/>
                <a:gd name="T12" fmla="*/ 35 w 332"/>
                <a:gd name="T13" fmla="*/ 218 h 335"/>
                <a:gd name="T14" fmla="*/ 50 w 332"/>
                <a:gd name="T15" fmla="*/ 242 h 335"/>
                <a:gd name="T16" fmla="*/ 73 w 332"/>
                <a:gd name="T17" fmla="*/ 281 h 335"/>
                <a:gd name="T18" fmla="*/ 172 w 332"/>
                <a:gd name="T19" fmla="*/ 335 h 335"/>
                <a:gd name="T20" fmla="*/ 172 w 332"/>
                <a:gd name="T21" fmla="*/ 306 h 335"/>
                <a:gd name="T22" fmla="*/ 136 w 332"/>
                <a:gd name="T23" fmla="*/ 280 h 335"/>
                <a:gd name="T24" fmla="*/ 143 w 332"/>
                <a:gd name="T25" fmla="*/ 261 h 335"/>
                <a:gd name="T26" fmla="*/ 90 w 332"/>
                <a:gd name="T27" fmla="*/ 256 h 335"/>
                <a:gd name="T28" fmla="*/ 164 w 332"/>
                <a:gd name="T29" fmla="*/ 225 h 335"/>
                <a:gd name="T30" fmla="*/ 172 w 332"/>
                <a:gd name="T31" fmla="*/ 210 h 335"/>
                <a:gd name="T32" fmla="*/ 223 w 332"/>
                <a:gd name="T33" fmla="*/ 237 h 335"/>
                <a:gd name="T34" fmla="*/ 193 w 332"/>
                <a:gd name="T35" fmla="*/ 262 h 335"/>
                <a:gd name="T36" fmla="*/ 248 w 332"/>
                <a:gd name="T37" fmla="*/ 270 h 335"/>
                <a:gd name="T38" fmla="*/ 294 w 332"/>
                <a:gd name="T39" fmla="*/ 284 h 335"/>
                <a:gd name="T40" fmla="*/ 324 w 332"/>
                <a:gd name="T41" fmla="*/ 278 h 335"/>
                <a:gd name="T42" fmla="*/ 265 w 332"/>
                <a:gd name="T43" fmla="*/ 243 h 335"/>
                <a:gd name="T44" fmla="*/ 248 w 332"/>
                <a:gd name="T45" fmla="*/ 222 h 335"/>
                <a:gd name="T46" fmla="*/ 227 w 332"/>
                <a:gd name="T47" fmla="*/ 165 h 335"/>
                <a:gd name="T48" fmla="*/ 322 w 332"/>
                <a:gd name="T49" fmla="*/ 160 h 335"/>
                <a:gd name="T50" fmla="*/ 282 w 332"/>
                <a:gd name="T51" fmla="*/ 131 h 335"/>
                <a:gd name="T52" fmla="*/ 254 w 332"/>
                <a:gd name="T53" fmla="*/ 128 h 335"/>
                <a:gd name="T54" fmla="*/ 315 w 332"/>
                <a:gd name="T55" fmla="*/ 107 h 335"/>
                <a:gd name="T56" fmla="*/ 309 w 332"/>
                <a:gd name="T57" fmla="*/ 83 h 335"/>
                <a:gd name="T58" fmla="*/ 248 w 332"/>
                <a:gd name="T59" fmla="*/ 52 h 335"/>
                <a:gd name="T60" fmla="*/ 223 w 332"/>
                <a:gd name="T61" fmla="*/ 17 h 335"/>
                <a:gd name="T62" fmla="*/ 164 w 332"/>
                <a:gd name="T63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2" h="335">
                  <a:moveTo>
                    <a:pt x="164" y="0"/>
                  </a:moveTo>
                  <a:lnTo>
                    <a:pt x="166" y="18"/>
                  </a:lnTo>
                  <a:lnTo>
                    <a:pt x="178" y="35"/>
                  </a:lnTo>
                  <a:lnTo>
                    <a:pt x="155" y="67"/>
                  </a:lnTo>
                  <a:lnTo>
                    <a:pt x="178" y="64"/>
                  </a:lnTo>
                  <a:lnTo>
                    <a:pt x="200" y="75"/>
                  </a:lnTo>
                  <a:lnTo>
                    <a:pt x="200" y="131"/>
                  </a:lnTo>
                  <a:lnTo>
                    <a:pt x="239" y="114"/>
                  </a:lnTo>
                  <a:lnTo>
                    <a:pt x="227" y="143"/>
                  </a:lnTo>
                  <a:lnTo>
                    <a:pt x="193" y="165"/>
                  </a:lnTo>
                  <a:lnTo>
                    <a:pt x="105" y="214"/>
                  </a:lnTo>
                  <a:lnTo>
                    <a:pt x="71" y="218"/>
                  </a:lnTo>
                  <a:lnTo>
                    <a:pt x="0" y="198"/>
                  </a:lnTo>
                  <a:lnTo>
                    <a:pt x="35" y="218"/>
                  </a:lnTo>
                  <a:lnTo>
                    <a:pt x="23" y="243"/>
                  </a:lnTo>
                  <a:lnTo>
                    <a:pt x="50" y="242"/>
                  </a:lnTo>
                  <a:lnTo>
                    <a:pt x="44" y="270"/>
                  </a:lnTo>
                  <a:lnTo>
                    <a:pt x="73" y="281"/>
                  </a:lnTo>
                  <a:lnTo>
                    <a:pt x="117" y="315"/>
                  </a:lnTo>
                  <a:lnTo>
                    <a:pt x="172" y="335"/>
                  </a:lnTo>
                  <a:lnTo>
                    <a:pt x="212" y="318"/>
                  </a:lnTo>
                  <a:lnTo>
                    <a:pt x="172" y="306"/>
                  </a:lnTo>
                  <a:lnTo>
                    <a:pt x="149" y="309"/>
                  </a:lnTo>
                  <a:lnTo>
                    <a:pt x="136" y="280"/>
                  </a:lnTo>
                  <a:lnTo>
                    <a:pt x="166" y="278"/>
                  </a:lnTo>
                  <a:lnTo>
                    <a:pt x="143" y="261"/>
                  </a:lnTo>
                  <a:lnTo>
                    <a:pt x="90" y="266"/>
                  </a:lnTo>
                  <a:lnTo>
                    <a:pt x="90" y="256"/>
                  </a:lnTo>
                  <a:lnTo>
                    <a:pt x="164" y="245"/>
                  </a:lnTo>
                  <a:lnTo>
                    <a:pt x="164" y="225"/>
                  </a:lnTo>
                  <a:lnTo>
                    <a:pt x="157" y="214"/>
                  </a:lnTo>
                  <a:lnTo>
                    <a:pt x="172" y="210"/>
                  </a:lnTo>
                  <a:lnTo>
                    <a:pt x="200" y="231"/>
                  </a:lnTo>
                  <a:lnTo>
                    <a:pt x="223" y="237"/>
                  </a:lnTo>
                  <a:lnTo>
                    <a:pt x="223" y="250"/>
                  </a:lnTo>
                  <a:lnTo>
                    <a:pt x="193" y="262"/>
                  </a:lnTo>
                  <a:lnTo>
                    <a:pt x="193" y="276"/>
                  </a:lnTo>
                  <a:lnTo>
                    <a:pt x="248" y="270"/>
                  </a:lnTo>
                  <a:lnTo>
                    <a:pt x="271" y="287"/>
                  </a:lnTo>
                  <a:lnTo>
                    <a:pt x="294" y="284"/>
                  </a:lnTo>
                  <a:lnTo>
                    <a:pt x="298" y="276"/>
                  </a:lnTo>
                  <a:lnTo>
                    <a:pt x="324" y="278"/>
                  </a:lnTo>
                  <a:lnTo>
                    <a:pt x="305" y="254"/>
                  </a:lnTo>
                  <a:lnTo>
                    <a:pt x="265" y="243"/>
                  </a:lnTo>
                  <a:lnTo>
                    <a:pt x="292" y="221"/>
                  </a:lnTo>
                  <a:lnTo>
                    <a:pt x="248" y="222"/>
                  </a:lnTo>
                  <a:lnTo>
                    <a:pt x="193" y="210"/>
                  </a:lnTo>
                  <a:lnTo>
                    <a:pt x="227" y="165"/>
                  </a:lnTo>
                  <a:lnTo>
                    <a:pt x="332" y="171"/>
                  </a:lnTo>
                  <a:lnTo>
                    <a:pt x="322" y="160"/>
                  </a:lnTo>
                  <a:lnTo>
                    <a:pt x="307" y="136"/>
                  </a:lnTo>
                  <a:lnTo>
                    <a:pt x="282" y="131"/>
                  </a:lnTo>
                  <a:lnTo>
                    <a:pt x="275" y="158"/>
                  </a:lnTo>
                  <a:lnTo>
                    <a:pt x="254" y="128"/>
                  </a:lnTo>
                  <a:lnTo>
                    <a:pt x="265" y="113"/>
                  </a:lnTo>
                  <a:lnTo>
                    <a:pt x="315" y="107"/>
                  </a:lnTo>
                  <a:lnTo>
                    <a:pt x="294" y="97"/>
                  </a:lnTo>
                  <a:lnTo>
                    <a:pt x="309" y="83"/>
                  </a:lnTo>
                  <a:lnTo>
                    <a:pt x="239" y="91"/>
                  </a:lnTo>
                  <a:lnTo>
                    <a:pt x="248" y="52"/>
                  </a:lnTo>
                  <a:lnTo>
                    <a:pt x="227" y="39"/>
                  </a:lnTo>
                  <a:lnTo>
                    <a:pt x="223" y="17"/>
                  </a:lnTo>
                  <a:lnTo>
                    <a:pt x="200" y="17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473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9" name="Freeform 296"/>
            <p:cNvSpPr>
              <a:spLocks/>
            </p:cNvSpPr>
            <p:nvPr/>
          </p:nvSpPr>
          <p:spPr bwMode="auto">
            <a:xfrm>
              <a:off x="4069" y="3392"/>
              <a:ext cx="575" cy="372"/>
            </a:xfrm>
            <a:custGeom>
              <a:avLst/>
              <a:gdLst>
                <a:gd name="T0" fmla="*/ 196 w 575"/>
                <a:gd name="T1" fmla="*/ 0 h 372"/>
                <a:gd name="T2" fmla="*/ 116 w 575"/>
                <a:gd name="T3" fmla="*/ 28 h 372"/>
                <a:gd name="T4" fmla="*/ 78 w 575"/>
                <a:gd name="T5" fmla="*/ 77 h 372"/>
                <a:gd name="T6" fmla="*/ 32 w 575"/>
                <a:gd name="T7" fmla="*/ 20 h 372"/>
                <a:gd name="T8" fmla="*/ 34 w 575"/>
                <a:gd name="T9" fmla="*/ 50 h 372"/>
                <a:gd name="T10" fmla="*/ 15 w 575"/>
                <a:gd name="T11" fmla="*/ 92 h 372"/>
                <a:gd name="T12" fmla="*/ 53 w 575"/>
                <a:gd name="T13" fmla="*/ 191 h 372"/>
                <a:gd name="T14" fmla="*/ 0 w 575"/>
                <a:gd name="T15" fmla="*/ 216 h 372"/>
                <a:gd name="T16" fmla="*/ 49 w 575"/>
                <a:gd name="T17" fmla="*/ 259 h 372"/>
                <a:gd name="T18" fmla="*/ 61 w 575"/>
                <a:gd name="T19" fmla="*/ 305 h 372"/>
                <a:gd name="T20" fmla="*/ 126 w 575"/>
                <a:gd name="T21" fmla="*/ 371 h 372"/>
                <a:gd name="T22" fmla="*/ 204 w 575"/>
                <a:gd name="T23" fmla="*/ 350 h 372"/>
                <a:gd name="T24" fmla="*/ 114 w 575"/>
                <a:gd name="T25" fmla="*/ 317 h 372"/>
                <a:gd name="T26" fmla="*/ 312 w 575"/>
                <a:gd name="T27" fmla="*/ 357 h 372"/>
                <a:gd name="T28" fmla="*/ 326 w 575"/>
                <a:gd name="T29" fmla="*/ 344 h 372"/>
                <a:gd name="T30" fmla="*/ 492 w 575"/>
                <a:gd name="T31" fmla="*/ 372 h 372"/>
                <a:gd name="T32" fmla="*/ 575 w 575"/>
                <a:gd name="T33" fmla="*/ 340 h 372"/>
                <a:gd name="T34" fmla="*/ 499 w 575"/>
                <a:gd name="T35" fmla="*/ 306 h 372"/>
                <a:gd name="T36" fmla="*/ 575 w 575"/>
                <a:gd name="T37" fmla="*/ 239 h 372"/>
                <a:gd name="T38" fmla="*/ 541 w 575"/>
                <a:gd name="T39" fmla="*/ 264 h 372"/>
                <a:gd name="T40" fmla="*/ 511 w 575"/>
                <a:gd name="T41" fmla="*/ 236 h 372"/>
                <a:gd name="T42" fmla="*/ 446 w 575"/>
                <a:gd name="T43" fmla="*/ 204 h 372"/>
                <a:gd name="T44" fmla="*/ 415 w 575"/>
                <a:gd name="T45" fmla="*/ 233 h 372"/>
                <a:gd name="T46" fmla="*/ 379 w 575"/>
                <a:gd name="T47" fmla="*/ 221 h 372"/>
                <a:gd name="T48" fmla="*/ 339 w 575"/>
                <a:gd name="T49" fmla="*/ 181 h 372"/>
                <a:gd name="T50" fmla="*/ 229 w 575"/>
                <a:gd name="T51" fmla="*/ 181 h 372"/>
                <a:gd name="T52" fmla="*/ 354 w 575"/>
                <a:gd name="T53" fmla="*/ 167 h 372"/>
                <a:gd name="T54" fmla="*/ 425 w 575"/>
                <a:gd name="T55" fmla="*/ 154 h 372"/>
                <a:gd name="T56" fmla="*/ 408 w 575"/>
                <a:gd name="T57" fmla="*/ 66 h 372"/>
                <a:gd name="T58" fmla="*/ 394 w 575"/>
                <a:gd name="T59" fmla="*/ 105 h 372"/>
                <a:gd name="T60" fmla="*/ 282 w 575"/>
                <a:gd name="T61" fmla="*/ 89 h 372"/>
                <a:gd name="T62" fmla="*/ 238 w 575"/>
                <a:gd name="T63" fmla="*/ 57 h 372"/>
                <a:gd name="T64" fmla="*/ 303 w 575"/>
                <a:gd name="T65" fmla="*/ 71 h 372"/>
                <a:gd name="T66" fmla="*/ 305 w 575"/>
                <a:gd name="T67" fmla="*/ 11 h 372"/>
                <a:gd name="T68" fmla="*/ 305 w 575"/>
                <a:gd name="T69" fmla="*/ 2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5" h="372">
                  <a:moveTo>
                    <a:pt x="305" y="26"/>
                  </a:moveTo>
                  <a:lnTo>
                    <a:pt x="196" y="0"/>
                  </a:lnTo>
                  <a:lnTo>
                    <a:pt x="147" y="30"/>
                  </a:lnTo>
                  <a:lnTo>
                    <a:pt x="116" y="28"/>
                  </a:lnTo>
                  <a:lnTo>
                    <a:pt x="116" y="54"/>
                  </a:lnTo>
                  <a:lnTo>
                    <a:pt x="78" y="77"/>
                  </a:lnTo>
                  <a:lnTo>
                    <a:pt x="72" y="46"/>
                  </a:lnTo>
                  <a:lnTo>
                    <a:pt x="32" y="20"/>
                  </a:lnTo>
                  <a:lnTo>
                    <a:pt x="2" y="54"/>
                  </a:lnTo>
                  <a:lnTo>
                    <a:pt x="34" y="50"/>
                  </a:lnTo>
                  <a:lnTo>
                    <a:pt x="46" y="74"/>
                  </a:lnTo>
                  <a:lnTo>
                    <a:pt x="15" y="92"/>
                  </a:lnTo>
                  <a:lnTo>
                    <a:pt x="25" y="170"/>
                  </a:lnTo>
                  <a:lnTo>
                    <a:pt x="53" y="191"/>
                  </a:lnTo>
                  <a:lnTo>
                    <a:pt x="49" y="232"/>
                  </a:lnTo>
                  <a:lnTo>
                    <a:pt x="0" y="216"/>
                  </a:lnTo>
                  <a:lnTo>
                    <a:pt x="0" y="228"/>
                  </a:lnTo>
                  <a:lnTo>
                    <a:pt x="49" y="259"/>
                  </a:lnTo>
                  <a:lnTo>
                    <a:pt x="55" y="280"/>
                  </a:lnTo>
                  <a:lnTo>
                    <a:pt x="61" y="305"/>
                  </a:lnTo>
                  <a:lnTo>
                    <a:pt x="84" y="320"/>
                  </a:lnTo>
                  <a:lnTo>
                    <a:pt x="126" y="371"/>
                  </a:lnTo>
                  <a:lnTo>
                    <a:pt x="204" y="371"/>
                  </a:lnTo>
                  <a:lnTo>
                    <a:pt x="204" y="350"/>
                  </a:lnTo>
                  <a:lnTo>
                    <a:pt x="183" y="350"/>
                  </a:lnTo>
                  <a:lnTo>
                    <a:pt x="114" y="317"/>
                  </a:lnTo>
                  <a:lnTo>
                    <a:pt x="229" y="340"/>
                  </a:lnTo>
                  <a:lnTo>
                    <a:pt x="312" y="357"/>
                  </a:lnTo>
                  <a:lnTo>
                    <a:pt x="301" y="335"/>
                  </a:lnTo>
                  <a:lnTo>
                    <a:pt x="326" y="344"/>
                  </a:lnTo>
                  <a:lnTo>
                    <a:pt x="345" y="367"/>
                  </a:lnTo>
                  <a:lnTo>
                    <a:pt x="492" y="372"/>
                  </a:lnTo>
                  <a:lnTo>
                    <a:pt x="488" y="354"/>
                  </a:lnTo>
                  <a:lnTo>
                    <a:pt x="575" y="340"/>
                  </a:lnTo>
                  <a:lnTo>
                    <a:pt x="492" y="314"/>
                  </a:lnTo>
                  <a:lnTo>
                    <a:pt x="499" y="306"/>
                  </a:lnTo>
                  <a:lnTo>
                    <a:pt x="575" y="317"/>
                  </a:lnTo>
                  <a:lnTo>
                    <a:pt x="575" y="239"/>
                  </a:lnTo>
                  <a:lnTo>
                    <a:pt x="543" y="244"/>
                  </a:lnTo>
                  <a:lnTo>
                    <a:pt x="541" y="264"/>
                  </a:lnTo>
                  <a:lnTo>
                    <a:pt x="507" y="263"/>
                  </a:lnTo>
                  <a:lnTo>
                    <a:pt x="511" y="236"/>
                  </a:lnTo>
                  <a:lnTo>
                    <a:pt x="467" y="226"/>
                  </a:lnTo>
                  <a:lnTo>
                    <a:pt x="446" y="204"/>
                  </a:lnTo>
                  <a:lnTo>
                    <a:pt x="429" y="209"/>
                  </a:lnTo>
                  <a:lnTo>
                    <a:pt x="415" y="233"/>
                  </a:lnTo>
                  <a:lnTo>
                    <a:pt x="379" y="239"/>
                  </a:lnTo>
                  <a:lnTo>
                    <a:pt x="379" y="221"/>
                  </a:lnTo>
                  <a:lnTo>
                    <a:pt x="333" y="197"/>
                  </a:lnTo>
                  <a:lnTo>
                    <a:pt x="339" y="181"/>
                  </a:lnTo>
                  <a:lnTo>
                    <a:pt x="250" y="176"/>
                  </a:lnTo>
                  <a:lnTo>
                    <a:pt x="229" y="181"/>
                  </a:lnTo>
                  <a:lnTo>
                    <a:pt x="242" y="163"/>
                  </a:lnTo>
                  <a:lnTo>
                    <a:pt x="354" y="167"/>
                  </a:lnTo>
                  <a:lnTo>
                    <a:pt x="354" y="152"/>
                  </a:lnTo>
                  <a:lnTo>
                    <a:pt x="425" y="154"/>
                  </a:lnTo>
                  <a:lnTo>
                    <a:pt x="444" y="128"/>
                  </a:lnTo>
                  <a:lnTo>
                    <a:pt x="408" y="66"/>
                  </a:lnTo>
                  <a:lnTo>
                    <a:pt x="383" y="74"/>
                  </a:lnTo>
                  <a:lnTo>
                    <a:pt x="394" y="105"/>
                  </a:lnTo>
                  <a:lnTo>
                    <a:pt x="305" y="133"/>
                  </a:lnTo>
                  <a:lnTo>
                    <a:pt x="282" y="89"/>
                  </a:lnTo>
                  <a:lnTo>
                    <a:pt x="236" y="74"/>
                  </a:lnTo>
                  <a:lnTo>
                    <a:pt x="238" y="57"/>
                  </a:lnTo>
                  <a:lnTo>
                    <a:pt x="272" y="57"/>
                  </a:lnTo>
                  <a:lnTo>
                    <a:pt x="303" y="71"/>
                  </a:lnTo>
                  <a:lnTo>
                    <a:pt x="335" y="47"/>
                  </a:lnTo>
                  <a:lnTo>
                    <a:pt x="305" y="11"/>
                  </a:lnTo>
                  <a:lnTo>
                    <a:pt x="305" y="26"/>
                  </a:lnTo>
                  <a:lnTo>
                    <a:pt x="305" y="26"/>
                  </a:lnTo>
                  <a:close/>
                </a:path>
              </a:pathLst>
            </a:custGeom>
            <a:solidFill>
              <a:srgbClr val="173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0" name="Freeform 297"/>
            <p:cNvSpPr>
              <a:spLocks/>
            </p:cNvSpPr>
            <p:nvPr/>
          </p:nvSpPr>
          <p:spPr bwMode="auto">
            <a:xfrm>
              <a:off x="3392" y="3081"/>
              <a:ext cx="547" cy="678"/>
            </a:xfrm>
            <a:custGeom>
              <a:avLst/>
              <a:gdLst>
                <a:gd name="T0" fmla="*/ 296 w 547"/>
                <a:gd name="T1" fmla="*/ 35 h 678"/>
                <a:gd name="T2" fmla="*/ 284 w 547"/>
                <a:gd name="T3" fmla="*/ 119 h 678"/>
                <a:gd name="T4" fmla="*/ 313 w 547"/>
                <a:gd name="T5" fmla="*/ 142 h 678"/>
                <a:gd name="T6" fmla="*/ 244 w 547"/>
                <a:gd name="T7" fmla="*/ 238 h 678"/>
                <a:gd name="T8" fmla="*/ 250 w 547"/>
                <a:gd name="T9" fmla="*/ 182 h 678"/>
                <a:gd name="T10" fmla="*/ 208 w 547"/>
                <a:gd name="T11" fmla="*/ 194 h 678"/>
                <a:gd name="T12" fmla="*/ 155 w 547"/>
                <a:gd name="T13" fmla="*/ 186 h 678"/>
                <a:gd name="T14" fmla="*/ 115 w 547"/>
                <a:gd name="T15" fmla="*/ 182 h 678"/>
                <a:gd name="T16" fmla="*/ 126 w 547"/>
                <a:gd name="T17" fmla="*/ 256 h 678"/>
                <a:gd name="T18" fmla="*/ 92 w 547"/>
                <a:gd name="T19" fmla="*/ 253 h 678"/>
                <a:gd name="T20" fmla="*/ 0 w 547"/>
                <a:gd name="T21" fmla="*/ 265 h 678"/>
                <a:gd name="T22" fmla="*/ 73 w 547"/>
                <a:gd name="T23" fmla="*/ 279 h 678"/>
                <a:gd name="T24" fmla="*/ 92 w 547"/>
                <a:gd name="T25" fmla="*/ 297 h 678"/>
                <a:gd name="T26" fmla="*/ 120 w 547"/>
                <a:gd name="T27" fmla="*/ 341 h 678"/>
                <a:gd name="T28" fmla="*/ 189 w 547"/>
                <a:gd name="T29" fmla="*/ 391 h 678"/>
                <a:gd name="T30" fmla="*/ 189 w 547"/>
                <a:gd name="T31" fmla="*/ 408 h 678"/>
                <a:gd name="T32" fmla="*/ 269 w 547"/>
                <a:gd name="T33" fmla="*/ 409 h 678"/>
                <a:gd name="T34" fmla="*/ 237 w 547"/>
                <a:gd name="T35" fmla="*/ 419 h 678"/>
                <a:gd name="T36" fmla="*/ 197 w 547"/>
                <a:gd name="T37" fmla="*/ 451 h 678"/>
                <a:gd name="T38" fmla="*/ 174 w 547"/>
                <a:gd name="T39" fmla="*/ 419 h 678"/>
                <a:gd name="T40" fmla="*/ 115 w 547"/>
                <a:gd name="T41" fmla="*/ 451 h 678"/>
                <a:gd name="T42" fmla="*/ 141 w 547"/>
                <a:gd name="T43" fmla="*/ 504 h 678"/>
                <a:gd name="T44" fmla="*/ 168 w 547"/>
                <a:gd name="T45" fmla="*/ 531 h 678"/>
                <a:gd name="T46" fmla="*/ 149 w 547"/>
                <a:gd name="T47" fmla="*/ 594 h 678"/>
                <a:gd name="T48" fmla="*/ 105 w 547"/>
                <a:gd name="T49" fmla="*/ 611 h 678"/>
                <a:gd name="T50" fmla="*/ 73 w 547"/>
                <a:gd name="T51" fmla="*/ 661 h 678"/>
                <a:gd name="T52" fmla="*/ 168 w 547"/>
                <a:gd name="T53" fmla="*/ 659 h 678"/>
                <a:gd name="T54" fmla="*/ 229 w 547"/>
                <a:gd name="T55" fmla="*/ 608 h 678"/>
                <a:gd name="T56" fmla="*/ 239 w 547"/>
                <a:gd name="T57" fmla="*/ 515 h 678"/>
                <a:gd name="T58" fmla="*/ 288 w 547"/>
                <a:gd name="T59" fmla="*/ 492 h 678"/>
                <a:gd name="T60" fmla="*/ 273 w 547"/>
                <a:gd name="T61" fmla="*/ 604 h 678"/>
                <a:gd name="T62" fmla="*/ 374 w 547"/>
                <a:gd name="T63" fmla="*/ 612 h 678"/>
                <a:gd name="T64" fmla="*/ 404 w 547"/>
                <a:gd name="T65" fmla="*/ 576 h 678"/>
                <a:gd name="T66" fmla="*/ 338 w 547"/>
                <a:gd name="T67" fmla="*/ 577 h 678"/>
                <a:gd name="T68" fmla="*/ 284 w 547"/>
                <a:gd name="T69" fmla="*/ 544 h 678"/>
                <a:gd name="T70" fmla="*/ 372 w 547"/>
                <a:gd name="T71" fmla="*/ 548 h 678"/>
                <a:gd name="T72" fmla="*/ 338 w 547"/>
                <a:gd name="T73" fmla="*/ 527 h 678"/>
                <a:gd name="T74" fmla="*/ 380 w 547"/>
                <a:gd name="T75" fmla="*/ 509 h 678"/>
                <a:gd name="T76" fmla="*/ 357 w 547"/>
                <a:gd name="T77" fmla="*/ 492 h 678"/>
                <a:gd name="T78" fmla="*/ 458 w 547"/>
                <a:gd name="T79" fmla="*/ 504 h 678"/>
                <a:gd name="T80" fmla="*/ 507 w 547"/>
                <a:gd name="T81" fmla="*/ 459 h 678"/>
                <a:gd name="T82" fmla="*/ 547 w 547"/>
                <a:gd name="T83" fmla="*/ 437 h 678"/>
                <a:gd name="T84" fmla="*/ 471 w 547"/>
                <a:gd name="T85" fmla="*/ 382 h 678"/>
                <a:gd name="T86" fmla="*/ 433 w 547"/>
                <a:gd name="T87" fmla="*/ 382 h 678"/>
                <a:gd name="T88" fmla="*/ 494 w 547"/>
                <a:gd name="T89" fmla="*/ 355 h 678"/>
                <a:gd name="T90" fmla="*/ 397 w 547"/>
                <a:gd name="T91" fmla="*/ 326 h 678"/>
                <a:gd name="T92" fmla="*/ 420 w 547"/>
                <a:gd name="T93" fmla="*/ 304 h 678"/>
                <a:gd name="T94" fmla="*/ 521 w 547"/>
                <a:gd name="T95" fmla="*/ 305 h 678"/>
                <a:gd name="T96" fmla="*/ 471 w 547"/>
                <a:gd name="T97" fmla="*/ 298 h 678"/>
                <a:gd name="T98" fmla="*/ 380 w 547"/>
                <a:gd name="T99" fmla="*/ 276 h 678"/>
                <a:gd name="T100" fmla="*/ 458 w 547"/>
                <a:gd name="T101" fmla="*/ 260 h 678"/>
                <a:gd name="T102" fmla="*/ 349 w 547"/>
                <a:gd name="T103" fmla="*/ 202 h 678"/>
                <a:gd name="T104" fmla="*/ 362 w 547"/>
                <a:gd name="T105" fmla="*/ 163 h 678"/>
                <a:gd name="T106" fmla="*/ 345 w 547"/>
                <a:gd name="T107" fmla="*/ 131 h 678"/>
                <a:gd name="T108" fmla="*/ 372 w 547"/>
                <a:gd name="T109" fmla="*/ 91 h 678"/>
                <a:gd name="T110" fmla="*/ 380 w 547"/>
                <a:gd name="T111" fmla="*/ 51 h 678"/>
                <a:gd name="T112" fmla="*/ 395 w 547"/>
                <a:gd name="T113" fmla="*/ 21 h 678"/>
                <a:gd name="T114" fmla="*/ 330 w 547"/>
                <a:gd name="T115" fmla="*/ 16 h 678"/>
                <a:gd name="T116" fmla="*/ 298 w 547"/>
                <a:gd name="T117" fmla="*/ 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7" h="678">
                  <a:moveTo>
                    <a:pt x="298" y="6"/>
                  </a:moveTo>
                  <a:lnTo>
                    <a:pt x="296" y="35"/>
                  </a:lnTo>
                  <a:lnTo>
                    <a:pt x="322" y="75"/>
                  </a:lnTo>
                  <a:lnTo>
                    <a:pt x="284" y="119"/>
                  </a:lnTo>
                  <a:lnTo>
                    <a:pt x="282" y="173"/>
                  </a:lnTo>
                  <a:lnTo>
                    <a:pt x="313" y="142"/>
                  </a:lnTo>
                  <a:lnTo>
                    <a:pt x="315" y="191"/>
                  </a:lnTo>
                  <a:lnTo>
                    <a:pt x="244" y="238"/>
                  </a:lnTo>
                  <a:lnTo>
                    <a:pt x="237" y="210"/>
                  </a:lnTo>
                  <a:lnTo>
                    <a:pt x="250" y="182"/>
                  </a:lnTo>
                  <a:lnTo>
                    <a:pt x="204" y="182"/>
                  </a:lnTo>
                  <a:lnTo>
                    <a:pt x="208" y="194"/>
                  </a:lnTo>
                  <a:lnTo>
                    <a:pt x="157" y="211"/>
                  </a:lnTo>
                  <a:lnTo>
                    <a:pt x="155" y="186"/>
                  </a:lnTo>
                  <a:lnTo>
                    <a:pt x="189" y="163"/>
                  </a:lnTo>
                  <a:lnTo>
                    <a:pt x="115" y="182"/>
                  </a:lnTo>
                  <a:lnTo>
                    <a:pt x="130" y="211"/>
                  </a:lnTo>
                  <a:lnTo>
                    <a:pt x="126" y="256"/>
                  </a:lnTo>
                  <a:lnTo>
                    <a:pt x="113" y="208"/>
                  </a:lnTo>
                  <a:lnTo>
                    <a:pt x="92" y="253"/>
                  </a:lnTo>
                  <a:lnTo>
                    <a:pt x="44" y="256"/>
                  </a:lnTo>
                  <a:lnTo>
                    <a:pt x="0" y="265"/>
                  </a:lnTo>
                  <a:lnTo>
                    <a:pt x="50" y="266"/>
                  </a:lnTo>
                  <a:lnTo>
                    <a:pt x="73" y="279"/>
                  </a:lnTo>
                  <a:lnTo>
                    <a:pt x="31" y="320"/>
                  </a:lnTo>
                  <a:lnTo>
                    <a:pt x="92" y="297"/>
                  </a:lnTo>
                  <a:lnTo>
                    <a:pt x="115" y="310"/>
                  </a:lnTo>
                  <a:lnTo>
                    <a:pt x="120" y="341"/>
                  </a:lnTo>
                  <a:lnTo>
                    <a:pt x="189" y="349"/>
                  </a:lnTo>
                  <a:lnTo>
                    <a:pt x="189" y="391"/>
                  </a:lnTo>
                  <a:lnTo>
                    <a:pt x="176" y="403"/>
                  </a:lnTo>
                  <a:lnTo>
                    <a:pt x="189" y="408"/>
                  </a:lnTo>
                  <a:lnTo>
                    <a:pt x="216" y="403"/>
                  </a:lnTo>
                  <a:lnTo>
                    <a:pt x="269" y="409"/>
                  </a:lnTo>
                  <a:lnTo>
                    <a:pt x="258" y="427"/>
                  </a:lnTo>
                  <a:lnTo>
                    <a:pt x="237" y="419"/>
                  </a:lnTo>
                  <a:lnTo>
                    <a:pt x="216" y="433"/>
                  </a:lnTo>
                  <a:lnTo>
                    <a:pt x="197" y="451"/>
                  </a:lnTo>
                  <a:lnTo>
                    <a:pt x="197" y="427"/>
                  </a:lnTo>
                  <a:lnTo>
                    <a:pt x="174" y="419"/>
                  </a:lnTo>
                  <a:lnTo>
                    <a:pt x="84" y="429"/>
                  </a:lnTo>
                  <a:lnTo>
                    <a:pt x="115" y="451"/>
                  </a:lnTo>
                  <a:lnTo>
                    <a:pt x="113" y="508"/>
                  </a:lnTo>
                  <a:lnTo>
                    <a:pt x="141" y="504"/>
                  </a:lnTo>
                  <a:lnTo>
                    <a:pt x="157" y="496"/>
                  </a:lnTo>
                  <a:lnTo>
                    <a:pt x="168" y="531"/>
                  </a:lnTo>
                  <a:lnTo>
                    <a:pt x="141" y="554"/>
                  </a:lnTo>
                  <a:lnTo>
                    <a:pt x="149" y="594"/>
                  </a:lnTo>
                  <a:lnTo>
                    <a:pt x="134" y="608"/>
                  </a:lnTo>
                  <a:lnTo>
                    <a:pt x="105" y="611"/>
                  </a:lnTo>
                  <a:lnTo>
                    <a:pt x="73" y="632"/>
                  </a:lnTo>
                  <a:lnTo>
                    <a:pt x="73" y="661"/>
                  </a:lnTo>
                  <a:lnTo>
                    <a:pt x="126" y="678"/>
                  </a:lnTo>
                  <a:lnTo>
                    <a:pt x="168" y="659"/>
                  </a:lnTo>
                  <a:lnTo>
                    <a:pt x="168" y="621"/>
                  </a:lnTo>
                  <a:lnTo>
                    <a:pt x="229" y="608"/>
                  </a:lnTo>
                  <a:lnTo>
                    <a:pt x="246" y="601"/>
                  </a:lnTo>
                  <a:lnTo>
                    <a:pt x="239" y="515"/>
                  </a:lnTo>
                  <a:lnTo>
                    <a:pt x="252" y="492"/>
                  </a:lnTo>
                  <a:lnTo>
                    <a:pt x="288" y="492"/>
                  </a:lnTo>
                  <a:lnTo>
                    <a:pt x="267" y="512"/>
                  </a:lnTo>
                  <a:lnTo>
                    <a:pt x="273" y="604"/>
                  </a:lnTo>
                  <a:lnTo>
                    <a:pt x="263" y="611"/>
                  </a:lnTo>
                  <a:lnTo>
                    <a:pt x="374" y="612"/>
                  </a:lnTo>
                  <a:lnTo>
                    <a:pt x="372" y="593"/>
                  </a:lnTo>
                  <a:lnTo>
                    <a:pt x="404" y="576"/>
                  </a:lnTo>
                  <a:lnTo>
                    <a:pt x="366" y="566"/>
                  </a:lnTo>
                  <a:lnTo>
                    <a:pt x="338" y="577"/>
                  </a:lnTo>
                  <a:lnTo>
                    <a:pt x="343" y="564"/>
                  </a:lnTo>
                  <a:lnTo>
                    <a:pt x="284" y="544"/>
                  </a:lnTo>
                  <a:lnTo>
                    <a:pt x="324" y="541"/>
                  </a:lnTo>
                  <a:lnTo>
                    <a:pt x="372" y="548"/>
                  </a:lnTo>
                  <a:lnTo>
                    <a:pt x="366" y="532"/>
                  </a:lnTo>
                  <a:lnTo>
                    <a:pt x="338" y="527"/>
                  </a:lnTo>
                  <a:lnTo>
                    <a:pt x="343" y="516"/>
                  </a:lnTo>
                  <a:lnTo>
                    <a:pt x="380" y="509"/>
                  </a:lnTo>
                  <a:lnTo>
                    <a:pt x="458" y="519"/>
                  </a:lnTo>
                  <a:lnTo>
                    <a:pt x="357" y="492"/>
                  </a:lnTo>
                  <a:lnTo>
                    <a:pt x="368" y="479"/>
                  </a:lnTo>
                  <a:lnTo>
                    <a:pt x="458" y="504"/>
                  </a:lnTo>
                  <a:lnTo>
                    <a:pt x="519" y="473"/>
                  </a:lnTo>
                  <a:lnTo>
                    <a:pt x="507" y="459"/>
                  </a:lnTo>
                  <a:lnTo>
                    <a:pt x="479" y="454"/>
                  </a:lnTo>
                  <a:lnTo>
                    <a:pt x="547" y="437"/>
                  </a:lnTo>
                  <a:lnTo>
                    <a:pt x="547" y="397"/>
                  </a:lnTo>
                  <a:lnTo>
                    <a:pt x="471" y="382"/>
                  </a:lnTo>
                  <a:lnTo>
                    <a:pt x="433" y="389"/>
                  </a:lnTo>
                  <a:lnTo>
                    <a:pt x="433" y="382"/>
                  </a:lnTo>
                  <a:lnTo>
                    <a:pt x="488" y="371"/>
                  </a:lnTo>
                  <a:lnTo>
                    <a:pt x="494" y="355"/>
                  </a:lnTo>
                  <a:lnTo>
                    <a:pt x="423" y="314"/>
                  </a:lnTo>
                  <a:lnTo>
                    <a:pt x="397" y="326"/>
                  </a:lnTo>
                  <a:lnTo>
                    <a:pt x="395" y="310"/>
                  </a:lnTo>
                  <a:lnTo>
                    <a:pt x="420" y="304"/>
                  </a:lnTo>
                  <a:lnTo>
                    <a:pt x="486" y="323"/>
                  </a:lnTo>
                  <a:lnTo>
                    <a:pt x="521" y="305"/>
                  </a:lnTo>
                  <a:lnTo>
                    <a:pt x="513" y="297"/>
                  </a:lnTo>
                  <a:lnTo>
                    <a:pt x="471" y="298"/>
                  </a:lnTo>
                  <a:lnTo>
                    <a:pt x="465" y="273"/>
                  </a:lnTo>
                  <a:lnTo>
                    <a:pt x="380" y="276"/>
                  </a:lnTo>
                  <a:lnTo>
                    <a:pt x="359" y="270"/>
                  </a:lnTo>
                  <a:lnTo>
                    <a:pt x="458" y="260"/>
                  </a:lnTo>
                  <a:lnTo>
                    <a:pt x="435" y="235"/>
                  </a:lnTo>
                  <a:lnTo>
                    <a:pt x="349" y="202"/>
                  </a:lnTo>
                  <a:lnTo>
                    <a:pt x="343" y="173"/>
                  </a:lnTo>
                  <a:lnTo>
                    <a:pt x="362" y="163"/>
                  </a:lnTo>
                  <a:lnTo>
                    <a:pt x="343" y="154"/>
                  </a:lnTo>
                  <a:lnTo>
                    <a:pt x="345" y="131"/>
                  </a:lnTo>
                  <a:lnTo>
                    <a:pt x="376" y="107"/>
                  </a:lnTo>
                  <a:lnTo>
                    <a:pt x="372" y="91"/>
                  </a:lnTo>
                  <a:lnTo>
                    <a:pt x="441" y="67"/>
                  </a:lnTo>
                  <a:lnTo>
                    <a:pt x="380" y="51"/>
                  </a:lnTo>
                  <a:lnTo>
                    <a:pt x="357" y="47"/>
                  </a:lnTo>
                  <a:lnTo>
                    <a:pt x="395" y="21"/>
                  </a:lnTo>
                  <a:lnTo>
                    <a:pt x="334" y="35"/>
                  </a:lnTo>
                  <a:lnTo>
                    <a:pt x="330" y="16"/>
                  </a:lnTo>
                  <a:lnTo>
                    <a:pt x="336" y="0"/>
                  </a:lnTo>
                  <a:lnTo>
                    <a:pt x="298" y="6"/>
                  </a:lnTo>
                  <a:lnTo>
                    <a:pt x="298" y="6"/>
                  </a:lnTo>
                  <a:close/>
                </a:path>
              </a:pathLst>
            </a:custGeom>
            <a:solidFill>
              <a:srgbClr val="473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1" name="Freeform 298"/>
            <p:cNvSpPr>
              <a:spLocks/>
            </p:cNvSpPr>
            <p:nvPr/>
          </p:nvSpPr>
          <p:spPr bwMode="auto">
            <a:xfrm>
              <a:off x="3726" y="3002"/>
              <a:ext cx="208" cy="85"/>
            </a:xfrm>
            <a:custGeom>
              <a:avLst/>
              <a:gdLst>
                <a:gd name="T0" fmla="*/ 200 w 208"/>
                <a:gd name="T1" fmla="*/ 34 h 85"/>
                <a:gd name="T2" fmla="*/ 168 w 208"/>
                <a:gd name="T3" fmla="*/ 46 h 85"/>
                <a:gd name="T4" fmla="*/ 141 w 208"/>
                <a:gd name="T5" fmla="*/ 24 h 85"/>
                <a:gd name="T6" fmla="*/ 124 w 208"/>
                <a:gd name="T7" fmla="*/ 47 h 85"/>
                <a:gd name="T8" fmla="*/ 112 w 208"/>
                <a:gd name="T9" fmla="*/ 33 h 85"/>
                <a:gd name="T10" fmla="*/ 40 w 208"/>
                <a:gd name="T11" fmla="*/ 43 h 85"/>
                <a:gd name="T12" fmla="*/ 38 w 208"/>
                <a:gd name="T13" fmla="*/ 20 h 85"/>
                <a:gd name="T14" fmla="*/ 55 w 208"/>
                <a:gd name="T15" fmla="*/ 16 h 85"/>
                <a:gd name="T16" fmla="*/ 46 w 208"/>
                <a:gd name="T17" fmla="*/ 0 h 85"/>
                <a:gd name="T18" fmla="*/ 19 w 208"/>
                <a:gd name="T19" fmla="*/ 6 h 85"/>
                <a:gd name="T20" fmla="*/ 0 w 208"/>
                <a:gd name="T21" fmla="*/ 79 h 85"/>
                <a:gd name="T22" fmla="*/ 19 w 208"/>
                <a:gd name="T23" fmla="*/ 78 h 85"/>
                <a:gd name="T24" fmla="*/ 28 w 208"/>
                <a:gd name="T25" fmla="*/ 56 h 85"/>
                <a:gd name="T26" fmla="*/ 51 w 208"/>
                <a:gd name="T27" fmla="*/ 60 h 85"/>
                <a:gd name="T28" fmla="*/ 72 w 208"/>
                <a:gd name="T29" fmla="*/ 78 h 85"/>
                <a:gd name="T30" fmla="*/ 93 w 208"/>
                <a:gd name="T31" fmla="*/ 85 h 85"/>
                <a:gd name="T32" fmla="*/ 118 w 208"/>
                <a:gd name="T33" fmla="*/ 71 h 85"/>
                <a:gd name="T34" fmla="*/ 154 w 208"/>
                <a:gd name="T35" fmla="*/ 57 h 85"/>
                <a:gd name="T36" fmla="*/ 208 w 208"/>
                <a:gd name="T37" fmla="*/ 60 h 85"/>
                <a:gd name="T38" fmla="*/ 200 w 208"/>
                <a:gd name="T39" fmla="*/ 34 h 85"/>
                <a:gd name="T40" fmla="*/ 200 w 208"/>
                <a:gd name="T41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8" h="85">
                  <a:moveTo>
                    <a:pt x="200" y="34"/>
                  </a:moveTo>
                  <a:lnTo>
                    <a:pt x="168" y="46"/>
                  </a:lnTo>
                  <a:lnTo>
                    <a:pt x="141" y="24"/>
                  </a:lnTo>
                  <a:lnTo>
                    <a:pt x="124" y="47"/>
                  </a:lnTo>
                  <a:lnTo>
                    <a:pt x="112" y="33"/>
                  </a:lnTo>
                  <a:lnTo>
                    <a:pt x="40" y="43"/>
                  </a:lnTo>
                  <a:lnTo>
                    <a:pt x="38" y="20"/>
                  </a:lnTo>
                  <a:lnTo>
                    <a:pt x="55" y="16"/>
                  </a:lnTo>
                  <a:lnTo>
                    <a:pt x="46" y="0"/>
                  </a:lnTo>
                  <a:lnTo>
                    <a:pt x="19" y="6"/>
                  </a:lnTo>
                  <a:lnTo>
                    <a:pt x="0" y="79"/>
                  </a:lnTo>
                  <a:lnTo>
                    <a:pt x="19" y="78"/>
                  </a:lnTo>
                  <a:lnTo>
                    <a:pt x="28" y="56"/>
                  </a:lnTo>
                  <a:lnTo>
                    <a:pt x="51" y="60"/>
                  </a:lnTo>
                  <a:lnTo>
                    <a:pt x="72" y="78"/>
                  </a:lnTo>
                  <a:lnTo>
                    <a:pt x="93" y="85"/>
                  </a:lnTo>
                  <a:lnTo>
                    <a:pt x="118" y="71"/>
                  </a:lnTo>
                  <a:lnTo>
                    <a:pt x="154" y="57"/>
                  </a:lnTo>
                  <a:lnTo>
                    <a:pt x="208" y="60"/>
                  </a:lnTo>
                  <a:lnTo>
                    <a:pt x="200" y="34"/>
                  </a:lnTo>
                  <a:lnTo>
                    <a:pt x="200" y="34"/>
                  </a:lnTo>
                  <a:close/>
                </a:path>
              </a:pathLst>
            </a:custGeom>
            <a:solidFill>
              <a:srgbClr val="473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2" name="Freeform 299"/>
            <p:cNvSpPr>
              <a:spLocks/>
            </p:cNvSpPr>
            <p:nvPr/>
          </p:nvSpPr>
          <p:spPr bwMode="auto">
            <a:xfrm>
              <a:off x="3857" y="2962"/>
              <a:ext cx="242" cy="126"/>
            </a:xfrm>
            <a:custGeom>
              <a:avLst/>
              <a:gdLst>
                <a:gd name="T0" fmla="*/ 96 w 242"/>
                <a:gd name="T1" fmla="*/ 11 h 126"/>
                <a:gd name="T2" fmla="*/ 69 w 242"/>
                <a:gd name="T3" fmla="*/ 0 h 126"/>
                <a:gd name="T4" fmla="*/ 35 w 242"/>
                <a:gd name="T5" fmla="*/ 7 h 126"/>
                <a:gd name="T6" fmla="*/ 82 w 242"/>
                <a:gd name="T7" fmla="*/ 24 h 126"/>
                <a:gd name="T8" fmla="*/ 63 w 242"/>
                <a:gd name="T9" fmla="*/ 39 h 126"/>
                <a:gd name="T10" fmla="*/ 31 w 242"/>
                <a:gd name="T11" fmla="*/ 38 h 126"/>
                <a:gd name="T12" fmla="*/ 0 w 242"/>
                <a:gd name="T13" fmla="*/ 27 h 126"/>
                <a:gd name="T14" fmla="*/ 2 w 242"/>
                <a:gd name="T15" fmla="*/ 43 h 126"/>
                <a:gd name="T16" fmla="*/ 35 w 242"/>
                <a:gd name="T17" fmla="*/ 55 h 126"/>
                <a:gd name="T18" fmla="*/ 86 w 242"/>
                <a:gd name="T19" fmla="*/ 47 h 126"/>
                <a:gd name="T20" fmla="*/ 111 w 242"/>
                <a:gd name="T21" fmla="*/ 79 h 126"/>
                <a:gd name="T22" fmla="*/ 130 w 242"/>
                <a:gd name="T23" fmla="*/ 106 h 126"/>
                <a:gd name="T24" fmla="*/ 185 w 242"/>
                <a:gd name="T25" fmla="*/ 126 h 126"/>
                <a:gd name="T26" fmla="*/ 187 w 242"/>
                <a:gd name="T27" fmla="*/ 103 h 126"/>
                <a:gd name="T28" fmla="*/ 160 w 242"/>
                <a:gd name="T29" fmla="*/ 95 h 126"/>
                <a:gd name="T30" fmla="*/ 181 w 242"/>
                <a:gd name="T31" fmla="*/ 83 h 126"/>
                <a:gd name="T32" fmla="*/ 233 w 242"/>
                <a:gd name="T33" fmla="*/ 57 h 126"/>
                <a:gd name="T34" fmla="*/ 242 w 242"/>
                <a:gd name="T35" fmla="*/ 34 h 126"/>
                <a:gd name="T36" fmla="*/ 223 w 242"/>
                <a:gd name="T37" fmla="*/ 30 h 126"/>
                <a:gd name="T38" fmla="*/ 208 w 242"/>
                <a:gd name="T39" fmla="*/ 57 h 126"/>
                <a:gd name="T40" fmla="*/ 172 w 242"/>
                <a:gd name="T41" fmla="*/ 70 h 126"/>
                <a:gd name="T42" fmla="*/ 160 w 242"/>
                <a:gd name="T43" fmla="*/ 56 h 126"/>
                <a:gd name="T44" fmla="*/ 181 w 242"/>
                <a:gd name="T45" fmla="*/ 28 h 126"/>
                <a:gd name="T46" fmla="*/ 153 w 242"/>
                <a:gd name="T47" fmla="*/ 30 h 126"/>
                <a:gd name="T48" fmla="*/ 138 w 242"/>
                <a:gd name="T49" fmla="*/ 74 h 126"/>
                <a:gd name="T50" fmla="*/ 109 w 242"/>
                <a:gd name="T51" fmla="*/ 38 h 126"/>
                <a:gd name="T52" fmla="*/ 105 w 242"/>
                <a:gd name="T53" fmla="*/ 19 h 126"/>
                <a:gd name="T54" fmla="*/ 96 w 242"/>
                <a:gd name="T55" fmla="*/ 11 h 126"/>
                <a:gd name="T56" fmla="*/ 96 w 242"/>
                <a:gd name="T57" fmla="*/ 1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2" h="126">
                  <a:moveTo>
                    <a:pt x="96" y="11"/>
                  </a:moveTo>
                  <a:lnTo>
                    <a:pt x="69" y="0"/>
                  </a:lnTo>
                  <a:lnTo>
                    <a:pt x="35" y="7"/>
                  </a:lnTo>
                  <a:lnTo>
                    <a:pt x="82" y="24"/>
                  </a:lnTo>
                  <a:lnTo>
                    <a:pt x="63" y="39"/>
                  </a:lnTo>
                  <a:lnTo>
                    <a:pt x="31" y="38"/>
                  </a:lnTo>
                  <a:lnTo>
                    <a:pt x="0" y="27"/>
                  </a:lnTo>
                  <a:lnTo>
                    <a:pt x="2" y="43"/>
                  </a:lnTo>
                  <a:lnTo>
                    <a:pt x="35" y="55"/>
                  </a:lnTo>
                  <a:lnTo>
                    <a:pt x="86" y="47"/>
                  </a:lnTo>
                  <a:lnTo>
                    <a:pt x="111" y="79"/>
                  </a:lnTo>
                  <a:lnTo>
                    <a:pt x="130" y="106"/>
                  </a:lnTo>
                  <a:lnTo>
                    <a:pt x="185" y="126"/>
                  </a:lnTo>
                  <a:lnTo>
                    <a:pt x="187" y="103"/>
                  </a:lnTo>
                  <a:lnTo>
                    <a:pt x="160" y="95"/>
                  </a:lnTo>
                  <a:lnTo>
                    <a:pt x="181" y="83"/>
                  </a:lnTo>
                  <a:lnTo>
                    <a:pt x="233" y="57"/>
                  </a:lnTo>
                  <a:lnTo>
                    <a:pt x="242" y="34"/>
                  </a:lnTo>
                  <a:lnTo>
                    <a:pt x="223" y="30"/>
                  </a:lnTo>
                  <a:lnTo>
                    <a:pt x="208" y="57"/>
                  </a:lnTo>
                  <a:lnTo>
                    <a:pt x="172" y="70"/>
                  </a:lnTo>
                  <a:lnTo>
                    <a:pt x="160" y="56"/>
                  </a:lnTo>
                  <a:lnTo>
                    <a:pt x="181" y="28"/>
                  </a:lnTo>
                  <a:lnTo>
                    <a:pt x="153" y="30"/>
                  </a:lnTo>
                  <a:lnTo>
                    <a:pt x="138" y="74"/>
                  </a:lnTo>
                  <a:lnTo>
                    <a:pt x="109" y="38"/>
                  </a:lnTo>
                  <a:lnTo>
                    <a:pt x="105" y="19"/>
                  </a:lnTo>
                  <a:lnTo>
                    <a:pt x="96" y="11"/>
                  </a:lnTo>
                  <a:lnTo>
                    <a:pt x="96" y="11"/>
                  </a:lnTo>
                  <a:close/>
                </a:path>
              </a:pathLst>
            </a:custGeom>
            <a:solidFill>
              <a:srgbClr val="4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3" name="Freeform 300"/>
            <p:cNvSpPr>
              <a:spLocks/>
            </p:cNvSpPr>
            <p:nvPr/>
          </p:nvSpPr>
          <p:spPr bwMode="auto">
            <a:xfrm>
              <a:off x="4265" y="2981"/>
              <a:ext cx="141" cy="41"/>
            </a:xfrm>
            <a:custGeom>
              <a:avLst/>
              <a:gdLst>
                <a:gd name="T0" fmla="*/ 0 w 141"/>
                <a:gd name="T1" fmla="*/ 13 h 41"/>
                <a:gd name="T2" fmla="*/ 33 w 141"/>
                <a:gd name="T3" fmla="*/ 9 h 41"/>
                <a:gd name="T4" fmla="*/ 67 w 141"/>
                <a:gd name="T5" fmla="*/ 0 h 41"/>
                <a:gd name="T6" fmla="*/ 94 w 141"/>
                <a:gd name="T7" fmla="*/ 5 h 41"/>
                <a:gd name="T8" fmla="*/ 141 w 141"/>
                <a:gd name="T9" fmla="*/ 0 h 41"/>
                <a:gd name="T10" fmla="*/ 130 w 141"/>
                <a:gd name="T11" fmla="*/ 13 h 41"/>
                <a:gd name="T12" fmla="*/ 69 w 141"/>
                <a:gd name="T13" fmla="*/ 25 h 41"/>
                <a:gd name="T14" fmla="*/ 54 w 141"/>
                <a:gd name="T15" fmla="*/ 19 h 41"/>
                <a:gd name="T16" fmla="*/ 46 w 141"/>
                <a:gd name="T17" fmla="*/ 38 h 41"/>
                <a:gd name="T18" fmla="*/ 0 w 141"/>
                <a:gd name="T19" fmla="*/ 41 h 41"/>
                <a:gd name="T20" fmla="*/ 0 w 141"/>
                <a:gd name="T21" fmla="*/ 13 h 41"/>
                <a:gd name="T22" fmla="*/ 0 w 141"/>
                <a:gd name="T23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1" h="41">
                  <a:moveTo>
                    <a:pt x="0" y="13"/>
                  </a:moveTo>
                  <a:lnTo>
                    <a:pt x="33" y="9"/>
                  </a:lnTo>
                  <a:lnTo>
                    <a:pt x="67" y="0"/>
                  </a:lnTo>
                  <a:lnTo>
                    <a:pt x="94" y="5"/>
                  </a:lnTo>
                  <a:lnTo>
                    <a:pt x="141" y="0"/>
                  </a:lnTo>
                  <a:lnTo>
                    <a:pt x="130" y="13"/>
                  </a:lnTo>
                  <a:lnTo>
                    <a:pt x="69" y="25"/>
                  </a:lnTo>
                  <a:lnTo>
                    <a:pt x="54" y="19"/>
                  </a:lnTo>
                  <a:lnTo>
                    <a:pt x="46" y="38"/>
                  </a:lnTo>
                  <a:lnTo>
                    <a:pt x="0" y="41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E4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4" name="Freeform 301"/>
            <p:cNvSpPr>
              <a:spLocks/>
            </p:cNvSpPr>
            <p:nvPr/>
          </p:nvSpPr>
          <p:spPr bwMode="auto">
            <a:xfrm>
              <a:off x="4099" y="2890"/>
              <a:ext cx="117" cy="49"/>
            </a:xfrm>
            <a:custGeom>
              <a:avLst/>
              <a:gdLst>
                <a:gd name="T0" fmla="*/ 0 w 117"/>
                <a:gd name="T1" fmla="*/ 48 h 49"/>
                <a:gd name="T2" fmla="*/ 44 w 117"/>
                <a:gd name="T3" fmla="*/ 49 h 49"/>
                <a:gd name="T4" fmla="*/ 88 w 117"/>
                <a:gd name="T5" fmla="*/ 25 h 49"/>
                <a:gd name="T6" fmla="*/ 117 w 117"/>
                <a:gd name="T7" fmla="*/ 0 h 49"/>
                <a:gd name="T8" fmla="*/ 75 w 117"/>
                <a:gd name="T9" fmla="*/ 3 h 49"/>
                <a:gd name="T10" fmla="*/ 44 w 117"/>
                <a:gd name="T11" fmla="*/ 34 h 49"/>
                <a:gd name="T12" fmla="*/ 14 w 117"/>
                <a:gd name="T13" fmla="*/ 34 h 49"/>
                <a:gd name="T14" fmla="*/ 0 w 117"/>
                <a:gd name="T15" fmla="*/ 48 h 49"/>
                <a:gd name="T16" fmla="*/ 0 w 117"/>
                <a:gd name="T17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49">
                  <a:moveTo>
                    <a:pt x="0" y="48"/>
                  </a:moveTo>
                  <a:lnTo>
                    <a:pt x="44" y="49"/>
                  </a:lnTo>
                  <a:lnTo>
                    <a:pt x="88" y="25"/>
                  </a:lnTo>
                  <a:lnTo>
                    <a:pt x="117" y="0"/>
                  </a:lnTo>
                  <a:lnTo>
                    <a:pt x="75" y="3"/>
                  </a:lnTo>
                  <a:lnTo>
                    <a:pt x="44" y="34"/>
                  </a:lnTo>
                  <a:lnTo>
                    <a:pt x="14" y="34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4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5" name="Freeform 302"/>
            <p:cNvSpPr>
              <a:spLocks/>
            </p:cNvSpPr>
            <p:nvPr/>
          </p:nvSpPr>
          <p:spPr bwMode="auto">
            <a:xfrm>
              <a:off x="4406" y="2824"/>
              <a:ext cx="57" cy="31"/>
            </a:xfrm>
            <a:custGeom>
              <a:avLst/>
              <a:gdLst>
                <a:gd name="T0" fmla="*/ 6 w 57"/>
                <a:gd name="T1" fmla="*/ 31 h 31"/>
                <a:gd name="T2" fmla="*/ 0 w 57"/>
                <a:gd name="T3" fmla="*/ 3 h 31"/>
                <a:gd name="T4" fmla="*/ 23 w 57"/>
                <a:gd name="T5" fmla="*/ 0 h 31"/>
                <a:gd name="T6" fmla="*/ 57 w 57"/>
                <a:gd name="T7" fmla="*/ 9 h 31"/>
                <a:gd name="T8" fmla="*/ 57 w 57"/>
                <a:gd name="T9" fmla="*/ 30 h 31"/>
                <a:gd name="T10" fmla="*/ 6 w 57"/>
                <a:gd name="T11" fmla="*/ 31 h 31"/>
                <a:gd name="T12" fmla="*/ 6 w 57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1">
                  <a:moveTo>
                    <a:pt x="6" y="31"/>
                  </a:moveTo>
                  <a:lnTo>
                    <a:pt x="0" y="3"/>
                  </a:lnTo>
                  <a:lnTo>
                    <a:pt x="23" y="0"/>
                  </a:lnTo>
                  <a:lnTo>
                    <a:pt x="57" y="9"/>
                  </a:lnTo>
                  <a:lnTo>
                    <a:pt x="57" y="30"/>
                  </a:lnTo>
                  <a:lnTo>
                    <a:pt x="6" y="31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4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6" name="Freeform 303"/>
            <p:cNvSpPr>
              <a:spLocks/>
            </p:cNvSpPr>
            <p:nvPr/>
          </p:nvSpPr>
          <p:spPr bwMode="auto">
            <a:xfrm>
              <a:off x="4412" y="2866"/>
              <a:ext cx="122" cy="58"/>
            </a:xfrm>
            <a:custGeom>
              <a:avLst/>
              <a:gdLst>
                <a:gd name="T0" fmla="*/ 0 w 122"/>
                <a:gd name="T1" fmla="*/ 46 h 58"/>
                <a:gd name="T2" fmla="*/ 6 w 122"/>
                <a:gd name="T3" fmla="*/ 28 h 58"/>
                <a:gd name="T4" fmla="*/ 30 w 122"/>
                <a:gd name="T5" fmla="*/ 6 h 58"/>
                <a:gd name="T6" fmla="*/ 69 w 122"/>
                <a:gd name="T7" fmla="*/ 0 h 58"/>
                <a:gd name="T8" fmla="*/ 97 w 122"/>
                <a:gd name="T9" fmla="*/ 24 h 58"/>
                <a:gd name="T10" fmla="*/ 122 w 122"/>
                <a:gd name="T11" fmla="*/ 46 h 58"/>
                <a:gd name="T12" fmla="*/ 53 w 122"/>
                <a:gd name="T13" fmla="*/ 19 h 58"/>
                <a:gd name="T14" fmla="*/ 30 w 122"/>
                <a:gd name="T15" fmla="*/ 41 h 58"/>
                <a:gd name="T16" fmla="*/ 8 w 122"/>
                <a:gd name="T17" fmla="*/ 58 h 58"/>
                <a:gd name="T18" fmla="*/ 0 w 122"/>
                <a:gd name="T19" fmla="*/ 46 h 58"/>
                <a:gd name="T20" fmla="*/ 0 w 122"/>
                <a:gd name="T21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58">
                  <a:moveTo>
                    <a:pt x="0" y="46"/>
                  </a:moveTo>
                  <a:lnTo>
                    <a:pt x="6" y="28"/>
                  </a:lnTo>
                  <a:lnTo>
                    <a:pt x="30" y="6"/>
                  </a:lnTo>
                  <a:lnTo>
                    <a:pt x="69" y="0"/>
                  </a:lnTo>
                  <a:lnTo>
                    <a:pt x="97" y="24"/>
                  </a:lnTo>
                  <a:lnTo>
                    <a:pt x="122" y="46"/>
                  </a:lnTo>
                  <a:lnTo>
                    <a:pt x="53" y="19"/>
                  </a:lnTo>
                  <a:lnTo>
                    <a:pt x="30" y="41"/>
                  </a:lnTo>
                  <a:lnTo>
                    <a:pt x="8" y="58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4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7" name="Freeform 304"/>
            <p:cNvSpPr>
              <a:spLocks/>
            </p:cNvSpPr>
            <p:nvPr/>
          </p:nvSpPr>
          <p:spPr bwMode="auto">
            <a:xfrm>
              <a:off x="3238" y="2551"/>
              <a:ext cx="34" cy="79"/>
            </a:xfrm>
            <a:custGeom>
              <a:avLst/>
              <a:gdLst>
                <a:gd name="T0" fmla="*/ 6 w 34"/>
                <a:gd name="T1" fmla="*/ 0 h 79"/>
                <a:gd name="T2" fmla="*/ 0 w 34"/>
                <a:gd name="T3" fmla="*/ 79 h 79"/>
                <a:gd name="T4" fmla="*/ 34 w 34"/>
                <a:gd name="T5" fmla="*/ 73 h 79"/>
                <a:gd name="T6" fmla="*/ 19 w 34"/>
                <a:gd name="T7" fmla="*/ 62 h 79"/>
                <a:gd name="T8" fmla="*/ 19 w 34"/>
                <a:gd name="T9" fmla="*/ 19 h 79"/>
                <a:gd name="T10" fmla="*/ 6 w 34"/>
                <a:gd name="T11" fmla="*/ 0 h 79"/>
                <a:gd name="T12" fmla="*/ 6 w 34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79">
                  <a:moveTo>
                    <a:pt x="6" y="0"/>
                  </a:moveTo>
                  <a:lnTo>
                    <a:pt x="0" y="79"/>
                  </a:lnTo>
                  <a:lnTo>
                    <a:pt x="34" y="73"/>
                  </a:lnTo>
                  <a:lnTo>
                    <a:pt x="19" y="62"/>
                  </a:lnTo>
                  <a:lnTo>
                    <a:pt x="19" y="19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F8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8" name="Freeform 305"/>
            <p:cNvSpPr>
              <a:spLocks/>
            </p:cNvSpPr>
            <p:nvPr/>
          </p:nvSpPr>
          <p:spPr bwMode="auto">
            <a:xfrm>
              <a:off x="2678" y="2576"/>
              <a:ext cx="59" cy="46"/>
            </a:xfrm>
            <a:custGeom>
              <a:avLst/>
              <a:gdLst>
                <a:gd name="T0" fmla="*/ 59 w 59"/>
                <a:gd name="T1" fmla="*/ 0 h 46"/>
                <a:gd name="T2" fmla="*/ 0 w 59"/>
                <a:gd name="T3" fmla="*/ 0 h 46"/>
                <a:gd name="T4" fmla="*/ 0 w 59"/>
                <a:gd name="T5" fmla="*/ 11 h 46"/>
                <a:gd name="T6" fmla="*/ 13 w 59"/>
                <a:gd name="T7" fmla="*/ 13 h 46"/>
                <a:gd name="T8" fmla="*/ 7 w 59"/>
                <a:gd name="T9" fmla="*/ 45 h 46"/>
                <a:gd name="T10" fmla="*/ 55 w 59"/>
                <a:gd name="T11" fmla="*/ 46 h 46"/>
                <a:gd name="T12" fmla="*/ 59 w 59"/>
                <a:gd name="T13" fmla="*/ 0 h 46"/>
                <a:gd name="T14" fmla="*/ 59 w 59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6">
                  <a:moveTo>
                    <a:pt x="59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3" y="13"/>
                  </a:lnTo>
                  <a:lnTo>
                    <a:pt x="7" y="45"/>
                  </a:lnTo>
                  <a:lnTo>
                    <a:pt x="55" y="4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6B5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9" name="Freeform 306"/>
            <p:cNvSpPr>
              <a:spLocks/>
            </p:cNvSpPr>
            <p:nvPr/>
          </p:nvSpPr>
          <p:spPr bwMode="auto">
            <a:xfrm>
              <a:off x="3002" y="2530"/>
              <a:ext cx="110" cy="97"/>
            </a:xfrm>
            <a:custGeom>
              <a:avLst/>
              <a:gdLst>
                <a:gd name="T0" fmla="*/ 110 w 110"/>
                <a:gd name="T1" fmla="*/ 3 h 97"/>
                <a:gd name="T2" fmla="*/ 0 w 110"/>
                <a:gd name="T3" fmla="*/ 0 h 97"/>
                <a:gd name="T4" fmla="*/ 0 w 110"/>
                <a:gd name="T5" fmla="*/ 94 h 97"/>
                <a:gd name="T6" fmla="*/ 91 w 110"/>
                <a:gd name="T7" fmla="*/ 97 h 97"/>
                <a:gd name="T8" fmla="*/ 97 w 110"/>
                <a:gd name="T9" fmla="*/ 14 h 97"/>
                <a:gd name="T10" fmla="*/ 110 w 110"/>
                <a:gd name="T11" fmla="*/ 3 h 97"/>
                <a:gd name="T12" fmla="*/ 110 w 110"/>
                <a:gd name="T13" fmla="*/ 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7">
                  <a:moveTo>
                    <a:pt x="110" y="3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91" y="97"/>
                  </a:lnTo>
                  <a:lnTo>
                    <a:pt x="97" y="14"/>
                  </a:lnTo>
                  <a:lnTo>
                    <a:pt x="110" y="3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544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0" name="Freeform 307"/>
            <p:cNvSpPr>
              <a:spLocks/>
            </p:cNvSpPr>
            <p:nvPr/>
          </p:nvSpPr>
          <p:spPr bwMode="auto">
            <a:xfrm>
              <a:off x="3099" y="2543"/>
              <a:ext cx="34" cy="70"/>
            </a:xfrm>
            <a:custGeom>
              <a:avLst/>
              <a:gdLst>
                <a:gd name="T0" fmla="*/ 7 w 34"/>
                <a:gd name="T1" fmla="*/ 0 h 70"/>
                <a:gd name="T2" fmla="*/ 34 w 34"/>
                <a:gd name="T3" fmla="*/ 5 h 70"/>
                <a:gd name="T4" fmla="*/ 21 w 34"/>
                <a:gd name="T5" fmla="*/ 35 h 70"/>
                <a:gd name="T6" fmla="*/ 21 w 34"/>
                <a:gd name="T7" fmla="*/ 68 h 70"/>
                <a:gd name="T8" fmla="*/ 0 w 34"/>
                <a:gd name="T9" fmla="*/ 70 h 70"/>
                <a:gd name="T10" fmla="*/ 7 w 34"/>
                <a:gd name="T11" fmla="*/ 0 h 70"/>
                <a:gd name="T12" fmla="*/ 7 w 34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70">
                  <a:moveTo>
                    <a:pt x="7" y="0"/>
                  </a:moveTo>
                  <a:lnTo>
                    <a:pt x="34" y="5"/>
                  </a:lnTo>
                  <a:lnTo>
                    <a:pt x="21" y="35"/>
                  </a:lnTo>
                  <a:lnTo>
                    <a:pt x="21" y="68"/>
                  </a:lnTo>
                  <a:lnTo>
                    <a:pt x="0" y="7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4E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1" name="Freeform 308"/>
            <p:cNvSpPr>
              <a:spLocks/>
            </p:cNvSpPr>
            <p:nvPr/>
          </p:nvSpPr>
          <p:spPr bwMode="auto">
            <a:xfrm>
              <a:off x="3068" y="2362"/>
              <a:ext cx="336" cy="102"/>
            </a:xfrm>
            <a:custGeom>
              <a:avLst/>
              <a:gdLst>
                <a:gd name="T0" fmla="*/ 94 w 336"/>
                <a:gd name="T1" fmla="*/ 97 h 102"/>
                <a:gd name="T2" fmla="*/ 336 w 336"/>
                <a:gd name="T3" fmla="*/ 102 h 102"/>
                <a:gd name="T4" fmla="*/ 176 w 336"/>
                <a:gd name="T5" fmla="*/ 0 h 102"/>
                <a:gd name="T6" fmla="*/ 54 w 336"/>
                <a:gd name="T7" fmla="*/ 0 h 102"/>
                <a:gd name="T8" fmla="*/ 0 w 336"/>
                <a:gd name="T9" fmla="*/ 13 h 102"/>
                <a:gd name="T10" fmla="*/ 33 w 336"/>
                <a:gd name="T11" fmla="*/ 45 h 102"/>
                <a:gd name="T12" fmla="*/ 94 w 336"/>
                <a:gd name="T13" fmla="*/ 97 h 102"/>
                <a:gd name="T14" fmla="*/ 94 w 336"/>
                <a:gd name="T15" fmla="*/ 9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6" h="102">
                  <a:moveTo>
                    <a:pt x="94" y="97"/>
                  </a:moveTo>
                  <a:lnTo>
                    <a:pt x="336" y="102"/>
                  </a:lnTo>
                  <a:lnTo>
                    <a:pt x="176" y="0"/>
                  </a:lnTo>
                  <a:lnTo>
                    <a:pt x="54" y="0"/>
                  </a:lnTo>
                  <a:lnTo>
                    <a:pt x="0" y="13"/>
                  </a:lnTo>
                  <a:lnTo>
                    <a:pt x="33" y="45"/>
                  </a:lnTo>
                  <a:lnTo>
                    <a:pt x="94" y="97"/>
                  </a:lnTo>
                  <a:lnTo>
                    <a:pt x="94" y="97"/>
                  </a:lnTo>
                  <a:close/>
                </a:path>
              </a:pathLst>
            </a:custGeom>
            <a:solidFill>
              <a:srgbClr val="6B6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2" name="Freeform 309"/>
            <p:cNvSpPr>
              <a:spLocks/>
            </p:cNvSpPr>
            <p:nvPr/>
          </p:nvSpPr>
          <p:spPr bwMode="auto">
            <a:xfrm>
              <a:off x="3145" y="2385"/>
              <a:ext cx="245" cy="81"/>
            </a:xfrm>
            <a:custGeom>
              <a:avLst/>
              <a:gdLst>
                <a:gd name="T0" fmla="*/ 0 w 245"/>
                <a:gd name="T1" fmla="*/ 17 h 81"/>
                <a:gd name="T2" fmla="*/ 9 w 245"/>
                <a:gd name="T3" fmla="*/ 66 h 81"/>
                <a:gd name="T4" fmla="*/ 32 w 245"/>
                <a:gd name="T5" fmla="*/ 69 h 81"/>
                <a:gd name="T6" fmla="*/ 32 w 245"/>
                <a:gd name="T7" fmla="*/ 41 h 81"/>
                <a:gd name="T8" fmla="*/ 57 w 245"/>
                <a:gd name="T9" fmla="*/ 41 h 81"/>
                <a:gd name="T10" fmla="*/ 61 w 245"/>
                <a:gd name="T11" fmla="*/ 61 h 81"/>
                <a:gd name="T12" fmla="*/ 106 w 245"/>
                <a:gd name="T13" fmla="*/ 49 h 81"/>
                <a:gd name="T14" fmla="*/ 154 w 245"/>
                <a:gd name="T15" fmla="*/ 69 h 81"/>
                <a:gd name="T16" fmla="*/ 154 w 245"/>
                <a:gd name="T17" fmla="*/ 46 h 81"/>
                <a:gd name="T18" fmla="*/ 200 w 245"/>
                <a:gd name="T19" fmla="*/ 55 h 81"/>
                <a:gd name="T20" fmla="*/ 245 w 245"/>
                <a:gd name="T21" fmla="*/ 81 h 81"/>
                <a:gd name="T22" fmla="*/ 148 w 245"/>
                <a:gd name="T23" fmla="*/ 22 h 81"/>
                <a:gd name="T24" fmla="*/ 15 w 245"/>
                <a:gd name="T25" fmla="*/ 0 h 81"/>
                <a:gd name="T26" fmla="*/ 0 w 245"/>
                <a:gd name="T27" fmla="*/ 17 h 81"/>
                <a:gd name="T28" fmla="*/ 0 w 245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81">
                  <a:moveTo>
                    <a:pt x="0" y="17"/>
                  </a:moveTo>
                  <a:lnTo>
                    <a:pt x="9" y="66"/>
                  </a:lnTo>
                  <a:lnTo>
                    <a:pt x="32" y="69"/>
                  </a:lnTo>
                  <a:lnTo>
                    <a:pt x="32" y="41"/>
                  </a:lnTo>
                  <a:lnTo>
                    <a:pt x="57" y="41"/>
                  </a:lnTo>
                  <a:lnTo>
                    <a:pt x="61" y="61"/>
                  </a:lnTo>
                  <a:lnTo>
                    <a:pt x="106" y="49"/>
                  </a:lnTo>
                  <a:lnTo>
                    <a:pt x="154" y="69"/>
                  </a:lnTo>
                  <a:lnTo>
                    <a:pt x="154" y="46"/>
                  </a:lnTo>
                  <a:lnTo>
                    <a:pt x="200" y="55"/>
                  </a:lnTo>
                  <a:lnTo>
                    <a:pt x="245" y="81"/>
                  </a:lnTo>
                  <a:lnTo>
                    <a:pt x="148" y="22"/>
                  </a:lnTo>
                  <a:lnTo>
                    <a:pt x="15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3" name="Freeform 310"/>
            <p:cNvSpPr>
              <a:spLocks/>
            </p:cNvSpPr>
            <p:nvPr/>
          </p:nvSpPr>
          <p:spPr bwMode="auto">
            <a:xfrm>
              <a:off x="3627" y="2184"/>
              <a:ext cx="467" cy="473"/>
            </a:xfrm>
            <a:custGeom>
              <a:avLst/>
              <a:gdLst>
                <a:gd name="T0" fmla="*/ 0 w 467"/>
                <a:gd name="T1" fmla="*/ 231 h 473"/>
                <a:gd name="T2" fmla="*/ 28 w 467"/>
                <a:gd name="T3" fmla="*/ 240 h 473"/>
                <a:gd name="T4" fmla="*/ 80 w 467"/>
                <a:gd name="T5" fmla="*/ 240 h 473"/>
                <a:gd name="T6" fmla="*/ 68 w 467"/>
                <a:gd name="T7" fmla="*/ 438 h 473"/>
                <a:gd name="T8" fmla="*/ 84 w 467"/>
                <a:gd name="T9" fmla="*/ 446 h 473"/>
                <a:gd name="T10" fmla="*/ 122 w 467"/>
                <a:gd name="T11" fmla="*/ 473 h 473"/>
                <a:gd name="T12" fmla="*/ 118 w 467"/>
                <a:gd name="T13" fmla="*/ 415 h 473"/>
                <a:gd name="T14" fmla="*/ 145 w 467"/>
                <a:gd name="T15" fmla="*/ 415 h 473"/>
                <a:gd name="T16" fmla="*/ 183 w 467"/>
                <a:gd name="T17" fmla="*/ 446 h 473"/>
                <a:gd name="T18" fmla="*/ 225 w 467"/>
                <a:gd name="T19" fmla="*/ 452 h 473"/>
                <a:gd name="T20" fmla="*/ 206 w 467"/>
                <a:gd name="T21" fmla="*/ 431 h 473"/>
                <a:gd name="T22" fmla="*/ 223 w 467"/>
                <a:gd name="T23" fmla="*/ 410 h 473"/>
                <a:gd name="T24" fmla="*/ 223 w 467"/>
                <a:gd name="T25" fmla="*/ 363 h 473"/>
                <a:gd name="T26" fmla="*/ 341 w 467"/>
                <a:gd name="T27" fmla="*/ 364 h 473"/>
                <a:gd name="T28" fmla="*/ 339 w 467"/>
                <a:gd name="T29" fmla="*/ 443 h 473"/>
                <a:gd name="T30" fmla="*/ 360 w 467"/>
                <a:gd name="T31" fmla="*/ 431 h 473"/>
                <a:gd name="T32" fmla="*/ 387 w 467"/>
                <a:gd name="T33" fmla="*/ 443 h 473"/>
                <a:gd name="T34" fmla="*/ 404 w 467"/>
                <a:gd name="T35" fmla="*/ 427 h 473"/>
                <a:gd name="T36" fmla="*/ 440 w 467"/>
                <a:gd name="T37" fmla="*/ 450 h 473"/>
                <a:gd name="T38" fmla="*/ 467 w 467"/>
                <a:gd name="T39" fmla="*/ 414 h 473"/>
                <a:gd name="T40" fmla="*/ 467 w 467"/>
                <a:gd name="T41" fmla="*/ 229 h 473"/>
                <a:gd name="T42" fmla="*/ 350 w 467"/>
                <a:gd name="T43" fmla="*/ 86 h 473"/>
                <a:gd name="T44" fmla="*/ 274 w 467"/>
                <a:gd name="T45" fmla="*/ 13 h 473"/>
                <a:gd name="T46" fmla="*/ 246 w 467"/>
                <a:gd name="T47" fmla="*/ 0 h 473"/>
                <a:gd name="T48" fmla="*/ 206 w 467"/>
                <a:gd name="T49" fmla="*/ 20 h 473"/>
                <a:gd name="T50" fmla="*/ 110 w 467"/>
                <a:gd name="T51" fmla="*/ 162 h 473"/>
                <a:gd name="T52" fmla="*/ 49 w 467"/>
                <a:gd name="T53" fmla="*/ 209 h 473"/>
                <a:gd name="T54" fmla="*/ 0 w 467"/>
                <a:gd name="T55" fmla="*/ 231 h 473"/>
                <a:gd name="T56" fmla="*/ 0 w 467"/>
                <a:gd name="T57" fmla="*/ 231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473">
                  <a:moveTo>
                    <a:pt x="0" y="231"/>
                  </a:moveTo>
                  <a:lnTo>
                    <a:pt x="28" y="240"/>
                  </a:lnTo>
                  <a:lnTo>
                    <a:pt x="80" y="240"/>
                  </a:lnTo>
                  <a:lnTo>
                    <a:pt x="68" y="438"/>
                  </a:lnTo>
                  <a:lnTo>
                    <a:pt x="84" y="446"/>
                  </a:lnTo>
                  <a:lnTo>
                    <a:pt x="122" y="473"/>
                  </a:lnTo>
                  <a:lnTo>
                    <a:pt x="118" y="415"/>
                  </a:lnTo>
                  <a:lnTo>
                    <a:pt x="145" y="415"/>
                  </a:lnTo>
                  <a:lnTo>
                    <a:pt x="183" y="446"/>
                  </a:lnTo>
                  <a:lnTo>
                    <a:pt x="225" y="452"/>
                  </a:lnTo>
                  <a:lnTo>
                    <a:pt x="206" y="431"/>
                  </a:lnTo>
                  <a:lnTo>
                    <a:pt x="223" y="410"/>
                  </a:lnTo>
                  <a:lnTo>
                    <a:pt x="223" y="363"/>
                  </a:lnTo>
                  <a:lnTo>
                    <a:pt x="341" y="364"/>
                  </a:lnTo>
                  <a:lnTo>
                    <a:pt x="339" y="443"/>
                  </a:lnTo>
                  <a:lnTo>
                    <a:pt x="360" y="431"/>
                  </a:lnTo>
                  <a:lnTo>
                    <a:pt x="387" y="443"/>
                  </a:lnTo>
                  <a:lnTo>
                    <a:pt x="404" y="427"/>
                  </a:lnTo>
                  <a:lnTo>
                    <a:pt x="440" y="450"/>
                  </a:lnTo>
                  <a:lnTo>
                    <a:pt x="467" y="414"/>
                  </a:lnTo>
                  <a:lnTo>
                    <a:pt x="467" y="229"/>
                  </a:lnTo>
                  <a:lnTo>
                    <a:pt x="350" y="86"/>
                  </a:lnTo>
                  <a:lnTo>
                    <a:pt x="274" y="13"/>
                  </a:lnTo>
                  <a:lnTo>
                    <a:pt x="246" y="0"/>
                  </a:lnTo>
                  <a:lnTo>
                    <a:pt x="206" y="20"/>
                  </a:lnTo>
                  <a:lnTo>
                    <a:pt x="110" y="162"/>
                  </a:lnTo>
                  <a:lnTo>
                    <a:pt x="49" y="209"/>
                  </a:lnTo>
                  <a:lnTo>
                    <a:pt x="0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B3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4" name="Freeform 311"/>
            <p:cNvSpPr>
              <a:spLocks/>
            </p:cNvSpPr>
            <p:nvPr/>
          </p:nvSpPr>
          <p:spPr bwMode="auto">
            <a:xfrm>
              <a:off x="3943" y="2408"/>
              <a:ext cx="29" cy="62"/>
            </a:xfrm>
            <a:custGeom>
              <a:avLst/>
              <a:gdLst>
                <a:gd name="T0" fmla="*/ 13 w 29"/>
                <a:gd name="T1" fmla="*/ 0 h 62"/>
                <a:gd name="T2" fmla="*/ 29 w 29"/>
                <a:gd name="T3" fmla="*/ 0 h 62"/>
                <a:gd name="T4" fmla="*/ 23 w 29"/>
                <a:gd name="T5" fmla="*/ 62 h 62"/>
                <a:gd name="T6" fmla="*/ 0 w 29"/>
                <a:gd name="T7" fmla="*/ 58 h 62"/>
                <a:gd name="T8" fmla="*/ 13 w 29"/>
                <a:gd name="T9" fmla="*/ 0 h 62"/>
                <a:gd name="T10" fmla="*/ 13 w 29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62">
                  <a:moveTo>
                    <a:pt x="13" y="0"/>
                  </a:moveTo>
                  <a:lnTo>
                    <a:pt x="29" y="0"/>
                  </a:lnTo>
                  <a:lnTo>
                    <a:pt x="23" y="62"/>
                  </a:lnTo>
                  <a:lnTo>
                    <a:pt x="0" y="58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6E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5" name="Freeform 312"/>
            <p:cNvSpPr>
              <a:spLocks/>
            </p:cNvSpPr>
            <p:nvPr/>
          </p:nvSpPr>
          <p:spPr bwMode="auto">
            <a:xfrm>
              <a:off x="3143" y="2172"/>
              <a:ext cx="825" cy="260"/>
            </a:xfrm>
            <a:custGeom>
              <a:avLst/>
              <a:gdLst>
                <a:gd name="T0" fmla="*/ 228 w 825"/>
                <a:gd name="T1" fmla="*/ 260 h 260"/>
                <a:gd name="T2" fmla="*/ 341 w 825"/>
                <a:gd name="T3" fmla="*/ 255 h 260"/>
                <a:gd name="T4" fmla="*/ 501 w 825"/>
                <a:gd name="T5" fmla="*/ 240 h 260"/>
                <a:gd name="T6" fmla="*/ 575 w 825"/>
                <a:gd name="T7" fmla="*/ 225 h 260"/>
                <a:gd name="T8" fmla="*/ 623 w 825"/>
                <a:gd name="T9" fmla="*/ 221 h 260"/>
                <a:gd name="T10" fmla="*/ 657 w 825"/>
                <a:gd name="T11" fmla="*/ 221 h 260"/>
                <a:gd name="T12" fmla="*/ 651 w 825"/>
                <a:gd name="T13" fmla="*/ 213 h 260"/>
                <a:gd name="T14" fmla="*/ 579 w 825"/>
                <a:gd name="T15" fmla="*/ 208 h 260"/>
                <a:gd name="T16" fmla="*/ 678 w 825"/>
                <a:gd name="T17" fmla="*/ 98 h 260"/>
                <a:gd name="T18" fmla="*/ 718 w 825"/>
                <a:gd name="T19" fmla="*/ 34 h 260"/>
                <a:gd name="T20" fmla="*/ 737 w 825"/>
                <a:gd name="T21" fmla="*/ 19 h 260"/>
                <a:gd name="T22" fmla="*/ 758 w 825"/>
                <a:gd name="T23" fmla="*/ 32 h 260"/>
                <a:gd name="T24" fmla="*/ 775 w 825"/>
                <a:gd name="T25" fmla="*/ 62 h 260"/>
                <a:gd name="T26" fmla="*/ 825 w 825"/>
                <a:gd name="T27" fmla="*/ 108 h 260"/>
                <a:gd name="T28" fmla="*/ 813 w 825"/>
                <a:gd name="T29" fmla="*/ 72 h 260"/>
                <a:gd name="T30" fmla="*/ 770 w 825"/>
                <a:gd name="T31" fmla="*/ 20 h 260"/>
                <a:gd name="T32" fmla="*/ 697 w 825"/>
                <a:gd name="T33" fmla="*/ 0 h 260"/>
                <a:gd name="T34" fmla="*/ 261 w 825"/>
                <a:gd name="T35" fmla="*/ 68 h 260"/>
                <a:gd name="T36" fmla="*/ 101 w 825"/>
                <a:gd name="T37" fmla="*/ 82 h 260"/>
                <a:gd name="T38" fmla="*/ 57 w 825"/>
                <a:gd name="T39" fmla="*/ 108 h 260"/>
                <a:gd name="T40" fmla="*/ 0 w 825"/>
                <a:gd name="T41" fmla="*/ 135 h 260"/>
                <a:gd name="T42" fmla="*/ 0 w 825"/>
                <a:gd name="T43" fmla="*/ 156 h 260"/>
                <a:gd name="T44" fmla="*/ 125 w 825"/>
                <a:gd name="T45" fmla="*/ 212 h 260"/>
                <a:gd name="T46" fmla="*/ 202 w 825"/>
                <a:gd name="T47" fmla="*/ 255 h 260"/>
                <a:gd name="T48" fmla="*/ 228 w 825"/>
                <a:gd name="T49" fmla="*/ 260 h 260"/>
                <a:gd name="T50" fmla="*/ 228 w 825"/>
                <a:gd name="T51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5" h="260">
                  <a:moveTo>
                    <a:pt x="228" y="260"/>
                  </a:moveTo>
                  <a:lnTo>
                    <a:pt x="341" y="255"/>
                  </a:lnTo>
                  <a:lnTo>
                    <a:pt x="501" y="240"/>
                  </a:lnTo>
                  <a:lnTo>
                    <a:pt x="575" y="225"/>
                  </a:lnTo>
                  <a:lnTo>
                    <a:pt x="623" y="221"/>
                  </a:lnTo>
                  <a:lnTo>
                    <a:pt x="657" y="221"/>
                  </a:lnTo>
                  <a:lnTo>
                    <a:pt x="651" y="213"/>
                  </a:lnTo>
                  <a:lnTo>
                    <a:pt x="579" y="208"/>
                  </a:lnTo>
                  <a:lnTo>
                    <a:pt x="678" y="98"/>
                  </a:lnTo>
                  <a:lnTo>
                    <a:pt x="718" y="34"/>
                  </a:lnTo>
                  <a:lnTo>
                    <a:pt x="737" y="19"/>
                  </a:lnTo>
                  <a:lnTo>
                    <a:pt x="758" y="32"/>
                  </a:lnTo>
                  <a:lnTo>
                    <a:pt x="775" y="62"/>
                  </a:lnTo>
                  <a:lnTo>
                    <a:pt x="825" y="108"/>
                  </a:lnTo>
                  <a:lnTo>
                    <a:pt x="813" y="72"/>
                  </a:lnTo>
                  <a:lnTo>
                    <a:pt x="770" y="20"/>
                  </a:lnTo>
                  <a:lnTo>
                    <a:pt x="697" y="0"/>
                  </a:lnTo>
                  <a:lnTo>
                    <a:pt x="261" y="68"/>
                  </a:lnTo>
                  <a:lnTo>
                    <a:pt x="101" y="82"/>
                  </a:lnTo>
                  <a:lnTo>
                    <a:pt x="57" y="108"/>
                  </a:lnTo>
                  <a:lnTo>
                    <a:pt x="0" y="135"/>
                  </a:lnTo>
                  <a:lnTo>
                    <a:pt x="0" y="156"/>
                  </a:lnTo>
                  <a:lnTo>
                    <a:pt x="125" y="212"/>
                  </a:lnTo>
                  <a:lnTo>
                    <a:pt x="202" y="255"/>
                  </a:lnTo>
                  <a:lnTo>
                    <a:pt x="228" y="260"/>
                  </a:lnTo>
                  <a:lnTo>
                    <a:pt x="228" y="260"/>
                  </a:lnTo>
                  <a:close/>
                </a:path>
              </a:pathLst>
            </a:custGeom>
            <a:solidFill>
              <a:srgbClr val="736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6" name="Freeform 313"/>
            <p:cNvSpPr>
              <a:spLocks/>
            </p:cNvSpPr>
            <p:nvPr/>
          </p:nvSpPr>
          <p:spPr bwMode="auto">
            <a:xfrm>
              <a:off x="3688" y="2300"/>
              <a:ext cx="57" cy="62"/>
            </a:xfrm>
            <a:custGeom>
              <a:avLst/>
              <a:gdLst>
                <a:gd name="T0" fmla="*/ 34 w 57"/>
                <a:gd name="T1" fmla="*/ 11 h 62"/>
                <a:gd name="T2" fmla="*/ 0 w 57"/>
                <a:gd name="T3" fmla="*/ 62 h 62"/>
                <a:gd name="T4" fmla="*/ 36 w 57"/>
                <a:gd name="T5" fmla="*/ 34 h 62"/>
                <a:gd name="T6" fmla="*/ 57 w 57"/>
                <a:gd name="T7" fmla="*/ 0 h 62"/>
                <a:gd name="T8" fmla="*/ 34 w 57"/>
                <a:gd name="T9" fmla="*/ 11 h 62"/>
                <a:gd name="T10" fmla="*/ 34 w 57"/>
                <a:gd name="T11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2">
                  <a:moveTo>
                    <a:pt x="34" y="11"/>
                  </a:moveTo>
                  <a:lnTo>
                    <a:pt x="0" y="62"/>
                  </a:lnTo>
                  <a:lnTo>
                    <a:pt x="36" y="34"/>
                  </a:lnTo>
                  <a:lnTo>
                    <a:pt x="57" y="0"/>
                  </a:lnTo>
                  <a:lnTo>
                    <a:pt x="34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7" name="Freeform 314"/>
            <p:cNvSpPr>
              <a:spLocks/>
            </p:cNvSpPr>
            <p:nvPr/>
          </p:nvSpPr>
          <p:spPr bwMode="auto">
            <a:xfrm>
              <a:off x="3541" y="2327"/>
              <a:ext cx="36" cy="30"/>
            </a:xfrm>
            <a:custGeom>
              <a:avLst/>
              <a:gdLst>
                <a:gd name="T0" fmla="*/ 36 w 36"/>
                <a:gd name="T1" fmla="*/ 0 h 30"/>
                <a:gd name="T2" fmla="*/ 19 w 36"/>
                <a:gd name="T3" fmla="*/ 30 h 30"/>
                <a:gd name="T4" fmla="*/ 0 w 36"/>
                <a:gd name="T5" fmla="*/ 3 h 30"/>
                <a:gd name="T6" fmla="*/ 36 w 36"/>
                <a:gd name="T7" fmla="*/ 0 h 30"/>
                <a:gd name="T8" fmla="*/ 36 w 3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6" y="0"/>
                  </a:moveTo>
                  <a:lnTo>
                    <a:pt x="19" y="30"/>
                  </a:lnTo>
                  <a:lnTo>
                    <a:pt x="0" y="3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8" name="Freeform 315"/>
            <p:cNvSpPr>
              <a:spLocks/>
            </p:cNvSpPr>
            <p:nvPr/>
          </p:nvSpPr>
          <p:spPr bwMode="auto">
            <a:xfrm>
              <a:off x="3249" y="2272"/>
              <a:ext cx="75" cy="106"/>
            </a:xfrm>
            <a:custGeom>
              <a:avLst/>
              <a:gdLst>
                <a:gd name="T0" fmla="*/ 21 w 75"/>
                <a:gd name="T1" fmla="*/ 0 h 106"/>
                <a:gd name="T2" fmla="*/ 0 w 75"/>
                <a:gd name="T3" fmla="*/ 44 h 106"/>
                <a:gd name="T4" fmla="*/ 54 w 75"/>
                <a:gd name="T5" fmla="*/ 106 h 106"/>
                <a:gd name="T6" fmla="*/ 75 w 75"/>
                <a:gd name="T7" fmla="*/ 47 h 106"/>
                <a:gd name="T8" fmla="*/ 73 w 75"/>
                <a:gd name="T9" fmla="*/ 21 h 106"/>
                <a:gd name="T10" fmla="*/ 21 w 75"/>
                <a:gd name="T11" fmla="*/ 0 h 106"/>
                <a:gd name="T12" fmla="*/ 21 w 75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06">
                  <a:moveTo>
                    <a:pt x="21" y="0"/>
                  </a:moveTo>
                  <a:lnTo>
                    <a:pt x="0" y="44"/>
                  </a:lnTo>
                  <a:lnTo>
                    <a:pt x="54" y="106"/>
                  </a:lnTo>
                  <a:lnTo>
                    <a:pt x="75" y="47"/>
                  </a:lnTo>
                  <a:lnTo>
                    <a:pt x="73" y="21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F8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9" name="Freeform 316"/>
            <p:cNvSpPr>
              <a:spLocks/>
            </p:cNvSpPr>
            <p:nvPr/>
          </p:nvSpPr>
          <p:spPr bwMode="auto">
            <a:xfrm>
              <a:off x="3270" y="2159"/>
              <a:ext cx="67" cy="148"/>
            </a:xfrm>
            <a:custGeom>
              <a:avLst/>
              <a:gdLst>
                <a:gd name="T0" fmla="*/ 42 w 67"/>
                <a:gd name="T1" fmla="*/ 0 h 148"/>
                <a:gd name="T2" fmla="*/ 67 w 67"/>
                <a:gd name="T3" fmla="*/ 100 h 148"/>
                <a:gd name="T4" fmla="*/ 19 w 67"/>
                <a:gd name="T5" fmla="*/ 148 h 148"/>
                <a:gd name="T6" fmla="*/ 0 w 67"/>
                <a:gd name="T7" fmla="*/ 121 h 148"/>
                <a:gd name="T8" fmla="*/ 6 w 67"/>
                <a:gd name="T9" fmla="*/ 44 h 148"/>
                <a:gd name="T10" fmla="*/ 8 w 67"/>
                <a:gd name="T11" fmla="*/ 13 h 148"/>
                <a:gd name="T12" fmla="*/ 42 w 67"/>
                <a:gd name="T13" fmla="*/ 0 h 148"/>
                <a:gd name="T14" fmla="*/ 42 w 67"/>
                <a:gd name="T15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148">
                  <a:moveTo>
                    <a:pt x="42" y="0"/>
                  </a:moveTo>
                  <a:lnTo>
                    <a:pt x="67" y="100"/>
                  </a:lnTo>
                  <a:lnTo>
                    <a:pt x="19" y="148"/>
                  </a:lnTo>
                  <a:lnTo>
                    <a:pt x="0" y="121"/>
                  </a:lnTo>
                  <a:lnTo>
                    <a:pt x="6" y="44"/>
                  </a:lnTo>
                  <a:lnTo>
                    <a:pt x="8" y="13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36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0" name="Freeform 317"/>
            <p:cNvSpPr>
              <a:spLocks/>
            </p:cNvSpPr>
            <p:nvPr/>
          </p:nvSpPr>
          <p:spPr bwMode="auto">
            <a:xfrm>
              <a:off x="2434" y="2160"/>
              <a:ext cx="1101" cy="396"/>
            </a:xfrm>
            <a:custGeom>
              <a:avLst/>
              <a:gdLst>
                <a:gd name="T0" fmla="*/ 878 w 1101"/>
                <a:gd name="T1" fmla="*/ 0 h 396"/>
                <a:gd name="T2" fmla="*/ 884 w 1101"/>
                <a:gd name="T3" fmla="*/ 144 h 396"/>
                <a:gd name="T4" fmla="*/ 869 w 1101"/>
                <a:gd name="T5" fmla="*/ 215 h 396"/>
                <a:gd name="T6" fmla="*/ 796 w 1101"/>
                <a:gd name="T7" fmla="*/ 154 h 396"/>
                <a:gd name="T8" fmla="*/ 360 w 1101"/>
                <a:gd name="T9" fmla="*/ 135 h 396"/>
                <a:gd name="T10" fmla="*/ 183 w 1101"/>
                <a:gd name="T11" fmla="*/ 140 h 396"/>
                <a:gd name="T12" fmla="*/ 36 w 1101"/>
                <a:gd name="T13" fmla="*/ 120 h 396"/>
                <a:gd name="T14" fmla="*/ 36 w 1101"/>
                <a:gd name="T15" fmla="*/ 90 h 396"/>
                <a:gd name="T16" fmla="*/ 2 w 1101"/>
                <a:gd name="T17" fmla="*/ 90 h 396"/>
                <a:gd name="T18" fmla="*/ 0 w 1101"/>
                <a:gd name="T19" fmla="*/ 136 h 396"/>
                <a:gd name="T20" fmla="*/ 120 w 1101"/>
                <a:gd name="T21" fmla="*/ 275 h 396"/>
                <a:gd name="T22" fmla="*/ 188 w 1101"/>
                <a:gd name="T23" fmla="*/ 311 h 396"/>
                <a:gd name="T24" fmla="*/ 215 w 1101"/>
                <a:gd name="T25" fmla="*/ 315 h 396"/>
                <a:gd name="T26" fmla="*/ 183 w 1101"/>
                <a:gd name="T27" fmla="*/ 363 h 396"/>
                <a:gd name="T28" fmla="*/ 150 w 1101"/>
                <a:gd name="T29" fmla="*/ 396 h 396"/>
                <a:gd name="T30" fmla="*/ 230 w 1101"/>
                <a:gd name="T31" fmla="*/ 383 h 396"/>
                <a:gd name="T32" fmla="*/ 282 w 1101"/>
                <a:gd name="T33" fmla="*/ 310 h 396"/>
                <a:gd name="T34" fmla="*/ 257 w 1101"/>
                <a:gd name="T35" fmla="*/ 271 h 396"/>
                <a:gd name="T36" fmla="*/ 333 w 1101"/>
                <a:gd name="T37" fmla="*/ 249 h 396"/>
                <a:gd name="T38" fmla="*/ 545 w 1101"/>
                <a:gd name="T39" fmla="*/ 236 h 396"/>
                <a:gd name="T40" fmla="*/ 640 w 1101"/>
                <a:gd name="T41" fmla="*/ 221 h 396"/>
                <a:gd name="T42" fmla="*/ 690 w 1101"/>
                <a:gd name="T43" fmla="*/ 278 h 396"/>
                <a:gd name="T44" fmla="*/ 810 w 1101"/>
                <a:gd name="T45" fmla="*/ 377 h 396"/>
                <a:gd name="T46" fmla="*/ 789 w 1101"/>
                <a:gd name="T47" fmla="*/ 350 h 396"/>
                <a:gd name="T48" fmla="*/ 667 w 1101"/>
                <a:gd name="T49" fmla="*/ 237 h 396"/>
                <a:gd name="T50" fmla="*/ 747 w 1101"/>
                <a:gd name="T51" fmla="*/ 249 h 396"/>
                <a:gd name="T52" fmla="*/ 848 w 1101"/>
                <a:gd name="T53" fmla="*/ 249 h 396"/>
                <a:gd name="T54" fmla="*/ 909 w 1101"/>
                <a:gd name="T55" fmla="*/ 276 h 396"/>
                <a:gd name="T56" fmla="*/ 960 w 1101"/>
                <a:gd name="T57" fmla="*/ 295 h 396"/>
                <a:gd name="T58" fmla="*/ 920 w 1101"/>
                <a:gd name="T59" fmla="*/ 267 h 396"/>
                <a:gd name="T60" fmla="*/ 972 w 1101"/>
                <a:gd name="T61" fmla="*/ 257 h 396"/>
                <a:gd name="T62" fmla="*/ 890 w 1101"/>
                <a:gd name="T63" fmla="*/ 252 h 396"/>
                <a:gd name="T64" fmla="*/ 897 w 1101"/>
                <a:gd name="T65" fmla="*/ 233 h 396"/>
                <a:gd name="T66" fmla="*/ 960 w 1101"/>
                <a:gd name="T67" fmla="*/ 220 h 396"/>
                <a:gd name="T68" fmla="*/ 1006 w 1101"/>
                <a:gd name="T69" fmla="*/ 184 h 396"/>
                <a:gd name="T70" fmla="*/ 1084 w 1101"/>
                <a:gd name="T71" fmla="*/ 164 h 396"/>
                <a:gd name="T72" fmla="*/ 1101 w 1101"/>
                <a:gd name="T73" fmla="*/ 119 h 396"/>
                <a:gd name="T74" fmla="*/ 974 w 1101"/>
                <a:gd name="T75" fmla="*/ 117 h 396"/>
                <a:gd name="T76" fmla="*/ 958 w 1101"/>
                <a:gd name="T77" fmla="*/ 78 h 396"/>
                <a:gd name="T78" fmla="*/ 951 w 1101"/>
                <a:gd name="T79" fmla="*/ 5 h 396"/>
                <a:gd name="T80" fmla="*/ 924 w 1101"/>
                <a:gd name="T81" fmla="*/ 1 h 396"/>
                <a:gd name="T82" fmla="*/ 878 w 1101"/>
                <a:gd name="T83" fmla="*/ 0 h 396"/>
                <a:gd name="T84" fmla="*/ 878 w 1101"/>
                <a:gd name="T85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1" h="396">
                  <a:moveTo>
                    <a:pt x="878" y="0"/>
                  </a:moveTo>
                  <a:lnTo>
                    <a:pt x="884" y="144"/>
                  </a:lnTo>
                  <a:lnTo>
                    <a:pt x="869" y="215"/>
                  </a:lnTo>
                  <a:lnTo>
                    <a:pt x="796" y="154"/>
                  </a:lnTo>
                  <a:lnTo>
                    <a:pt x="360" y="135"/>
                  </a:lnTo>
                  <a:lnTo>
                    <a:pt x="183" y="140"/>
                  </a:lnTo>
                  <a:lnTo>
                    <a:pt x="36" y="120"/>
                  </a:lnTo>
                  <a:lnTo>
                    <a:pt x="36" y="90"/>
                  </a:lnTo>
                  <a:lnTo>
                    <a:pt x="2" y="90"/>
                  </a:lnTo>
                  <a:lnTo>
                    <a:pt x="0" y="136"/>
                  </a:lnTo>
                  <a:lnTo>
                    <a:pt x="120" y="275"/>
                  </a:lnTo>
                  <a:lnTo>
                    <a:pt x="188" y="311"/>
                  </a:lnTo>
                  <a:lnTo>
                    <a:pt x="215" y="315"/>
                  </a:lnTo>
                  <a:lnTo>
                    <a:pt x="183" y="363"/>
                  </a:lnTo>
                  <a:lnTo>
                    <a:pt x="150" y="396"/>
                  </a:lnTo>
                  <a:lnTo>
                    <a:pt x="230" y="383"/>
                  </a:lnTo>
                  <a:lnTo>
                    <a:pt x="282" y="310"/>
                  </a:lnTo>
                  <a:lnTo>
                    <a:pt x="257" y="271"/>
                  </a:lnTo>
                  <a:lnTo>
                    <a:pt x="333" y="249"/>
                  </a:lnTo>
                  <a:lnTo>
                    <a:pt x="545" y="236"/>
                  </a:lnTo>
                  <a:lnTo>
                    <a:pt x="640" y="221"/>
                  </a:lnTo>
                  <a:lnTo>
                    <a:pt x="690" y="278"/>
                  </a:lnTo>
                  <a:lnTo>
                    <a:pt x="810" y="377"/>
                  </a:lnTo>
                  <a:lnTo>
                    <a:pt x="789" y="350"/>
                  </a:lnTo>
                  <a:lnTo>
                    <a:pt x="667" y="237"/>
                  </a:lnTo>
                  <a:lnTo>
                    <a:pt x="747" y="249"/>
                  </a:lnTo>
                  <a:lnTo>
                    <a:pt x="848" y="249"/>
                  </a:lnTo>
                  <a:lnTo>
                    <a:pt x="909" y="276"/>
                  </a:lnTo>
                  <a:lnTo>
                    <a:pt x="960" y="295"/>
                  </a:lnTo>
                  <a:lnTo>
                    <a:pt x="920" y="267"/>
                  </a:lnTo>
                  <a:lnTo>
                    <a:pt x="972" y="257"/>
                  </a:lnTo>
                  <a:lnTo>
                    <a:pt x="890" y="252"/>
                  </a:lnTo>
                  <a:lnTo>
                    <a:pt x="897" y="233"/>
                  </a:lnTo>
                  <a:lnTo>
                    <a:pt x="960" y="220"/>
                  </a:lnTo>
                  <a:lnTo>
                    <a:pt x="1006" y="184"/>
                  </a:lnTo>
                  <a:lnTo>
                    <a:pt x="1084" y="164"/>
                  </a:lnTo>
                  <a:lnTo>
                    <a:pt x="1101" y="119"/>
                  </a:lnTo>
                  <a:lnTo>
                    <a:pt x="974" y="117"/>
                  </a:lnTo>
                  <a:lnTo>
                    <a:pt x="958" y="78"/>
                  </a:lnTo>
                  <a:lnTo>
                    <a:pt x="951" y="5"/>
                  </a:lnTo>
                  <a:lnTo>
                    <a:pt x="924" y="1"/>
                  </a:lnTo>
                  <a:lnTo>
                    <a:pt x="878" y="0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1" name="Freeform 318"/>
            <p:cNvSpPr>
              <a:spLocks/>
            </p:cNvSpPr>
            <p:nvPr/>
          </p:nvSpPr>
          <p:spPr bwMode="auto">
            <a:xfrm>
              <a:off x="3800" y="2254"/>
              <a:ext cx="189" cy="30"/>
            </a:xfrm>
            <a:custGeom>
              <a:avLst/>
              <a:gdLst>
                <a:gd name="T0" fmla="*/ 177 w 189"/>
                <a:gd name="T1" fmla="*/ 14 h 30"/>
                <a:gd name="T2" fmla="*/ 0 w 189"/>
                <a:gd name="T3" fmla="*/ 0 h 30"/>
                <a:gd name="T4" fmla="*/ 0 w 189"/>
                <a:gd name="T5" fmla="*/ 11 h 30"/>
                <a:gd name="T6" fmla="*/ 189 w 189"/>
                <a:gd name="T7" fmla="*/ 30 h 30"/>
                <a:gd name="T8" fmla="*/ 177 w 189"/>
                <a:gd name="T9" fmla="*/ 14 h 30"/>
                <a:gd name="T10" fmla="*/ 177 w 189"/>
                <a:gd name="T1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30">
                  <a:moveTo>
                    <a:pt x="177" y="14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89" y="30"/>
                  </a:lnTo>
                  <a:lnTo>
                    <a:pt x="177" y="14"/>
                  </a:lnTo>
                  <a:lnTo>
                    <a:pt x="177" y="14"/>
                  </a:lnTo>
                  <a:close/>
                </a:path>
              </a:pathLst>
            </a:custGeom>
            <a:solidFill>
              <a:srgbClr val="736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2" name="Freeform 319"/>
            <p:cNvSpPr>
              <a:spLocks/>
            </p:cNvSpPr>
            <p:nvPr/>
          </p:nvSpPr>
          <p:spPr bwMode="auto">
            <a:xfrm>
              <a:off x="3718" y="2381"/>
              <a:ext cx="355" cy="89"/>
            </a:xfrm>
            <a:custGeom>
              <a:avLst/>
              <a:gdLst>
                <a:gd name="T0" fmla="*/ 231 w 355"/>
                <a:gd name="T1" fmla="*/ 89 h 89"/>
                <a:gd name="T2" fmla="*/ 134 w 355"/>
                <a:gd name="T3" fmla="*/ 83 h 89"/>
                <a:gd name="T4" fmla="*/ 141 w 355"/>
                <a:gd name="T5" fmla="*/ 20 h 89"/>
                <a:gd name="T6" fmla="*/ 0 w 355"/>
                <a:gd name="T7" fmla="*/ 12 h 89"/>
                <a:gd name="T8" fmla="*/ 0 w 355"/>
                <a:gd name="T9" fmla="*/ 0 h 89"/>
                <a:gd name="T10" fmla="*/ 238 w 355"/>
                <a:gd name="T11" fmla="*/ 12 h 89"/>
                <a:gd name="T12" fmla="*/ 349 w 355"/>
                <a:gd name="T13" fmla="*/ 19 h 89"/>
                <a:gd name="T14" fmla="*/ 355 w 355"/>
                <a:gd name="T15" fmla="*/ 32 h 89"/>
                <a:gd name="T16" fmla="*/ 269 w 355"/>
                <a:gd name="T17" fmla="*/ 26 h 89"/>
                <a:gd name="T18" fmla="*/ 231 w 355"/>
                <a:gd name="T19" fmla="*/ 26 h 89"/>
                <a:gd name="T20" fmla="*/ 231 w 355"/>
                <a:gd name="T21" fmla="*/ 89 h 89"/>
                <a:gd name="T22" fmla="*/ 231 w 355"/>
                <a:gd name="T2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5" h="89">
                  <a:moveTo>
                    <a:pt x="231" y="89"/>
                  </a:moveTo>
                  <a:lnTo>
                    <a:pt x="134" y="83"/>
                  </a:lnTo>
                  <a:lnTo>
                    <a:pt x="141" y="20"/>
                  </a:lnTo>
                  <a:lnTo>
                    <a:pt x="0" y="12"/>
                  </a:lnTo>
                  <a:lnTo>
                    <a:pt x="0" y="0"/>
                  </a:lnTo>
                  <a:lnTo>
                    <a:pt x="238" y="12"/>
                  </a:lnTo>
                  <a:lnTo>
                    <a:pt x="349" y="19"/>
                  </a:lnTo>
                  <a:lnTo>
                    <a:pt x="355" y="32"/>
                  </a:lnTo>
                  <a:lnTo>
                    <a:pt x="269" y="26"/>
                  </a:lnTo>
                  <a:lnTo>
                    <a:pt x="231" y="26"/>
                  </a:lnTo>
                  <a:lnTo>
                    <a:pt x="231" y="89"/>
                  </a:lnTo>
                  <a:lnTo>
                    <a:pt x="231" y="89"/>
                  </a:lnTo>
                  <a:close/>
                </a:path>
              </a:pathLst>
            </a:custGeom>
            <a:solidFill>
              <a:srgbClr val="736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3" name="Freeform 320"/>
            <p:cNvSpPr>
              <a:spLocks/>
            </p:cNvSpPr>
            <p:nvPr/>
          </p:nvSpPr>
          <p:spPr bwMode="auto">
            <a:xfrm>
              <a:off x="2653" y="2628"/>
              <a:ext cx="886" cy="223"/>
            </a:xfrm>
            <a:custGeom>
              <a:avLst/>
              <a:gdLst>
                <a:gd name="T0" fmla="*/ 168 w 886"/>
                <a:gd name="T1" fmla="*/ 223 h 223"/>
                <a:gd name="T2" fmla="*/ 141 w 886"/>
                <a:gd name="T3" fmla="*/ 159 h 223"/>
                <a:gd name="T4" fmla="*/ 0 w 886"/>
                <a:gd name="T5" fmla="*/ 140 h 223"/>
                <a:gd name="T6" fmla="*/ 103 w 886"/>
                <a:gd name="T7" fmla="*/ 127 h 223"/>
                <a:gd name="T8" fmla="*/ 110 w 886"/>
                <a:gd name="T9" fmla="*/ 112 h 223"/>
                <a:gd name="T10" fmla="*/ 55 w 886"/>
                <a:gd name="T11" fmla="*/ 112 h 223"/>
                <a:gd name="T12" fmla="*/ 0 w 886"/>
                <a:gd name="T13" fmla="*/ 84 h 223"/>
                <a:gd name="T14" fmla="*/ 147 w 886"/>
                <a:gd name="T15" fmla="*/ 92 h 223"/>
                <a:gd name="T16" fmla="*/ 185 w 886"/>
                <a:gd name="T17" fmla="*/ 132 h 223"/>
                <a:gd name="T18" fmla="*/ 213 w 886"/>
                <a:gd name="T19" fmla="*/ 84 h 223"/>
                <a:gd name="T20" fmla="*/ 263 w 886"/>
                <a:gd name="T21" fmla="*/ 76 h 223"/>
                <a:gd name="T22" fmla="*/ 354 w 886"/>
                <a:gd name="T23" fmla="*/ 76 h 223"/>
                <a:gd name="T24" fmla="*/ 333 w 886"/>
                <a:gd name="T25" fmla="*/ 49 h 223"/>
                <a:gd name="T26" fmla="*/ 415 w 886"/>
                <a:gd name="T27" fmla="*/ 73 h 223"/>
                <a:gd name="T28" fmla="*/ 459 w 886"/>
                <a:gd name="T29" fmla="*/ 49 h 223"/>
                <a:gd name="T30" fmla="*/ 524 w 886"/>
                <a:gd name="T31" fmla="*/ 57 h 223"/>
                <a:gd name="T32" fmla="*/ 541 w 886"/>
                <a:gd name="T33" fmla="*/ 89 h 223"/>
                <a:gd name="T34" fmla="*/ 535 w 886"/>
                <a:gd name="T35" fmla="*/ 112 h 223"/>
                <a:gd name="T36" fmla="*/ 579 w 886"/>
                <a:gd name="T37" fmla="*/ 68 h 223"/>
                <a:gd name="T38" fmla="*/ 610 w 886"/>
                <a:gd name="T39" fmla="*/ 52 h 223"/>
                <a:gd name="T40" fmla="*/ 665 w 886"/>
                <a:gd name="T41" fmla="*/ 64 h 223"/>
                <a:gd name="T42" fmla="*/ 699 w 886"/>
                <a:gd name="T43" fmla="*/ 36 h 223"/>
                <a:gd name="T44" fmla="*/ 732 w 886"/>
                <a:gd name="T45" fmla="*/ 0 h 223"/>
                <a:gd name="T46" fmla="*/ 760 w 886"/>
                <a:gd name="T47" fmla="*/ 0 h 223"/>
                <a:gd name="T48" fmla="*/ 747 w 886"/>
                <a:gd name="T49" fmla="*/ 52 h 223"/>
                <a:gd name="T50" fmla="*/ 844 w 886"/>
                <a:gd name="T51" fmla="*/ 28 h 223"/>
                <a:gd name="T52" fmla="*/ 886 w 886"/>
                <a:gd name="T53" fmla="*/ 49 h 223"/>
                <a:gd name="T54" fmla="*/ 808 w 886"/>
                <a:gd name="T55" fmla="*/ 64 h 223"/>
                <a:gd name="T56" fmla="*/ 844 w 886"/>
                <a:gd name="T57" fmla="*/ 104 h 223"/>
                <a:gd name="T58" fmla="*/ 768 w 886"/>
                <a:gd name="T59" fmla="*/ 104 h 223"/>
                <a:gd name="T60" fmla="*/ 726 w 886"/>
                <a:gd name="T61" fmla="*/ 108 h 223"/>
                <a:gd name="T62" fmla="*/ 741 w 886"/>
                <a:gd name="T63" fmla="*/ 164 h 223"/>
                <a:gd name="T64" fmla="*/ 699 w 886"/>
                <a:gd name="T65" fmla="*/ 192 h 223"/>
                <a:gd name="T66" fmla="*/ 657 w 886"/>
                <a:gd name="T67" fmla="*/ 187 h 223"/>
                <a:gd name="T68" fmla="*/ 684 w 886"/>
                <a:gd name="T69" fmla="*/ 168 h 223"/>
                <a:gd name="T70" fmla="*/ 665 w 886"/>
                <a:gd name="T71" fmla="*/ 148 h 223"/>
                <a:gd name="T72" fmla="*/ 629 w 886"/>
                <a:gd name="T73" fmla="*/ 192 h 223"/>
                <a:gd name="T74" fmla="*/ 421 w 886"/>
                <a:gd name="T75" fmla="*/ 220 h 223"/>
                <a:gd name="T76" fmla="*/ 168 w 886"/>
                <a:gd name="T77" fmla="*/ 223 h 223"/>
                <a:gd name="T78" fmla="*/ 168 w 886"/>
                <a:gd name="T7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6" h="223">
                  <a:moveTo>
                    <a:pt x="168" y="223"/>
                  </a:moveTo>
                  <a:lnTo>
                    <a:pt x="141" y="159"/>
                  </a:lnTo>
                  <a:lnTo>
                    <a:pt x="0" y="140"/>
                  </a:lnTo>
                  <a:lnTo>
                    <a:pt x="103" y="127"/>
                  </a:lnTo>
                  <a:lnTo>
                    <a:pt x="110" y="112"/>
                  </a:lnTo>
                  <a:lnTo>
                    <a:pt x="55" y="112"/>
                  </a:lnTo>
                  <a:lnTo>
                    <a:pt x="0" y="84"/>
                  </a:lnTo>
                  <a:lnTo>
                    <a:pt x="147" y="92"/>
                  </a:lnTo>
                  <a:lnTo>
                    <a:pt x="185" y="132"/>
                  </a:lnTo>
                  <a:lnTo>
                    <a:pt x="213" y="84"/>
                  </a:lnTo>
                  <a:lnTo>
                    <a:pt x="263" y="76"/>
                  </a:lnTo>
                  <a:lnTo>
                    <a:pt x="354" y="76"/>
                  </a:lnTo>
                  <a:lnTo>
                    <a:pt x="333" y="49"/>
                  </a:lnTo>
                  <a:lnTo>
                    <a:pt x="415" y="73"/>
                  </a:lnTo>
                  <a:lnTo>
                    <a:pt x="459" y="49"/>
                  </a:lnTo>
                  <a:lnTo>
                    <a:pt x="524" y="57"/>
                  </a:lnTo>
                  <a:lnTo>
                    <a:pt x="541" y="89"/>
                  </a:lnTo>
                  <a:lnTo>
                    <a:pt x="535" y="112"/>
                  </a:lnTo>
                  <a:lnTo>
                    <a:pt x="579" y="68"/>
                  </a:lnTo>
                  <a:lnTo>
                    <a:pt x="610" y="52"/>
                  </a:lnTo>
                  <a:lnTo>
                    <a:pt x="665" y="64"/>
                  </a:lnTo>
                  <a:lnTo>
                    <a:pt x="699" y="36"/>
                  </a:lnTo>
                  <a:lnTo>
                    <a:pt x="732" y="0"/>
                  </a:lnTo>
                  <a:lnTo>
                    <a:pt x="760" y="0"/>
                  </a:lnTo>
                  <a:lnTo>
                    <a:pt x="747" y="52"/>
                  </a:lnTo>
                  <a:lnTo>
                    <a:pt x="844" y="28"/>
                  </a:lnTo>
                  <a:lnTo>
                    <a:pt x="886" y="49"/>
                  </a:lnTo>
                  <a:lnTo>
                    <a:pt x="808" y="64"/>
                  </a:lnTo>
                  <a:lnTo>
                    <a:pt x="844" y="104"/>
                  </a:lnTo>
                  <a:lnTo>
                    <a:pt x="768" y="104"/>
                  </a:lnTo>
                  <a:lnTo>
                    <a:pt x="726" y="108"/>
                  </a:lnTo>
                  <a:lnTo>
                    <a:pt x="741" y="164"/>
                  </a:lnTo>
                  <a:lnTo>
                    <a:pt x="699" y="192"/>
                  </a:lnTo>
                  <a:lnTo>
                    <a:pt x="657" y="187"/>
                  </a:lnTo>
                  <a:lnTo>
                    <a:pt x="684" y="168"/>
                  </a:lnTo>
                  <a:lnTo>
                    <a:pt x="665" y="148"/>
                  </a:lnTo>
                  <a:lnTo>
                    <a:pt x="629" y="192"/>
                  </a:lnTo>
                  <a:lnTo>
                    <a:pt x="421" y="220"/>
                  </a:lnTo>
                  <a:lnTo>
                    <a:pt x="168" y="223"/>
                  </a:lnTo>
                  <a:lnTo>
                    <a:pt x="168" y="223"/>
                  </a:lnTo>
                  <a:close/>
                </a:path>
              </a:pathLst>
            </a:custGeom>
            <a:solidFill>
              <a:srgbClr val="666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4" name="Freeform 321"/>
            <p:cNvSpPr>
              <a:spLocks/>
            </p:cNvSpPr>
            <p:nvPr/>
          </p:nvSpPr>
          <p:spPr bwMode="auto">
            <a:xfrm>
              <a:off x="4402" y="2270"/>
              <a:ext cx="229" cy="144"/>
            </a:xfrm>
            <a:custGeom>
              <a:avLst/>
              <a:gdLst>
                <a:gd name="T0" fmla="*/ 12 w 229"/>
                <a:gd name="T1" fmla="*/ 34 h 144"/>
                <a:gd name="T2" fmla="*/ 63 w 229"/>
                <a:gd name="T3" fmla="*/ 7 h 144"/>
                <a:gd name="T4" fmla="*/ 117 w 229"/>
                <a:gd name="T5" fmla="*/ 0 h 144"/>
                <a:gd name="T6" fmla="*/ 176 w 229"/>
                <a:gd name="T7" fmla="*/ 8 h 144"/>
                <a:gd name="T8" fmla="*/ 220 w 229"/>
                <a:gd name="T9" fmla="*/ 10 h 144"/>
                <a:gd name="T10" fmla="*/ 229 w 229"/>
                <a:gd name="T11" fmla="*/ 80 h 144"/>
                <a:gd name="T12" fmla="*/ 223 w 229"/>
                <a:gd name="T13" fmla="*/ 144 h 144"/>
                <a:gd name="T14" fmla="*/ 58 w 229"/>
                <a:gd name="T15" fmla="*/ 108 h 144"/>
                <a:gd name="T16" fmla="*/ 0 w 229"/>
                <a:gd name="T17" fmla="*/ 69 h 144"/>
                <a:gd name="T18" fmla="*/ 12 w 229"/>
                <a:gd name="T19" fmla="*/ 34 h 144"/>
                <a:gd name="T20" fmla="*/ 12 w 229"/>
                <a:gd name="T21" fmla="*/ 3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" h="144">
                  <a:moveTo>
                    <a:pt x="12" y="34"/>
                  </a:moveTo>
                  <a:lnTo>
                    <a:pt x="63" y="7"/>
                  </a:lnTo>
                  <a:lnTo>
                    <a:pt x="117" y="0"/>
                  </a:lnTo>
                  <a:lnTo>
                    <a:pt x="176" y="8"/>
                  </a:lnTo>
                  <a:lnTo>
                    <a:pt x="220" y="10"/>
                  </a:lnTo>
                  <a:lnTo>
                    <a:pt x="229" y="80"/>
                  </a:lnTo>
                  <a:lnTo>
                    <a:pt x="223" y="144"/>
                  </a:lnTo>
                  <a:lnTo>
                    <a:pt x="58" y="108"/>
                  </a:lnTo>
                  <a:lnTo>
                    <a:pt x="0" y="69"/>
                  </a:lnTo>
                  <a:lnTo>
                    <a:pt x="12" y="34"/>
                  </a:lnTo>
                  <a:lnTo>
                    <a:pt x="12" y="34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5" name="Freeform 322"/>
            <p:cNvSpPr>
              <a:spLocks/>
            </p:cNvSpPr>
            <p:nvPr/>
          </p:nvSpPr>
          <p:spPr bwMode="auto">
            <a:xfrm>
              <a:off x="4345" y="2284"/>
              <a:ext cx="288" cy="372"/>
            </a:xfrm>
            <a:custGeom>
              <a:avLst/>
              <a:gdLst>
                <a:gd name="T0" fmla="*/ 88 w 288"/>
                <a:gd name="T1" fmla="*/ 51 h 372"/>
                <a:gd name="T2" fmla="*/ 136 w 288"/>
                <a:gd name="T3" fmla="*/ 40 h 372"/>
                <a:gd name="T4" fmla="*/ 136 w 288"/>
                <a:gd name="T5" fmla="*/ 18 h 372"/>
                <a:gd name="T6" fmla="*/ 153 w 288"/>
                <a:gd name="T7" fmla="*/ 17 h 372"/>
                <a:gd name="T8" fmla="*/ 176 w 288"/>
                <a:gd name="T9" fmla="*/ 27 h 372"/>
                <a:gd name="T10" fmla="*/ 176 w 288"/>
                <a:gd name="T11" fmla="*/ 13 h 372"/>
                <a:gd name="T12" fmla="*/ 244 w 288"/>
                <a:gd name="T13" fmla="*/ 0 h 372"/>
                <a:gd name="T14" fmla="*/ 248 w 288"/>
                <a:gd name="T15" fmla="*/ 17 h 372"/>
                <a:gd name="T16" fmla="*/ 277 w 288"/>
                <a:gd name="T17" fmla="*/ 46 h 372"/>
                <a:gd name="T18" fmla="*/ 286 w 288"/>
                <a:gd name="T19" fmla="*/ 95 h 372"/>
                <a:gd name="T20" fmla="*/ 286 w 288"/>
                <a:gd name="T21" fmla="*/ 214 h 372"/>
                <a:gd name="T22" fmla="*/ 288 w 288"/>
                <a:gd name="T23" fmla="*/ 341 h 372"/>
                <a:gd name="T24" fmla="*/ 286 w 288"/>
                <a:gd name="T25" fmla="*/ 372 h 372"/>
                <a:gd name="T26" fmla="*/ 240 w 288"/>
                <a:gd name="T27" fmla="*/ 361 h 372"/>
                <a:gd name="T28" fmla="*/ 216 w 288"/>
                <a:gd name="T29" fmla="*/ 337 h 372"/>
                <a:gd name="T30" fmla="*/ 229 w 288"/>
                <a:gd name="T31" fmla="*/ 309 h 372"/>
                <a:gd name="T32" fmla="*/ 166 w 288"/>
                <a:gd name="T33" fmla="*/ 314 h 372"/>
                <a:gd name="T34" fmla="*/ 97 w 288"/>
                <a:gd name="T35" fmla="*/ 324 h 372"/>
                <a:gd name="T36" fmla="*/ 97 w 288"/>
                <a:gd name="T37" fmla="*/ 282 h 372"/>
                <a:gd name="T38" fmla="*/ 25 w 288"/>
                <a:gd name="T39" fmla="*/ 202 h 372"/>
                <a:gd name="T40" fmla="*/ 0 w 288"/>
                <a:gd name="T41" fmla="*/ 123 h 372"/>
                <a:gd name="T42" fmla="*/ 36 w 288"/>
                <a:gd name="T43" fmla="*/ 79 h 372"/>
                <a:gd name="T44" fmla="*/ 78 w 288"/>
                <a:gd name="T45" fmla="*/ 58 h 372"/>
                <a:gd name="T46" fmla="*/ 88 w 288"/>
                <a:gd name="T47" fmla="*/ 51 h 372"/>
                <a:gd name="T48" fmla="*/ 88 w 288"/>
                <a:gd name="T49" fmla="*/ 51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8" h="372">
                  <a:moveTo>
                    <a:pt x="88" y="51"/>
                  </a:moveTo>
                  <a:lnTo>
                    <a:pt x="136" y="40"/>
                  </a:lnTo>
                  <a:lnTo>
                    <a:pt x="136" y="18"/>
                  </a:lnTo>
                  <a:lnTo>
                    <a:pt x="153" y="17"/>
                  </a:lnTo>
                  <a:lnTo>
                    <a:pt x="176" y="27"/>
                  </a:lnTo>
                  <a:lnTo>
                    <a:pt x="176" y="13"/>
                  </a:lnTo>
                  <a:lnTo>
                    <a:pt x="244" y="0"/>
                  </a:lnTo>
                  <a:lnTo>
                    <a:pt x="248" y="17"/>
                  </a:lnTo>
                  <a:lnTo>
                    <a:pt x="277" y="46"/>
                  </a:lnTo>
                  <a:lnTo>
                    <a:pt x="286" y="95"/>
                  </a:lnTo>
                  <a:lnTo>
                    <a:pt x="286" y="214"/>
                  </a:lnTo>
                  <a:lnTo>
                    <a:pt x="288" y="341"/>
                  </a:lnTo>
                  <a:lnTo>
                    <a:pt x="286" y="372"/>
                  </a:lnTo>
                  <a:lnTo>
                    <a:pt x="240" y="361"/>
                  </a:lnTo>
                  <a:lnTo>
                    <a:pt x="216" y="337"/>
                  </a:lnTo>
                  <a:lnTo>
                    <a:pt x="229" y="309"/>
                  </a:lnTo>
                  <a:lnTo>
                    <a:pt x="166" y="314"/>
                  </a:lnTo>
                  <a:lnTo>
                    <a:pt x="97" y="324"/>
                  </a:lnTo>
                  <a:lnTo>
                    <a:pt x="97" y="282"/>
                  </a:lnTo>
                  <a:lnTo>
                    <a:pt x="25" y="202"/>
                  </a:lnTo>
                  <a:lnTo>
                    <a:pt x="0" y="123"/>
                  </a:lnTo>
                  <a:lnTo>
                    <a:pt x="36" y="79"/>
                  </a:lnTo>
                  <a:lnTo>
                    <a:pt x="78" y="58"/>
                  </a:lnTo>
                  <a:lnTo>
                    <a:pt x="88" y="51"/>
                  </a:lnTo>
                  <a:lnTo>
                    <a:pt x="88" y="51"/>
                  </a:lnTo>
                  <a:close/>
                </a:path>
              </a:pathLst>
            </a:custGeom>
            <a:solidFill>
              <a:srgbClr val="667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6" name="Freeform 323"/>
            <p:cNvSpPr>
              <a:spLocks/>
            </p:cNvSpPr>
            <p:nvPr/>
          </p:nvSpPr>
          <p:spPr bwMode="auto">
            <a:xfrm>
              <a:off x="3983" y="2225"/>
              <a:ext cx="477" cy="122"/>
            </a:xfrm>
            <a:custGeom>
              <a:avLst/>
              <a:gdLst>
                <a:gd name="T0" fmla="*/ 0 w 477"/>
                <a:gd name="T1" fmla="*/ 49 h 122"/>
                <a:gd name="T2" fmla="*/ 4 w 477"/>
                <a:gd name="T3" fmla="*/ 24 h 122"/>
                <a:gd name="T4" fmla="*/ 97 w 477"/>
                <a:gd name="T5" fmla="*/ 0 h 122"/>
                <a:gd name="T6" fmla="*/ 126 w 477"/>
                <a:gd name="T7" fmla="*/ 0 h 122"/>
                <a:gd name="T8" fmla="*/ 141 w 477"/>
                <a:gd name="T9" fmla="*/ 26 h 122"/>
                <a:gd name="T10" fmla="*/ 324 w 477"/>
                <a:gd name="T11" fmla="*/ 48 h 122"/>
                <a:gd name="T12" fmla="*/ 427 w 477"/>
                <a:gd name="T13" fmla="*/ 76 h 122"/>
                <a:gd name="T14" fmla="*/ 452 w 477"/>
                <a:gd name="T15" fmla="*/ 63 h 122"/>
                <a:gd name="T16" fmla="*/ 477 w 477"/>
                <a:gd name="T17" fmla="*/ 76 h 122"/>
                <a:gd name="T18" fmla="*/ 431 w 477"/>
                <a:gd name="T19" fmla="*/ 119 h 122"/>
                <a:gd name="T20" fmla="*/ 236 w 477"/>
                <a:gd name="T21" fmla="*/ 122 h 122"/>
                <a:gd name="T22" fmla="*/ 61 w 477"/>
                <a:gd name="T23" fmla="*/ 115 h 122"/>
                <a:gd name="T24" fmla="*/ 0 w 477"/>
                <a:gd name="T25" fmla="*/ 49 h 122"/>
                <a:gd name="T26" fmla="*/ 0 w 477"/>
                <a:gd name="T27" fmla="*/ 4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7" h="122">
                  <a:moveTo>
                    <a:pt x="0" y="49"/>
                  </a:moveTo>
                  <a:lnTo>
                    <a:pt x="4" y="24"/>
                  </a:lnTo>
                  <a:lnTo>
                    <a:pt x="97" y="0"/>
                  </a:lnTo>
                  <a:lnTo>
                    <a:pt x="126" y="0"/>
                  </a:lnTo>
                  <a:lnTo>
                    <a:pt x="141" y="26"/>
                  </a:lnTo>
                  <a:lnTo>
                    <a:pt x="324" y="48"/>
                  </a:lnTo>
                  <a:lnTo>
                    <a:pt x="427" y="76"/>
                  </a:lnTo>
                  <a:lnTo>
                    <a:pt x="452" y="63"/>
                  </a:lnTo>
                  <a:lnTo>
                    <a:pt x="477" y="76"/>
                  </a:lnTo>
                  <a:lnTo>
                    <a:pt x="431" y="119"/>
                  </a:lnTo>
                  <a:lnTo>
                    <a:pt x="236" y="122"/>
                  </a:lnTo>
                  <a:lnTo>
                    <a:pt x="61" y="115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7" name="Freeform 324"/>
            <p:cNvSpPr>
              <a:spLocks/>
            </p:cNvSpPr>
            <p:nvPr/>
          </p:nvSpPr>
          <p:spPr bwMode="auto">
            <a:xfrm>
              <a:off x="4044" y="2225"/>
              <a:ext cx="358" cy="151"/>
            </a:xfrm>
            <a:custGeom>
              <a:avLst/>
              <a:gdLst>
                <a:gd name="T0" fmla="*/ 21 w 358"/>
                <a:gd name="T1" fmla="*/ 43 h 151"/>
                <a:gd name="T2" fmla="*/ 10 w 358"/>
                <a:gd name="T3" fmla="*/ 26 h 151"/>
                <a:gd name="T4" fmla="*/ 25 w 358"/>
                <a:gd name="T5" fmla="*/ 3 h 151"/>
                <a:gd name="T6" fmla="*/ 44 w 358"/>
                <a:gd name="T7" fmla="*/ 0 h 151"/>
                <a:gd name="T8" fmla="*/ 44 w 358"/>
                <a:gd name="T9" fmla="*/ 30 h 151"/>
                <a:gd name="T10" fmla="*/ 118 w 358"/>
                <a:gd name="T11" fmla="*/ 36 h 151"/>
                <a:gd name="T12" fmla="*/ 210 w 358"/>
                <a:gd name="T13" fmla="*/ 40 h 151"/>
                <a:gd name="T14" fmla="*/ 309 w 358"/>
                <a:gd name="T15" fmla="*/ 55 h 151"/>
                <a:gd name="T16" fmla="*/ 358 w 358"/>
                <a:gd name="T17" fmla="*/ 80 h 151"/>
                <a:gd name="T18" fmla="*/ 322 w 358"/>
                <a:gd name="T19" fmla="*/ 115 h 151"/>
                <a:gd name="T20" fmla="*/ 55 w 358"/>
                <a:gd name="T21" fmla="*/ 151 h 151"/>
                <a:gd name="T22" fmla="*/ 19 w 358"/>
                <a:gd name="T23" fmla="*/ 142 h 151"/>
                <a:gd name="T24" fmla="*/ 0 w 358"/>
                <a:gd name="T25" fmla="*/ 105 h 151"/>
                <a:gd name="T26" fmla="*/ 17 w 358"/>
                <a:gd name="T27" fmla="*/ 86 h 151"/>
                <a:gd name="T28" fmla="*/ 48 w 358"/>
                <a:gd name="T29" fmla="*/ 70 h 151"/>
                <a:gd name="T30" fmla="*/ 21 w 358"/>
                <a:gd name="T31" fmla="*/ 43 h 151"/>
                <a:gd name="T32" fmla="*/ 21 w 358"/>
                <a:gd name="T33" fmla="*/ 4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8" h="151">
                  <a:moveTo>
                    <a:pt x="21" y="43"/>
                  </a:moveTo>
                  <a:lnTo>
                    <a:pt x="10" y="26"/>
                  </a:lnTo>
                  <a:lnTo>
                    <a:pt x="25" y="3"/>
                  </a:lnTo>
                  <a:lnTo>
                    <a:pt x="44" y="0"/>
                  </a:lnTo>
                  <a:lnTo>
                    <a:pt x="44" y="30"/>
                  </a:lnTo>
                  <a:lnTo>
                    <a:pt x="118" y="36"/>
                  </a:lnTo>
                  <a:lnTo>
                    <a:pt x="210" y="40"/>
                  </a:lnTo>
                  <a:lnTo>
                    <a:pt x="309" y="55"/>
                  </a:lnTo>
                  <a:lnTo>
                    <a:pt x="358" y="80"/>
                  </a:lnTo>
                  <a:lnTo>
                    <a:pt x="322" y="115"/>
                  </a:lnTo>
                  <a:lnTo>
                    <a:pt x="55" y="151"/>
                  </a:lnTo>
                  <a:lnTo>
                    <a:pt x="19" y="142"/>
                  </a:lnTo>
                  <a:lnTo>
                    <a:pt x="0" y="105"/>
                  </a:lnTo>
                  <a:lnTo>
                    <a:pt x="17" y="86"/>
                  </a:lnTo>
                  <a:lnTo>
                    <a:pt x="48" y="70"/>
                  </a:lnTo>
                  <a:lnTo>
                    <a:pt x="21" y="43"/>
                  </a:lnTo>
                  <a:lnTo>
                    <a:pt x="21" y="43"/>
                  </a:lnTo>
                  <a:close/>
                </a:path>
              </a:pathLst>
            </a:custGeom>
            <a:solidFill>
              <a:srgbClr val="667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8" name="Freeform 325"/>
            <p:cNvSpPr>
              <a:spLocks/>
            </p:cNvSpPr>
            <p:nvPr/>
          </p:nvSpPr>
          <p:spPr bwMode="auto">
            <a:xfrm>
              <a:off x="3939" y="2242"/>
              <a:ext cx="187" cy="117"/>
            </a:xfrm>
            <a:custGeom>
              <a:avLst/>
              <a:gdLst>
                <a:gd name="T0" fmla="*/ 141 w 187"/>
                <a:gd name="T1" fmla="*/ 6 h 117"/>
                <a:gd name="T2" fmla="*/ 117 w 187"/>
                <a:gd name="T3" fmla="*/ 28 h 117"/>
                <a:gd name="T4" fmla="*/ 136 w 187"/>
                <a:gd name="T5" fmla="*/ 45 h 117"/>
                <a:gd name="T6" fmla="*/ 120 w 187"/>
                <a:gd name="T7" fmla="*/ 60 h 117"/>
                <a:gd name="T8" fmla="*/ 107 w 187"/>
                <a:gd name="T9" fmla="*/ 43 h 117"/>
                <a:gd name="T10" fmla="*/ 84 w 187"/>
                <a:gd name="T11" fmla="*/ 32 h 117"/>
                <a:gd name="T12" fmla="*/ 88 w 187"/>
                <a:gd name="T13" fmla="*/ 60 h 117"/>
                <a:gd name="T14" fmla="*/ 63 w 187"/>
                <a:gd name="T15" fmla="*/ 34 h 117"/>
                <a:gd name="T16" fmla="*/ 38 w 187"/>
                <a:gd name="T17" fmla="*/ 17 h 117"/>
                <a:gd name="T18" fmla="*/ 14 w 187"/>
                <a:gd name="T19" fmla="*/ 0 h 117"/>
                <a:gd name="T20" fmla="*/ 0 w 187"/>
                <a:gd name="T21" fmla="*/ 0 h 117"/>
                <a:gd name="T22" fmla="*/ 48 w 187"/>
                <a:gd name="T23" fmla="*/ 53 h 117"/>
                <a:gd name="T24" fmla="*/ 103 w 187"/>
                <a:gd name="T25" fmla="*/ 117 h 117"/>
                <a:gd name="T26" fmla="*/ 122 w 187"/>
                <a:gd name="T27" fmla="*/ 115 h 117"/>
                <a:gd name="T28" fmla="*/ 126 w 187"/>
                <a:gd name="T29" fmla="*/ 81 h 117"/>
                <a:gd name="T30" fmla="*/ 187 w 187"/>
                <a:gd name="T31" fmla="*/ 41 h 117"/>
                <a:gd name="T32" fmla="*/ 141 w 187"/>
                <a:gd name="T33" fmla="*/ 6 h 117"/>
                <a:gd name="T34" fmla="*/ 141 w 187"/>
                <a:gd name="T35" fmla="*/ 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7" h="117">
                  <a:moveTo>
                    <a:pt x="141" y="6"/>
                  </a:moveTo>
                  <a:lnTo>
                    <a:pt x="117" y="28"/>
                  </a:lnTo>
                  <a:lnTo>
                    <a:pt x="136" y="45"/>
                  </a:lnTo>
                  <a:lnTo>
                    <a:pt x="120" y="60"/>
                  </a:lnTo>
                  <a:lnTo>
                    <a:pt x="107" y="43"/>
                  </a:lnTo>
                  <a:lnTo>
                    <a:pt x="84" y="32"/>
                  </a:lnTo>
                  <a:lnTo>
                    <a:pt x="88" y="60"/>
                  </a:lnTo>
                  <a:lnTo>
                    <a:pt x="63" y="34"/>
                  </a:lnTo>
                  <a:lnTo>
                    <a:pt x="38" y="17"/>
                  </a:lnTo>
                  <a:lnTo>
                    <a:pt x="14" y="0"/>
                  </a:lnTo>
                  <a:lnTo>
                    <a:pt x="0" y="0"/>
                  </a:lnTo>
                  <a:lnTo>
                    <a:pt x="48" y="53"/>
                  </a:lnTo>
                  <a:lnTo>
                    <a:pt x="103" y="117"/>
                  </a:lnTo>
                  <a:lnTo>
                    <a:pt x="122" y="115"/>
                  </a:lnTo>
                  <a:lnTo>
                    <a:pt x="126" y="81"/>
                  </a:lnTo>
                  <a:lnTo>
                    <a:pt x="187" y="41"/>
                  </a:lnTo>
                  <a:lnTo>
                    <a:pt x="141" y="6"/>
                  </a:lnTo>
                  <a:lnTo>
                    <a:pt x="141" y="6"/>
                  </a:lnTo>
                  <a:close/>
                </a:path>
              </a:pathLst>
            </a:custGeom>
            <a:solidFill>
              <a:srgbClr val="4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9" name="Freeform 326"/>
            <p:cNvSpPr>
              <a:spLocks/>
            </p:cNvSpPr>
            <p:nvPr/>
          </p:nvSpPr>
          <p:spPr bwMode="auto">
            <a:xfrm>
              <a:off x="4069" y="2585"/>
              <a:ext cx="282" cy="119"/>
            </a:xfrm>
            <a:custGeom>
              <a:avLst/>
              <a:gdLst>
                <a:gd name="T0" fmla="*/ 34 w 282"/>
                <a:gd name="T1" fmla="*/ 48 h 119"/>
                <a:gd name="T2" fmla="*/ 0 w 282"/>
                <a:gd name="T3" fmla="*/ 75 h 119"/>
                <a:gd name="T4" fmla="*/ 25 w 282"/>
                <a:gd name="T5" fmla="*/ 110 h 119"/>
                <a:gd name="T6" fmla="*/ 82 w 282"/>
                <a:gd name="T7" fmla="*/ 117 h 119"/>
                <a:gd name="T8" fmla="*/ 116 w 282"/>
                <a:gd name="T9" fmla="*/ 101 h 119"/>
                <a:gd name="T10" fmla="*/ 185 w 282"/>
                <a:gd name="T11" fmla="*/ 104 h 119"/>
                <a:gd name="T12" fmla="*/ 208 w 282"/>
                <a:gd name="T13" fmla="*/ 116 h 119"/>
                <a:gd name="T14" fmla="*/ 282 w 282"/>
                <a:gd name="T15" fmla="*/ 119 h 119"/>
                <a:gd name="T16" fmla="*/ 278 w 282"/>
                <a:gd name="T17" fmla="*/ 110 h 119"/>
                <a:gd name="T18" fmla="*/ 198 w 282"/>
                <a:gd name="T19" fmla="*/ 82 h 119"/>
                <a:gd name="T20" fmla="*/ 181 w 282"/>
                <a:gd name="T21" fmla="*/ 67 h 119"/>
                <a:gd name="T22" fmla="*/ 122 w 282"/>
                <a:gd name="T23" fmla="*/ 79 h 119"/>
                <a:gd name="T24" fmla="*/ 93 w 282"/>
                <a:gd name="T25" fmla="*/ 75 h 119"/>
                <a:gd name="T26" fmla="*/ 137 w 282"/>
                <a:gd name="T27" fmla="*/ 65 h 119"/>
                <a:gd name="T28" fmla="*/ 133 w 282"/>
                <a:gd name="T29" fmla="*/ 55 h 119"/>
                <a:gd name="T30" fmla="*/ 114 w 282"/>
                <a:gd name="T31" fmla="*/ 53 h 119"/>
                <a:gd name="T32" fmla="*/ 120 w 282"/>
                <a:gd name="T33" fmla="*/ 43 h 119"/>
                <a:gd name="T34" fmla="*/ 137 w 282"/>
                <a:gd name="T35" fmla="*/ 51 h 119"/>
                <a:gd name="T36" fmla="*/ 168 w 282"/>
                <a:gd name="T37" fmla="*/ 53 h 119"/>
                <a:gd name="T38" fmla="*/ 208 w 282"/>
                <a:gd name="T39" fmla="*/ 27 h 119"/>
                <a:gd name="T40" fmla="*/ 152 w 282"/>
                <a:gd name="T41" fmla="*/ 0 h 119"/>
                <a:gd name="T42" fmla="*/ 25 w 282"/>
                <a:gd name="T43" fmla="*/ 4 h 119"/>
                <a:gd name="T44" fmla="*/ 49 w 282"/>
                <a:gd name="T45" fmla="*/ 16 h 119"/>
                <a:gd name="T46" fmla="*/ 70 w 282"/>
                <a:gd name="T47" fmla="*/ 17 h 119"/>
                <a:gd name="T48" fmla="*/ 65 w 282"/>
                <a:gd name="T49" fmla="*/ 32 h 119"/>
                <a:gd name="T50" fmla="*/ 34 w 282"/>
                <a:gd name="T51" fmla="*/ 28 h 119"/>
                <a:gd name="T52" fmla="*/ 25 w 282"/>
                <a:gd name="T53" fmla="*/ 36 h 119"/>
                <a:gd name="T54" fmla="*/ 53 w 282"/>
                <a:gd name="T55" fmla="*/ 40 h 119"/>
                <a:gd name="T56" fmla="*/ 34 w 282"/>
                <a:gd name="T57" fmla="*/ 48 h 119"/>
                <a:gd name="T58" fmla="*/ 34 w 282"/>
                <a:gd name="T59" fmla="*/ 4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19">
                  <a:moveTo>
                    <a:pt x="34" y="48"/>
                  </a:moveTo>
                  <a:lnTo>
                    <a:pt x="0" y="75"/>
                  </a:lnTo>
                  <a:lnTo>
                    <a:pt x="25" y="110"/>
                  </a:lnTo>
                  <a:lnTo>
                    <a:pt x="82" y="117"/>
                  </a:lnTo>
                  <a:lnTo>
                    <a:pt x="116" y="101"/>
                  </a:lnTo>
                  <a:lnTo>
                    <a:pt x="185" y="104"/>
                  </a:lnTo>
                  <a:lnTo>
                    <a:pt x="208" y="116"/>
                  </a:lnTo>
                  <a:lnTo>
                    <a:pt x="282" y="119"/>
                  </a:lnTo>
                  <a:lnTo>
                    <a:pt x="278" y="110"/>
                  </a:lnTo>
                  <a:lnTo>
                    <a:pt x="198" y="82"/>
                  </a:lnTo>
                  <a:lnTo>
                    <a:pt x="181" y="67"/>
                  </a:lnTo>
                  <a:lnTo>
                    <a:pt x="122" y="79"/>
                  </a:lnTo>
                  <a:lnTo>
                    <a:pt x="93" y="75"/>
                  </a:lnTo>
                  <a:lnTo>
                    <a:pt x="137" y="65"/>
                  </a:lnTo>
                  <a:lnTo>
                    <a:pt x="133" y="55"/>
                  </a:lnTo>
                  <a:lnTo>
                    <a:pt x="114" y="53"/>
                  </a:lnTo>
                  <a:lnTo>
                    <a:pt x="120" y="43"/>
                  </a:lnTo>
                  <a:lnTo>
                    <a:pt x="137" y="51"/>
                  </a:lnTo>
                  <a:lnTo>
                    <a:pt x="168" y="53"/>
                  </a:lnTo>
                  <a:lnTo>
                    <a:pt x="208" y="27"/>
                  </a:lnTo>
                  <a:lnTo>
                    <a:pt x="152" y="0"/>
                  </a:lnTo>
                  <a:lnTo>
                    <a:pt x="25" y="4"/>
                  </a:lnTo>
                  <a:lnTo>
                    <a:pt x="49" y="16"/>
                  </a:lnTo>
                  <a:lnTo>
                    <a:pt x="70" y="17"/>
                  </a:lnTo>
                  <a:lnTo>
                    <a:pt x="65" y="32"/>
                  </a:lnTo>
                  <a:lnTo>
                    <a:pt x="34" y="28"/>
                  </a:lnTo>
                  <a:lnTo>
                    <a:pt x="25" y="36"/>
                  </a:lnTo>
                  <a:lnTo>
                    <a:pt x="53" y="40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solidFill>
              <a:srgbClr val="4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0" name="Freeform 327"/>
            <p:cNvSpPr>
              <a:spLocks/>
            </p:cNvSpPr>
            <p:nvPr/>
          </p:nvSpPr>
          <p:spPr bwMode="auto">
            <a:xfrm>
              <a:off x="2470" y="2785"/>
              <a:ext cx="732" cy="58"/>
            </a:xfrm>
            <a:custGeom>
              <a:avLst/>
              <a:gdLst>
                <a:gd name="T0" fmla="*/ 718 w 732"/>
                <a:gd name="T1" fmla="*/ 31 h 58"/>
                <a:gd name="T2" fmla="*/ 585 w 732"/>
                <a:gd name="T3" fmla="*/ 41 h 58"/>
                <a:gd name="T4" fmla="*/ 379 w 732"/>
                <a:gd name="T5" fmla="*/ 6 h 58"/>
                <a:gd name="T6" fmla="*/ 246 w 732"/>
                <a:gd name="T7" fmla="*/ 2 h 58"/>
                <a:gd name="T8" fmla="*/ 114 w 732"/>
                <a:gd name="T9" fmla="*/ 0 h 58"/>
                <a:gd name="T10" fmla="*/ 0 w 732"/>
                <a:gd name="T11" fmla="*/ 2 h 58"/>
                <a:gd name="T12" fmla="*/ 15 w 732"/>
                <a:gd name="T13" fmla="*/ 19 h 58"/>
                <a:gd name="T14" fmla="*/ 219 w 732"/>
                <a:gd name="T15" fmla="*/ 18 h 58"/>
                <a:gd name="T16" fmla="*/ 351 w 732"/>
                <a:gd name="T17" fmla="*/ 23 h 58"/>
                <a:gd name="T18" fmla="*/ 471 w 732"/>
                <a:gd name="T19" fmla="*/ 34 h 58"/>
                <a:gd name="T20" fmla="*/ 545 w 732"/>
                <a:gd name="T21" fmla="*/ 58 h 58"/>
                <a:gd name="T22" fmla="*/ 732 w 732"/>
                <a:gd name="T23" fmla="*/ 42 h 58"/>
                <a:gd name="T24" fmla="*/ 718 w 732"/>
                <a:gd name="T25" fmla="*/ 31 h 58"/>
                <a:gd name="T26" fmla="*/ 718 w 732"/>
                <a:gd name="T27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2" h="58">
                  <a:moveTo>
                    <a:pt x="718" y="31"/>
                  </a:moveTo>
                  <a:lnTo>
                    <a:pt x="585" y="41"/>
                  </a:lnTo>
                  <a:lnTo>
                    <a:pt x="379" y="6"/>
                  </a:lnTo>
                  <a:lnTo>
                    <a:pt x="246" y="2"/>
                  </a:lnTo>
                  <a:lnTo>
                    <a:pt x="114" y="0"/>
                  </a:lnTo>
                  <a:lnTo>
                    <a:pt x="0" y="2"/>
                  </a:lnTo>
                  <a:lnTo>
                    <a:pt x="15" y="19"/>
                  </a:lnTo>
                  <a:lnTo>
                    <a:pt x="219" y="18"/>
                  </a:lnTo>
                  <a:lnTo>
                    <a:pt x="351" y="23"/>
                  </a:lnTo>
                  <a:lnTo>
                    <a:pt x="471" y="34"/>
                  </a:lnTo>
                  <a:lnTo>
                    <a:pt x="545" y="58"/>
                  </a:lnTo>
                  <a:lnTo>
                    <a:pt x="732" y="42"/>
                  </a:lnTo>
                  <a:lnTo>
                    <a:pt x="718" y="31"/>
                  </a:lnTo>
                  <a:lnTo>
                    <a:pt x="718" y="31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1" name="Freeform 328"/>
            <p:cNvSpPr>
              <a:spLocks/>
            </p:cNvSpPr>
            <p:nvPr/>
          </p:nvSpPr>
          <p:spPr bwMode="auto">
            <a:xfrm>
              <a:off x="4458" y="2432"/>
              <a:ext cx="167" cy="106"/>
            </a:xfrm>
            <a:custGeom>
              <a:avLst/>
              <a:gdLst>
                <a:gd name="T0" fmla="*/ 23 w 167"/>
                <a:gd name="T1" fmla="*/ 0 h 106"/>
                <a:gd name="T2" fmla="*/ 47 w 167"/>
                <a:gd name="T3" fmla="*/ 22 h 106"/>
                <a:gd name="T4" fmla="*/ 76 w 167"/>
                <a:gd name="T5" fmla="*/ 21 h 106"/>
                <a:gd name="T6" fmla="*/ 131 w 167"/>
                <a:gd name="T7" fmla="*/ 23 h 106"/>
                <a:gd name="T8" fmla="*/ 118 w 167"/>
                <a:gd name="T9" fmla="*/ 4 h 106"/>
                <a:gd name="T10" fmla="*/ 152 w 167"/>
                <a:gd name="T11" fmla="*/ 0 h 106"/>
                <a:gd name="T12" fmla="*/ 167 w 167"/>
                <a:gd name="T13" fmla="*/ 29 h 106"/>
                <a:gd name="T14" fmla="*/ 167 w 167"/>
                <a:gd name="T15" fmla="*/ 57 h 106"/>
                <a:gd name="T16" fmla="*/ 135 w 167"/>
                <a:gd name="T17" fmla="*/ 53 h 106"/>
                <a:gd name="T18" fmla="*/ 110 w 167"/>
                <a:gd name="T19" fmla="*/ 43 h 106"/>
                <a:gd name="T20" fmla="*/ 101 w 167"/>
                <a:gd name="T21" fmla="*/ 61 h 106"/>
                <a:gd name="T22" fmla="*/ 164 w 167"/>
                <a:gd name="T23" fmla="*/ 84 h 106"/>
                <a:gd name="T24" fmla="*/ 164 w 167"/>
                <a:gd name="T25" fmla="*/ 106 h 106"/>
                <a:gd name="T26" fmla="*/ 97 w 167"/>
                <a:gd name="T27" fmla="*/ 106 h 106"/>
                <a:gd name="T28" fmla="*/ 99 w 167"/>
                <a:gd name="T29" fmla="*/ 98 h 106"/>
                <a:gd name="T30" fmla="*/ 124 w 167"/>
                <a:gd name="T31" fmla="*/ 90 h 106"/>
                <a:gd name="T32" fmla="*/ 78 w 167"/>
                <a:gd name="T33" fmla="*/ 93 h 106"/>
                <a:gd name="T34" fmla="*/ 32 w 167"/>
                <a:gd name="T35" fmla="*/ 94 h 106"/>
                <a:gd name="T36" fmla="*/ 19 w 167"/>
                <a:gd name="T37" fmla="*/ 70 h 106"/>
                <a:gd name="T38" fmla="*/ 30 w 167"/>
                <a:gd name="T39" fmla="*/ 46 h 106"/>
                <a:gd name="T40" fmla="*/ 0 w 167"/>
                <a:gd name="T41" fmla="*/ 15 h 106"/>
                <a:gd name="T42" fmla="*/ 23 w 167"/>
                <a:gd name="T43" fmla="*/ 0 h 106"/>
                <a:gd name="T44" fmla="*/ 23 w 167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106">
                  <a:moveTo>
                    <a:pt x="23" y="0"/>
                  </a:moveTo>
                  <a:lnTo>
                    <a:pt x="47" y="22"/>
                  </a:lnTo>
                  <a:lnTo>
                    <a:pt x="76" y="21"/>
                  </a:lnTo>
                  <a:lnTo>
                    <a:pt x="131" y="23"/>
                  </a:lnTo>
                  <a:lnTo>
                    <a:pt x="118" y="4"/>
                  </a:lnTo>
                  <a:lnTo>
                    <a:pt x="152" y="0"/>
                  </a:lnTo>
                  <a:lnTo>
                    <a:pt x="167" y="29"/>
                  </a:lnTo>
                  <a:lnTo>
                    <a:pt x="167" y="57"/>
                  </a:lnTo>
                  <a:lnTo>
                    <a:pt x="135" y="53"/>
                  </a:lnTo>
                  <a:lnTo>
                    <a:pt x="110" y="43"/>
                  </a:lnTo>
                  <a:lnTo>
                    <a:pt x="101" y="61"/>
                  </a:lnTo>
                  <a:lnTo>
                    <a:pt x="164" y="84"/>
                  </a:lnTo>
                  <a:lnTo>
                    <a:pt x="164" y="106"/>
                  </a:lnTo>
                  <a:lnTo>
                    <a:pt x="97" y="106"/>
                  </a:lnTo>
                  <a:lnTo>
                    <a:pt x="99" y="98"/>
                  </a:lnTo>
                  <a:lnTo>
                    <a:pt x="124" y="90"/>
                  </a:lnTo>
                  <a:lnTo>
                    <a:pt x="78" y="93"/>
                  </a:lnTo>
                  <a:lnTo>
                    <a:pt x="32" y="94"/>
                  </a:lnTo>
                  <a:lnTo>
                    <a:pt x="19" y="70"/>
                  </a:lnTo>
                  <a:lnTo>
                    <a:pt x="30" y="46"/>
                  </a:lnTo>
                  <a:lnTo>
                    <a:pt x="0" y="15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E4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2" name="Freeform 329"/>
            <p:cNvSpPr>
              <a:spLocks/>
            </p:cNvSpPr>
            <p:nvPr/>
          </p:nvSpPr>
          <p:spPr bwMode="auto">
            <a:xfrm>
              <a:off x="4429" y="2323"/>
              <a:ext cx="202" cy="119"/>
            </a:xfrm>
            <a:custGeom>
              <a:avLst/>
              <a:gdLst>
                <a:gd name="T0" fmla="*/ 36 w 202"/>
                <a:gd name="T1" fmla="*/ 38 h 119"/>
                <a:gd name="T2" fmla="*/ 88 w 202"/>
                <a:gd name="T3" fmla="*/ 50 h 119"/>
                <a:gd name="T4" fmla="*/ 90 w 202"/>
                <a:gd name="T5" fmla="*/ 35 h 119"/>
                <a:gd name="T6" fmla="*/ 61 w 202"/>
                <a:gd name="T7" fmla="*/ 17 h 119"/>
                <a:gd name="T8" fmla="*/ 65 w 202"/>
                <a:gd name="T9" fmla="*/ 8 h 119"/>
                <a:gd name="T10" fmla="*/ 82 w 202"/>
                <a:gd name="T11" fmla="*/ 19 h 119"/>
                <a:gd name="T12" fmla="*/ 143 w 202"/>
                <a:gd name="T13" fmla="*/ 0 h 119"/>
                <a:gd name="T14" fmla="*/ 172 w 202"/>
                <a:gd name="T15" fmla="*/ 7 h 119"/>
                <a:gd name="T16" fmla="*/ 196 w 202"/>
                <a:gd name="T17" fmla="*/ 4 h 119"/>
                <a:gd name="T18" fmla="*/ 193 w 202"/>
                <a:gd name="T19" fmla="*/ 28 h 119"/>
                <a:gd name="T20" fmla="*/ 177 w 202"/>
                <a:gd name="T21" fmla="*/ 40 h 119"/>
                <a:gd name="T22" fmla="*/ 202 w 202"/>
                <a:gd name="T23" fmla="*/ 55 h 119"/>
                <a:gd name="T24" fmla="*/ 193 w 202"/>
                <a:gd name="T25" fmla="*/ 74 h 119"/>
                <a:gd name="T26" fmla="*/ 156 w 202"/>
                <a:gd name="T27" fmla="*/ 80 h 119"/>
                <a:gd name="T28" fmla="*/ 156 w 202"/>
                <a:gd name="T29" fmla="*/ 111 h 119"/>
                <a:gd name="T30" fmla="*/ 126 w 202"/>
                <a:gd name="T31" fmla="*/ 119 h 119"/>
                <a:gd name="T32" fmla="*/ 69 w 202"/>
                <a:gd name="T33" fmla="*/ 104 h 119"/>
                <a:gd name="T34" fmla="*/ 42 w 202"/>
                <a:gd name="T35" fmla="*/ 108 h 119"/>
                <a:gd name="T36" fmla="*/ 15 w 202"/>
                <a:gd name="T37" fmla="*/ 100 h 119"/>
                <a:gd name="T38" fmla="*/ 34 w 202"/>
                <a:gd name="T39" fmla="*/ 60 h 119"/>
                <a:gd name="T40" fmla="*/ 0 w 202"/>
                <a:gd name="T41" fmla="*/ 44 h 119"/>
                <a:gd name="T42" fmla="*/ 36 w 202"/>
                <a:gd name="T43" fmla="*/ 38 h 119"/>
                <a:gd name="T44" fmla="*/ 36 w 202"/>
                <a:gd name="T45" fmla="*/ 3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2" h="119">
                  <a:moveTo>
                    <a:pt x="36" y="38"/>
                  </a:moveTo>
                  <a:lnTo>
                    <a:pt x="88" y="50"/>
                  </a:lnTo>
                  <a:lnTo>
                    <a:pt x="90" y="35"/>
                  </a:lnTo>
                  <a:lnTo>
                    <a:pt x="61" y="17"/>
                  </a:lnTo>
                  <a:lnTo>
                    <a:pt x="65" y="8"/>
                  </a:lnTo>
                  <a:lnTo>
                    <a:pt x="82" y="19"/>
                  </a:lnTo>
                  <a:lnTo>
                    <a:pt x="143" y="0"/>
                  </a:lnTo>
                  <a:lnTo>
                    <a:pt x="172" y="7"/>
                  </a:lnTo>
                  <a:lnTo>
                    <a:pt x="196" y="4"/>
                  </a:lnTo>
                  <a:lnTo>
                    <a:pt x="193" y="28"/>
                  </a:lnTo>
                  <a:lnTo>
                    <a:pt x="177" y="40"/>
                  </a:lnTo>
                  <a:lnTo>
                    <a:pt x="202" y="55"/>
                  </a:lnTo>
                  <a:lnTo>
                    <a:pt x="193" y="74"/>
                  </a:lnTo>
                  <a:lnTo>
                    <a:pt x="156" y="80"/>
                  </a:lnTo>
                  <a:lnTo>
                    <a:pt x="156" y="111"/>
                  </a:lnTo>
                  <a:lnTo>
                    <a:pt x="126" y="119"/>
                  </a:lnTo>
                  <a:lnTo>
                    <a:pt x="69" y="104"/>
                  </a:lnTo>
                  <a:lnTo>
                    <a:pt x="42" y="108"/>
                  </a:lnTo>
                  <a:lnTo>
                    <a:pt x="15" y="100"/>
                  </a:lnTo>
                  <a:lnTo>
                    <a:pt x="34" y="60"/>
                  </a:lnTo>
                  <a:lnTo>
                    <a:pt x="0" y="44"/>
                  </a:lnTo>
                  <a:lnTo>
                    <a:pt x="36" y="38"/>
                  </a:lnTo>
                  <a:lnTo>
                    <a:pt x="36" y="38"/>
                  </a:lnTo>
                  <a:close/>
                </a:path>
              </a:pathLst>
            </a:custGeom>
            <a:solidFill>
              <a:srgbClr val="473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3" name="Freeform 330"/>
            <p:cNvSpPr>
              <a:spLocks/>
            </p:cNvSpPr>
            <p:nvPr/>
          </p:nvSpPr>
          <p:spPr bwMode="auto">
            <a:xfrm>
              <a:off x="4231" y="2274"/>
              <a:ext cx="307" cy="325"/>
            </a:xfrm>
            <a:custGeom>
              <a:avLst/>
              <a:gdLst>
                <a:gd name="T0" fmla="*/ 34 w 307"/>
                <a:gd name="T1" fmla="*/ 48 h 325"/>
                <a:gd name="T2" fmla="*/ 67 w 307"/>
                <a:gd name="T3" fmla="*/ 50 h 325"/>
                <a:gd name="T4" fmla="*/ 84 w 307"/>
                <a:gd name="T5" fmla="*/ 42 h 325"/>
                <a:gd name="T6" fmla="*/ 74 w 307"/>
                <a:gd name="T7" fmla="*/ 17 h 325"/>
                <a:gd name="T8" fmla="*/ 84 w 307"/>
                <a:gd name="T9" fmla="*/ 13 h 325"/>
                <a:gd name="T10" fmla="*/ 103 w 307"/>
                <a:gd name="T11" fmla="*/ 0 h 325"/>
                <a:gd name="T12" fmla="*/ 179 w 307"/>
                <a:gd name="T13" fmla="*/ 22 h 325"/>
                <a:gd name="T14" fmla="*/ 187 w 307"/>
                <a:gd name="T15" fmla="*/ 56 h 325"/>
                <a:gd name="T16" fmla="*/ 250 w 307"/>
                <a:gd name="T17" fmla="*/ 87 h 325"/>
                <a:gd name="T18" fmla="*/ 229 w 307"/>
                <a:gd name="T19" fmla="*/ 107 h 325"/>
                <a:gd name="T20" fmla="*/ 196 w 307"/>
                <a:gd name="T21" fmla="*/ 89 h 325"/>
                <a:gd name="T22" fmla="*/ 179 w 307"/>
                <a:gd name="T23" fmla="*/ 121 h 325"/>
                <a:gd name="T24" fmla="*/ 198 w 307"/>
                <a:gd name="T25" fmla="*/ 140 h 325"/>
                <a:gd name="T26" fmla="*/ 227 w 307"/>
                <a:gd name="T27" fmla="*/ 144 h 325"/>
                <a:gd name="T28" fmla="*/ 246 w 307"/>
                <a:gd name="T29" fmla="*/ 184 h 325"/>
                <a:gd name="T30" fmla="*/ 198 w 307"/>
                <a:gd name="T31" fmla="*/ 181 h 325"/>
                <a:gd name="T32" fmla="*/ 202 w 307"/>
                <a:gd name="T33" fmla="*/ 196 h 325"/>
                <a:gd name="T34" fmla="*/ 198 w 307"/>
                <a:gd name="T35" fmla="*/ 215 h 325"/>
                <a:gd name="T36" fmla="*/ 219 w 307"/>
                <a:gd name="T37" fmla="*/ 211 h 325"/>
                <a:gd name="T38" fmla="*/ 223 w 307"/>
                <a:gd name="T39" fmla="*/ 223 h 325"/>
                <a:gd name="T40" fmla="*/ 257 w 307"/>
                <a:gd name="T41" fmla="*/ 211 h 325"/>
                <a:gd name="T42" fmla="*/ 307 w 307"/>
                <a:gd name="T43" fmla="*/ 224 h 325"/>
                <a:gd name="T44" fmla="*/ 297 w 307"/>
                <a:gd name="T45" fmla="*/ 262 h 325"/>
                <a:gd name="T46" fmla="*/ 280 w 307"/>
                <a:gd name="T47" fmla="*/ 269 h 325"/>
                <a:gd name="T48" fmla="*/ 280 w 307"/>
                <a:gd name="T49" fmla="*/ 308 h 325"/>
                <a:gd name="T50" fmla="*/ 246 w 307"/>
                <a:gd name="T51" fmla="*/ 325 h 325"/>
                <a:gd name="T52" fmla="*/ 232 w 307"/>
                <a:gd name="T53" fmla="*/ 315 h 325"/>
                <a:gd name="T54" fmla="*/ 229 w 307"/>
                <a:gd name="T55" fmla="*/ 288 h 325"/>
                <a:gd name="T56" fmla="*/ 213 w 307"/>
                <a:gd name="T57" fmla="*/ 324 h 325"/>
                <a:gd name="T58" fmla="*/ 143 w 307"/>
                <a:gd name="T59" fmla="*/ 311 h 325"/>
                <a:gd name="T60" fmla="*/ 179 w 307"/>
                <a:gd name="T61" fmla="*/ 282 h 325"/>
                <a:gd name="T62" fmla="*/ 42 w 307"/>
                <a:gd name="T63" fmla="*/ 231 h 325"/>
                <a:gd name="T64" fmla="*/ 13 w 307"/>
                <a:gd name="T65" fmla="*/ 200 h 325"/>
                <a:gd name="T66" fmla="*/ 6 w 307"/>
                <a:gd name="T67" fmla="*/ 157 h 325"/>
                <a:gd name="T68" fmla="*/ 63 w 307"/>
                <a:gd name="T69" fmla="*/ 134 h 325"/>
                <a:gd name="T70" fmla="*/ 55 w 307"/>
                <a:gd name="T71" fmla="*/ 124 h 325"/>
                <a:gd name="T72" fmla="*/ 13 w 307"/>
                <a:gd name="T73" fmla="*/ 127 h 325"/>
                <a:gd name="T74" fmla="*/ 0 w 307"/>
                <a:gd name="T75" fmla="*/ 99 h 325"/>
                <a:gd name="T76" fmla="*/ 13 w 307"/>
                <a:gd name="T77" fmla="*/ 72 h 325"/>
                <a:gd name="T78" fmla="*/ 34 w 307"/>
                <a:gd name="T79" fmla="*/ 66 h 325"/>
                <a:gd name="T80" fmla="*/ 34 w 307"/>
                <a:gd name="T81" fmla="*/ 48 h 325"/>
                <a:gd name="T82" fmla="*/ 34 w 307"/>
                <a:gd name="T83" fmla="*/ 4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7" h="325">
                  <a:moveTo>
                    <a:pt x="34" y="48"/>
                  </a:moveTo>
                  <a:lnTo>
                    <a:pt x="67" y="50"/>
                  </a:lnTo>
                  <a:lnTo>
                    <a:pt x="84" y="42"/>
                  </a:lnTo>
                  <a:lnTo>
                    <a:pt x="74" y="17"/>
                  </a:lnTo>
                  <a:lnTo>
                    <a:pt x="84" y="13"/>
                  </a:lnTo>
                  <a:lnTo>
                    <a:pt x="103" y="0"/>
                  </a:lnTo>
                  <a:lnTo>
                    <a:pt x="179" y="22"/>
                  </a:lnTo>
                  <a:lnTo>
                    <a:pt x="187" y="56"/>
                  </a:lnTo>
                  <a:lnTo>
                    <a:pt x="250" y="87"/>
                  </a:lnTo>
                  <a:lnTo>
                    <a:pt x="229" y="107"/>
                  </a:lnTo>
                  <a:lnTo>
                    <a:pt x="196" y="89"/>
                  </a:lnTo>
                  <a:lnTo>
                    <a:pt x="179" y="121"/>
                  </a:lnTo>
                  <a:lnTo>
                    <a:pt x="198" y="140"/>
                  </a:lnTo>
                  <a:lnTo>
                    <a:pt x="227" y="144"/>
                  </a:lnTo>
                  <a:lnTo>
                    <a:pt x="246" y="184"/>
                  </a:lnTo>
                  <a:lnTo>
                    <a:pt x="198" y="181"/>
                  </a:lnTo>
                  <a:lnTo>
                    <a:pt x="202" y="196"/>
                  </a:lnTo>
                  <a:lnTo>
                    <a:pt x="198" y="215"/>
                  </a:lnTo>
                  <a:lnTo>
                    <a:pt x="219" y="211"/>
                  </a:lnTo>
                  <a:lnTo>
                    <a:pt x="223" y="223"/>
                  </a:lnTo>
                  <a:lnTo>
                    <a:pt x="257" y="211"/>
                  </a:lnTo>
                  <a:lnTo>
                    <a:pt x="307" y="224"/>
                  </a:lnTo>
                  <a:lnTo>
                    <a:pt x="297" y="262"/>
                  </a:lnTo>
                  <a:lnTo>
                    <a:pt x="280" y="269"/>
                  </a:lnTo>
                  <a:lnTo>
                    <a:pt x="280" y="308"/>
                  </a:lnTo>
                  <a:lnTo>
                    <a:pt x="246" y="325"/>
                  </a:lnTo>
                  <a:lnTo>
                    <a:pt x="232" y="315"/>
                  </a:lnTo>
                  <a:lnTo>
                    <a:pt x="229" y="288"/>
                  </a:lnTo>
                  <a:lnTo>
                    <a:pt x="213" y="324"/>
                  </a:lnTo>
                  <a:lnTo>
                    <a:pt x="143" y="311"/>
                  </a:lnTo>
                  <a:lnTo>
                    <a:pt x="179" y="282"/>
                  </a:lnTo>
                  <a:lnTo>
                    <a:pt x="42" y="231"/>
                  </a:lnTo>
                  <a:lnTo>
                    <a:pt x="13" y="200"/>
                  </a:lnTo>
                  <a:lnTo>
                    <a:pt x="6" y="157"/>
                  </a:lnTo>
                  <a:lnTo>
                    <a:pt x="63" y="134"/>
                  </a:lnTo>
                  <a:lnTo>
                    <a:pt x="55" y="124"/>
                  </a:lnTo>
                  <a:lnTo>
                    <a:pt x="13" y="127"/>
                  </a:lnTo>
                  <a:lnTo>
                    <a:pt x="0" y="99"/>
                  </a:lnTo>
                  <a:lnTo>
                    <a:pt x="13" y="72"/>
                  </a:lnTo>
                  <a:lnTo>
                    <a:pt x="34" y="66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solidFill>
              <a:srgbClr val="173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4" name="Freeform 331"/>
            <p:cNvSpPr>
              <a:spLocks/>
            </p:cNvSpPr>
            <p:nvPr/>
          </p:nvSpPr>
          <p:spPr bwMode="auto">
            <a:xfrm>
              <a:off x="4044" y="2256"/>
              <a:ext cx="233" cy="301"/>
            </a:xfrm>
            <a:custGeom>
              <a:avLst/>
              <a:gdLst>
                <a:gd name="T0" fmla="*/ 0 w 233"/>
                <a:gd name="T1" fmla="*/ 103 h 301"/>
                <a:gd name="T2" fmla="*/ 101 w 233"/>
                <a:gd name="T3" fmla="*/ 97 h 301"/>
                <a:gd name="T4" fmla="*/ 99 w 233"/>
                <a:gd name="T5" fmla="*/ 90 h 301"/>
                <a:gd name="T6" fmla="*/ 55 w 233"/>
                <a:gd name="T7" fmla="*/ 83 h 301"/>
                <a:gd name="T8" fmla="*/ 44 w 233"/>
                <a:gd name="T9" fmla="*/ 71 h 301"/>
                <a:gd name="T10" fmla="*/ 25 w 233"/>
                <a:gd name="T11" fmla="*/ 60 h 301"/>
                <a:gd name="T12" fmla="*/ 63 w 233"/>
                <a:gd name="T13" fmla="*/ 51 h 301"/>
                <a:gd name="T14" fmla="*/ 118 w 233"/>
                <a:gd name="T15" fmla="*/ 40 h 301"/>
                <a:gd name="T16" fmla="*/ 97 w 233"/>
                <a:gd name="T17" fmla="*/ 27 h 301"/>
                <a:gd name="T18" fmla="*/ 107 w 233"/>
                <a:gd name="T19" fmla="*/ 20 h 301"/>
                <a:gd name="T20" fmla="*/ 124 w 233"/>
                <a:gd name="T21" fmla="*/ 10 h 301"/>
                <a:gd name="T22" fmla="*/ 172 w 233"/>
                <a:gd name="T23" fmla="*/ 0 h 301"/>
                <a:gd name="T24" fmla="*/ 206 w 233"/>
                <a:gd name="T25" fmla="*/ 11 h 301"/>
                <a:gd name="T26" fmla="*/ 217 w 233"/>
                <a:gd name="T27" fmla="*/ 20 h 301"/>
                <a:gd name="T28" fmla="*/ 233 w 233"/>
                <a:gd name="T29" fmla="*/ 27 h 301"/>
                <a:gd name="T30" fmla="*/ 223 w 233"/>
                <a:gd name="T31" fmla="*/ 45 h 301"/>
                <a:gd name="T32" fmla="*/ 151 w 233"/>
                <a:gd name="T33" fmla="*/ 86 h 301"/>
                <a:gd name="T34" fmla="*/ 217 w 233"/>
                <a:gd name="T35" fmla="*/ 67 h 301"/>
                <a:gd name="T36" fmla="*/ 196 w 233"/>
                <a:gd name="T37" fmla="*/ 88 h 301"/>
                <a:gd name="T38" fmla="*/ 206 w 233"/>
                <a:gd name="T39" fmla="*/ 150 h 301"/>
                <a:gd name="T40" fmla="*/ 179 w 233"/>
                <a:gd name="T41" fmla="*/ 162 h 301"/>
                <a:gd name="T42" fmla="*/ 181 w 233"/>
                <a:gd name="T43" fmla="*/ 176 h 301"/>
                <a:gd name="T44" fmla="*/ 206 w 233"/>
                <a:gd name="T45" fmla="*/ 167 h 301"/>
                <a:gd name="T46" fmla="*/ 221 w 233"/>
                <a:gd name="T47" fmla="*/ 221 h 301"/>
                <a:gd name="T48" fmla="*/ 187 w 233"/>
                <a:gd name="T49" fmla="*/ 250 h 301"/>
                <a:gd name="T50" fmla="*/ 59 w 233"/>
                <a:gd name="T51" fmla="*/ 301 h 301"/>
                <a:gd name="T52" fmla="*/ 48 w 233"/>
                <a:gd name="T53" fmla="*/ 287 h 301"/>
                <a:gd name="T54" fmla="*/ 44 w 233"/>
                <a:gd name="T55" fmla="*/ 178 h 301"/>
                <a:gd name="T56" fmla="*/ 27 w 233"/>
                <a:gd name="T57" fmla="*/ 154 h 301"/>
                <a:gd name="T58" fmla="*/ 25 w 233"/>
                <a:gd name="T59" fmla="*/ 135 h 301"/>
                <a:gd name="T60" fmla="*/ 0 w 233"/>
                <a:gd name="T61" fmla="*/ 103 h 301"/>
                <a:gd name="T62" fmla="*/ 0 w 233"/>
                <a:gd name="T63" fmla="*/ 10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3" h="301">
                  <a:moveTo>
                    <a:pt x="0" y="103"/>
                  </a:moveTo>
                  <a:lnTo>
                    <a:pt x="101" y="97"/>
                  </a:lnTo>
                  <a:lnTo>
                    <a:pt x="99" y="90"/>
                  </a:lnTo>
                  <a:lnTo>
                    <a:pt x="55" y="83"/>
                  </a:lnTo>
                  <a:lnTo>
                    <a:pt x="44" y="71"/>
                  </a:lnTo>
                  <a:lnTo>
                    <a:pt x="25" y="60"/>
                  </a:lnTo>
                  <a:lnTo>
                    <a:pt x="63" y="51"/>
                  </a:lnTo>
                  <a:lnTo>
                    <a:pt x="118" y="40"/>
                  </a:lnTo>
                  <a:lnTo>
                    <a:pt x="97" y="27"/>
                  </a:lnTo>
                  <a:lnTo>
                    <a:pt x="107" y="20"/>
                  </a:lnTo>
                  <a:lnTo>
                    <a:pt x="124" y="10"/>
                  </a:lnTo>
                  <a:lnTo>
                    <a:pt x="172" y="0"/>
                  </a:lnTo>
                  <a:lnTo>
                    <a:pt x="206" y="11"/>
                  </a:lnTo>
                  <a:lnTo>
                    <a:pt x="217" y="20"/>
                  </a:lnTo>
                  <a:lnTo>
                    <a:pt x="233" y="27"/>
                  </a:lnTo>
                  <a:lnTo>
                    <a:pt x="223" y="45"/>
                  </a:lnTo>
                  <a:lnTo>
                    <a:pt x="151" y="86"/>
                  </a:lnTo>
                  <a:lnTo>
                    <a:pt x="217" y="67"/>
                  </a:lnTo>
                  <a:lnTo>
                    <a:pt x="196" y="88"/>
                  </a:lnTo>
                  <a:lnTo>
                    <a:pt x="206" y="150"/>
                  </a:lnTo>
                  <a:lnTo>
                    <a:pt x="179" y="162"/>
                  </a:lnTo>
                  <a:lnTo>
                    <a:pt x="181" y="176"/>
                  </a:lnTo>
                  <a:lnTo>
                    <a:pt x="206" y="167"/>
                  </a:lnTo>
                  <a:lnTo>
                    <a:pt x="221" y="221"/>
                  </a:lnTo>
                  <a:lnTo>
                    <a:pt x="187" y="250"/>
                  </a:lnTo>
                  <a:lnTo>
                    <a:pt x="59" y="301"/>
                  </a:lnTo>
                  <a:lnTo>
                    <a:pt x="48" y="287"/>
                  </a:lnTo>
                  <a:lnTo>
                    <a:pt x="44" y="178"/>
                  </a:lnTo>
                  <a:lnTo>
                    <a:pt x="27" y="154"/>
                  </a:lnTo>
                  <a:lnTo>
                    <a:pt x="25" y="135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473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5" name="Freeform 332"/>
            <p:cNvSpPr>
              <a:spLocks/>
            </p:cNvSpPr>
            <p:nvPr/>
          </p:nvSpPr>
          <p:spPr bwMode="auto">
            <a:xfrm>
              <a:off x="4477" y="2551"/>
              <a:ext cx="148" cy="76"/>
            </a:xfrm>
            <a:custGeom>
              <a:avLst/>
              <a:gdLst>
                <a:gd name="T0" fmla="*/ 0 w 148"/>
                <a:gd name="T1" fmla="*/ 48 h 76"/>
                <a:gd name="T2" fmla="*/ 53 w 148"/>
                <a:gd name="T3" fmla="*/ 32 h 76"/>
                <a:gd name="T4" fmla="*/ 74 w 148"/>
                <a:gd name="T5" fmla="*/ 48 h 76"/>
                <a:gd name="T6" fmla="*/ 82 w 148"/>
                <a:gd name="T7" fmla="*/ 42 h 76"/>
                <a:gd name="T8" fmla="*/ 74 w 148"/>
                <a:gd name="T9" fmla="*/ 25 h 76"/>
                <a:gd name="T10" fmla="*/ 99 w 148"/>
                <a:gd name="T11" fmla="*/ 28 h 76"/>
                <a:gd name="T12" fmla="*/ 84 w 148"/>
                <a:gd name="T13" fmla="*/ 19 h 76"/>
                <a:gd name="T14" fmla="*/ 112 w 148"/>
                <a:gd name="T15" fmla="*/ 0 h 76"/>
                <a:gd name="T16" fmla="*/ 122 w 148"/>
                <a:gd name="T17" fmla="*/ 8 h 76"/>
                <a:gd name="T18" fmla="*/ 145 w 148"/>
                <a:gd name="T19" fmla="*/ 14 h 76"/>
                <a:gd name="T20" fmla="*/ 148 w 148"/>
                <a:gd name="T21" fmla="*/ 39 h 76"/>
                <a:gd name="T22" fmla="*/ 124 w 148"/>
                <a:gd name="T23" fmla="*/ 76 h 76"/>
                <a:gd name="T24" fmla="*/ 80 w 148"/>
                <a:gd name="T25" fmla="*/ 67 h 76"/>
                <a:gd name="T26" fmla="*/ 93 w 148"/>
                <a:gd name="T27" fmla="*/ 53 h 76"/>
                <a:gd name="T28" fmla="*/ 0 w 148"/>
                <a:gd name="T29" fmla="*/ 54 h 76"/>
                <a:gd name="T30" fmla="*/ 0 w 148"/>
                <a:gd name="T31" fmla="*/ 48 h 76"/>
                <a:gd name="T32" fmla="*/ 0 w 148"/>
                <a:gd name="T33" fmla="*/ 4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8" h="76">
                  <a:moveTo>
                    <a:pt x="0" y="48"/>
                  </a:moveTo>
                  <a:lnTo>
                    <a:pt x="53" y="32"/>
                  </a:lnTo>
                  <a:lnTo>
                    <a:pt x="74" y="48"/>
                  </a:lnTo>
                  <a:lnTo>
                    <a:pt x="82" y="42"/>
                  </a:lnTo>
                  <a:lnTo>
                    <a:pt x="74" y="25"/>
                  </a:lnTo>
                  <a:lnTo>
                    <a:pt x="99" y="28"/>
                  </a:lnTo>
                  <a:lnTo>
                    <a:pt x="84" y="19"/>
                  </a:lnTo>
                  <a:lnTo>
                    <a:pt x="112" y="0"/>
                  </a:lnTo>
                  <a:lnTo>
                    <a:pt x="122" y="8"/>
                  </a:lnTo>
                  <a:lnTo>
                    <a:pt x="145" y="14"/>
                  </a:lnTo>
                  <a:lnTo>
                    <a:pt x="148" y="39"/>
                  </a:lnTo>
                  <a:lnTo>
                    <a:pt x="124" y="76"/>
                  </a:lnTo>
                  <a:lnTo>
                    <a:pt x="80" y="67"/>
                  </a:lnTo>
                  <a:lnTo>
                    <a:pt x="93" y="53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173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" name="Freeform 333"/>
            <p:cNvSpPr>
              <a:spLocks/>
            </p:cNvSpPr>
            <p:nvPr/>
          </p:nvSpPr>
          <p:spPr bwMode="auto">
            <a:xfrm>
              <a:off x="4471" y="2608"/>
              <a:ext cx="120" cy="48"/>
            </a:xfrm>
            <a:custGeom>
              <a:avLst/>
              <a:gdLst>
                <a:gd name="T0" fmla="*/ 32 w 120"/>
                <a:gd name="T1" fmla="*/ 0 h 48"/>
                <a:gd name="T2" fmla="*/ 50 w 120"/>
                <a:gd name="T3" fmla="*/ 14 h 48"/>
                <a:gd name="T4" fmla="*/ 46 w 120"/>
                <a:gd name="T5" fmla="*/ 28 h 48"/>
                <a:gd name="T6" fmla="*/ 118 w 120"/>
                <a:gd name="T7" fmla="*/ 28 h 48"/>
                <a:gd name="T8" fmla="*/ 120 w 120"/>
                <a:gd name="T9" fmla="*/ 42 h 48"/>
                <a:gd name="T10" fmla="*/ 84 w 120"/>
                <a:gd name="T11" fmla="*/ 42 h 48"/>
                <a:gd name="T12" fmla="*/ 32 w 120"/>
                <a:gd name="T13" fmla="*/ 48 h 48"/>
                <a:gd name="T14" fmla="*/ 0 w 120"/>
                <a:gd name="T15" fmla="*/ 37 h 48"/>
                <a:gd name="T16" fmla="*/ 17 w 120"/>
                <a:gd name="T17" fmla="*/ 30 h 48"/>
                <a:gd name="T18" fmla="*/ 32 w 120"/>
                <a:gd name="T19" fmla="*/ 0 h 48"/>
                <a:gd name="T20" fmla="*/ 32 w 120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48">
                  <a:moveTo>
                    <a:pt x="32" y="0"/>
                  </a:moveTo>
                  <a:lnTo>
                    <a:pt x="50" y="14"/>
                  </a:lnTo>
                  <a:lnTo>
                    <a:pt x="46" y="28"/>
                  </a:lnTo>
                  <a:lnTo>
                    <a:pt x="118" y="28"/>
                  </a:lnTo>
                  <a:lnTo>
                    <a:pt x="120" y="42"/>
                  </a:lnTo>
                  <a:lnTo>
                    <a:pt x="84" y="42"/>
                  </a:lnTo>
                  <a:lnTo>
                    <a:pt x="32" y="48"/>
                  </a:lnTo>
                  <a:lnTo>
                    <a:pt x="0" y="37"/>
                  </a:lnTo>
                  <a:lnTo>
                    <a:pt x="17" y="3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4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" name="Freeform 334"/>
            <p:cNvSpPr>
              <a:spLocks/>
            </p:cNvSpPr>
            <p:nvPr/>
          </p:nvSpPr>
          <p:spPr bwMode="auto">
            <a:xfrm>
              <a:off x="4216" y="2572"/>
              <a:ext cx="265" cy="91"/>
            </a:xfrm>
            <a:custGeom>
              <a:avLst/>
              <a:gdLst>
                <a:gd name="T0" fmla="*/ 0 w 265"/>
                <a:gd name="T1" fmla="*/ 9 h 91"/>
                <a:gd name="T2" fmla="*/ 49 w 265"/>
                <a:gd name="T3" fmla="*/ 21 h 91"/>
                <a:gd name="T4" fmla="*/ 91 w 265"/>
                <a:gd name="T5" fmla="*/ 36 h 91"/>
                <a:gd name="T6" fmla="*/ 112 w 265"/>
                <a:gd name="T7" fmla="*/ 36 h 91"/>
                <a:gd name="T8" fmla="*/ 112 w 265"/>
                <a:gd name="T9" fmla="*/ 45 h 91"/>
                <a:gd name="T10" fmla="*/ 21 w 265"/>
                <a:gd name="T11" fmla="*/ 49 h 91"/>
                <a:gd name="T12" fmla="*/ 15 w 265"/>
                <a:gd name="T13" fmla="*/ 84 h 91"/>
                <a:gd name="T14" fmla="*/ 49 w 265"/>
                <a:gd name="T15" fmla="*/ 91 h 91"/>
                <a:gd name="T16" fmla="*/ 146 w 265"/>
                <a:gd name="T17" fmla="*/ 66 h 91"/>
                <a:gd name="T18" fmla="*/ 171 w 265"/>
                <a:gd name="T19" fmla="*/ 64 h 91"/>
                <a:gd name="T20" fmla="*/ 171 w 265"/>
                <a:gd name="T21" fmla="*/ 73 h 91"/>
                <a:gd name="T22" fmla="*/ 223 w 265"/>
                <a:gd name="T23" fmla="*/ 77 h 91"/>
                <a:gd name="T24" fmla="*/ 234 w 265"/>
                <a:gd name="T25" fmla="*/ 58 h 91"/>
                <a:gd name="T26" fmla="*/ 255 w 265"/>
                <a:gd name="T27" fmla="*/ 50 h 91"/>
                <a:gd name="T28" fmla="*/ 244 w 265"/>
                <a:gd name="T29" fmla="*/ 44 h 91"/>
                <a:gd name="T30" fmla="*/ 265 w 265"/>
                <a:gd name="T31" fmla="*/ 30 h 91"/>
                <a:gd name="T32" fmla="*/ 242 w 265"/>
                <a:gd name="T33" fmla="*/ 29 h 91"/>
                <a:gd name="T34" fmla="*/ 215 w 265"/>
                <a:gd name="T35" fmla="*/ 7 h 91"/>
                <a:gd name="T36" fmla="*/ 165 w 265"/>
                <a:gd name="T37" fmla="*/ 10 h 91"/>
                <a:gd name="T38" fmla="*/ 122 w 265"/>
                <a:gd name="T39" fmla="*/ 12 h 91"/>
                <a:gd name="T40" fmla="*/ 49 w 265"/>
                <a:gd name="T41" fmla="*/ 0 h 91"/>
                <a:gd name="T42" fmla="*/ 0 w 265"/>
                <a:gd name="T43" fmla="*/ 9 h 91"/>
                <a:gd name="T44" fmla="*/ 0 w 265"/>
                <a:gd name="T45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5" h="91">
                  <a:moveTo>
                    <a:pt x="0" y="9"/>
                  </a:moveTo>
                  <a:lnTo>
                    <a:pt x="49" y="21"/>
                  </a:lnTo>
                  <a:lnTo>
                    <a:pt x="91" y="36"/>
                  </a:lnTo>
                  <a:lnTo>
                    <a:pt x="112" y="36"/>
                  </a:lnTo>
                  <a:lnTo>
                    <a:pt x="112" y="45"/>
                  </a:lnTo>
                  <a:lnTo>
                    <a:pt x="21" y="49"/>
                  </a:lnTo>
                  <a:lnTo>
                    <a:pt x="15" y="84"/>
                  </a:lnTo>
                  <a:lnTo>
                    <a:pt x="49" y="91"/>
                  </a:lnTo>
                  <a:lnTo>
                    <a:pt x="146" y="66"/>
                  </a:lnTo>
                  <a:lnTo>
                    <a:pt x="171" y="64"/>
                  </a:lnTo>
                  <a:lnTo>
                    <a:pt x="171" y="73"/>
                  </a:lnTo>
                  <a:lnTo>
                    <a:pt x="223" y="77"/>
                  </a:lnTo>
                  <a:lnTo>
                    <a:pt x="234" y="58"/>
                  </a:lnTo>
                  <a:lnTo>
                    <a:pt x="255" y="50"/>
                  </a:lnTo>
                  <a:lnTo>
                    <a:pt x="244" y="44"/>
                  </a:lnTo>
                  <a:lnTo>
                    <a:pt x="265" y="30"/>
                  </a:lnTo>
                  <a:lnTo>
                    <a:pt x="242" y="29"/>
                  </a:lnTo>
                  <a:lnTo>
                    <a:pt x="215" y="7"/>
                  </a:lnTo>
                  <a:lnTo>
                    <a:pt x="165" y="10"/>
                  </a:lnTo>
                  <a:lnTo>
                    <a:pt x="122" y="12"/>
                  </a:lnTo>
                  <a:lnTo>
                    <a:pt x="49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8" name="Freeform 335"/>
            <p:cNvSpPr>
              <a:spLocks/>
            </p:cNvSpPr>
            <p:nvPr/>
          </p:nvSpPr>
          <p:spPr bwMode="auto">
            <a:xfrm>
              <a:off x="3497" y="2400"/>
              <a:ext cx="126" cy="77"/>
            </a:xfrm>
            <a:custGeom>
              <a:avLst/>
              <a:gdLst>
                <a:gd name="T0" fmla="*/ 126 w 126"/>
                <a:gd name="T1" fmla="*/ 0 h 77"/>
                <a:gd name="T2" fmla="*/ 0 w 126"/>
                <a:gd name="T3" fmla="*/ 8 h 77"/>
                <a:gd name="T4" fmla="*/ 4 w 126"/>
                <a:gd name="T5" fmla="*/ 20 h 77"/>
                <a:gd name="T6" fmla="*/ 21 w 126"/>
                <a:gd name="T7" fmla="*/ 25 h 77"/>
                <a:gd name="T8" fmla="*/ 21 w 126"/>
                <a:gd name="T9" fmla="*/ 77 h 77"/>
                <a:gd name="T10" fmla="*/ 111 w 126"/>
                <a:gd name="T11" fmla="*/ 75 h 77"/>
                <a:gd name="T12" fmla="*/ 113 w 126"/>
                <a:gd name="T13" fmla="*/ 17 h 77"/>
                <a:gd name="T14" fmla="*/ 126 w 126"/>
                <a:gd name="T15" fmla="*/ 13 h 77"/>
                <a:gd name="T16" fmla="*/ 126 w 126"/>
                <a:gd name="T17" fmla="*/ 0 h 77"/>
                <a:gd name="T18" fmla="*/ 126 w 126"/>
                <a:gd name="T1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77">
                  <a:moveTo>
                    <a:pt x="126" y="0"/>
                  </a:moveTo>
                  <a:lnTo>
                    <a:pt x="0" y="8"/>
                  </a:lnTo>
                  <a:lnTo>
                    <a:pt x="4" y="20"/>
                  </a:lnTo>
                  <a:lnTo>
                    <a:pt x="21" y="25"/>
                  </a:lnTo>
                  <a:lnTo>
                    <a:pt x="21" y="77"/>
                  </a:lnTo>
                  <a:lnTo>
                    <a:pt x="111" y="75"/>
                  </a:lnTo>
                  <a:lnTo>
                    <a:pt x="113" y="17"/>
                  </a:lnTo>
                  <a:lnTo>
                    <a:pt x="126" y="13"/>
                  </a:ln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5C4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9" name="Freeform 336"/>
            <p:cNvSpPr>
              <a:spLocks/>
            </p:cNvSpPr>
            <p:nvPr/>
          </p:nvSpPr>
          <p:spPr bwMode="auto">
            <a:xfrm>
              <a:off x="3608" y="2204"/>
              <a:ext cx="127" cy="34"/>
            </a:xfrm>
            <a:custGeom>
              <a:avLst/>
              <a:gdLst>
                <a:gd name="T0" fmla="*/ 127 w 127"/>
                <a:gd name="T1" fmla="*/ 0 h 34"/>
                <a:gd name="T2" fmla="*/ 0 w 127"/>
                <a:gd name="T3" fmla="*/ 34 h 34"/>
                <a:gd name="T4" fmla="*/ 80 w 127"/>
                <a:gd name="T5" fmla="*/ 33 h 34"/>
                <a:gd name="T6" fmla="*/ 127 w 127"/>
                <a:gd name="T7" fmla="*/ 0 h 34"/>
                <a:gd name="T8" fmla="*/ 127 w 127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34">
                  <a:moveTo>
                    <a:pt x="127" y="0"/>
                  </a:moveTo>
                  <a:lnTo>
                    <a:pt x="0" y="34"/>
                  </a:lnTo>
                  <a:lnTo>
                    <a:pt x="80" y="33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B5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0" name="Freeform 337"/>
            <p:cNvSpPr>
              <a:spLocks/>
            </p:cNvSpPr>
            <p:nvPr/>
          </p:nvSpPr>
          <p:spPr bwMode="auto">
            <a:xfrm>
              <a:off x="3276" y="2160"/>
              <a:ext cx="34" cy="46"/>
            </a:xfrm>
            <a:custGeom>
              <a:avLst/>
              <a:gdLst>
                <a:gd name="T0" fmla="*/ 34 w 34"/>
                <a:gd name="T1" fmla="*/ 0 h 46"/>
                <a:gd name="T2" fmla="*/ 0 w 34"/>
                <a:gd name="T3" fmla="*/ 46 h 46"/>
                <a:gd name="T4" fmla="*/ 0 w 34"/>
                <a:gd name="T5" fmla="*/ 1 h 46"/>
                <a:gd name="T6" fmla="*/ 34 w 34"/>
                <a:gd name="T7" fmla="*/ 0 h 46"/>
                <a:gd name="T8" fmla="*/ 34 w 3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6">
                  <a:moveTo>
                    <a:pt x="34" y="0"/>
                  </a:moveTo>
                  <a:lnTo>
                    <a:pt x="0" y="46"/>
                  </a:lnTo>
                  <a:lnTo>
                    <a:pt x="0" y="1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B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1" name="Freeform 338"/>
            <p:cNvSpPr>
              <a:spLocks/>
            </p:cNvSpPr>
            <p:nvPr/>
          </p:nvSpPr>
          <p:spPr bwMode="auto">
            <a:xfrm>
              <a:off x="3783" y="2915"/>
              <a:ext cx="869" cy="586"/>
            </a:xfrm>
            <a:custGeom>
              <a:avLst/>
              <a:gdLst>
                <a:gd name="T0" fmla="*/ 829 w 869"/>
                <a:gd name="T1" fmla="*/ 116 h 586"/>
                <a:gd name="T2" fmla="*/ 848 w 869"/>
                <a:gd name="T3" fmla="*/ 93 h 586"/>
                <a:gd name="T4" fmla="*/ 781 w 869"/>
                <a:gd name="T5" fmla="*/ 87 h 586"/>
                <a:gd name="T6" fmla="*/ 835 w 869"/>
                <a:gd name="T7" fmla="*/ 59 h 586"/>
                <a:gd name="T8" fmla="*/ 848 w 869"/>
                <a:gd name="T9" fmla="*/ 19 h 586"/>
                <a:gd name="T10" fmla="*/ 728 w 869"/>
                <a:gd name="T11" fmla="*/ 54 h 586"/>
                <a:gd name="T12" fmla="*/ 680 w 869"/>
                <a:gd name="T13" fmla="*/ 0 h 586"/>
                <a:gd name="T14" fmla="*/ 593 w 869"/>
                <a:gd name="T15" fmla="*/ 42 h 586"/>
                <a:gd name="T16" fmla="*/ 629 w 869"/>
                <a:gd name="T17" fmla="*/ 59 h 586"/>
                <a:gd name="T18" fmla="*/ 652 w 869"/>
                <a:gd name="T19" fmla="*/ 74 h 586"/>
                <a:gd name="T20" fmla="*/ 583 w 869"/>
                <a:gd name="T21" fmla="*/ 91 h 586"/>
                <a:gd name="T22" fmla="*/ 497 w 869"/>
                <a:gd name="T23" fmla="*/ 117 h 586"/>
                <a:gd name="T24" fmla="*/ 471 w 869"/>
                <a:gd name="T25" fmla="*/ 71 h 586"/>
                <a:gd name="T26" fmla="*/ 419 w 869"/>
                <a:gd name="T27" fmla="*/ 71 h 586"/>
                <a:gd name="T28" fmla="*/ 383 w 869"/>
                <a:gd name="T29" fmla="*/ 32 h 586"/>
                <a:gd name="T30" fmla="*/ 326 w 869"/>
                <a:gd name="T31" fmla="*/ 31 h 586"/>
                <a:gd name="T32" fmla="*/ 267 w 869"/>
                <a:gd name="T33" fmla="*/ 81 h 586"/>
                <a:gd name="T34" fmla="*/ 288 w 869"/>
                <a:gd name="T35" fmla="*/ 102 h 586"/>
                <a:gd name="T36" fmla="*/ 305 w 869"/>
                <a:gd name="T37" fmla="*/ 104 h 586"/>
                <a:gd name="T38" fmla="*/ 339 w 869"/>
                <a:gd name="T39" fmla="*/ 96 h 586"/>
                <a:gd name="T40" fmla="*/ 261 w 869"/>
                <a:gd name="T41" fmla="*/ 160 h 586"/>
                <a:gd name="T42" fmla="*/ 130 w 869"/>
                <a:gd name="T43" fmla="*/ 126 h 586"/>
                <a:gd name="T44" fmla="*/ 122 w 869"/>
                <a:gd name="T45" fmla="*/ 166 h 586"/>
                <a:gd name="T46" fmla="*/ 74 w 869"/>
                <a:gd name="T47" fmla="*/ 201 h 586"/>
                <a:gd name="T48" fmla="*/ 29 w 869"/>
                <a:gd name="T49" fmla="*/ 182 h 586"/>
                <a:gd name="T50" fmla="*/ 23 w 869"/>
                <a:gd name="T51" fmla="*/ 213 h 586"/>
                <a:gd name="T52" fmla="*/ 74 w 869"/>
                <a:gd name="T53" fmla="*/ 215 h 586"/>
                <a:gd name="T54" fmla="*/ 99 w 869"/>
                <a:gd name="T55" fmla="*/ 246 h 586"/>
                <a:gd name="T56" fmla="*/ 170 w 869"/>
                <a:gd name="T57" fmla="*/ 227 h 586"/>
                <a:gd name="T58" fmla="*/ 151 w 869"/>
                <a:gd name="T59" fmla="*/ 267 h 586"/>
                <a:gd name="T60" fmla="*/ 84 w 869"/>
                <a:gd name="T61" fmla="*/ 316 h 586"/>
                <a:gd name="T62" fmla="*/ 204 w 869"/>
                <a:gd name="T63" fmla="*/ 312 h 586"/>
                <a:gd name="T64" fmla="*/ 242 w 869"/>
                <a:gd name="T65" fmla="*/ 391 h 586"/>
                <a:gd name="T66" fmla="*/ 238 w 869"/>
                <a:gd name="T67" fmla="*/ 427 h 586"/>
                <a:gd name="T68" fmla="*/ 143 w 869"/>
                <a:gd name="T69" fmla="*/ 441 h 586"/>
                <a:gd name="T70" fmla="*/ 179 w 869"/>
                <a:gd name="T71" fmla="*/ 467 h 586"/>
                <a:gd name="T72" fmla="*/ 221 w 869"/>
                <a:gd name="T73" fmla="*/ 476 h 586"/>
                <a:gd name="T74" fmla="*/ 269 w 869"/>
                <a:gd name="T75" fmla="*/ 492 h 586"/>
                <a:gd name="T76" fmla="*/ 221 w 869"/>
                <a:gd name="T77" fmla="*/ 464 h 586"/>
                <a:gd name="T78" fmla="*/ 284 w 869"/>
                <a:gd name="T79" fmla="*/ 445 h 586"/>
                <a:gd name="T80" fmla="*/ 383 w 869"/>
                <a:gd name="T81" fmla="*/ 459 h 586"/>
                <a:gd name="T82" fmla="*/ 400 w 869"/>
                <a:gd name="T83" fmla="*/ 532 h 586"/>
                <a:gd name="T84" fmla="*/ 497 w 869"/>
                <a:gd name="T85" fmla="*/ 463 h 586"/>
                <a:gd name="T86" fmla="*/ 568 w 869"/>
                <a:gd name="T87" fmla="*/ 498 h 586"/>
                <a:gd name="T88" fmla="*/ 642 w 869"/>
                <a:gd name="T89" fmla="*/ 563 h 586"/>
                <a:gd name="T90" fmla="*/ 591 w 869"/>
                <a:gd name="T91" fmla="*/ 575 h 586"/>
                <a:gd name="T92" fmla="*/ 667 w 869"/>
                <a:gd name="T93" fmla="*/ 579 h 586"/>
                <a:gd name="T94" fmla="*/ 698 w 869"/>
                <a:gd name="T95" fmla="*/ 571 h 586"/>
                <a:gd name="T96" fmla="*/ 661 w 869"/>
                <a:gd name="T97" fmla="*/ 528 h 586"/>
                <a:gd name="T98" fmla="*/ 785 w 869"/>
                <a:gd name="T99" fmla="*/ 507 h 586"/>
                <a:gd name="T100" fmla="*/ 816 w 869"/>
                <a:gd name="T101" fmla="*/ 475 h 586"/>
                <a:gd name="T102" fmla="*/ 863 w 869"/>
                <a:gd name="T103" fmla="*/ 428 h 586"/>
                <a:gd name="T104" fmla="*/ 869 w 869"/>
                <a:gd name="T105" fmla="*/ 14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586">
                  <a:moveTo>
                    <a:pt x="869" y="142"/>
                  </a:moveTo>
                  <a:lnTo>
                    <a:pt x="829" y="116"/>
                  </a:lnTo>
                  <a:lnTo>
                    <a:pt x="827" y="103"/>
                  </a:lnTo>
                  <a:lnTo>
                    <a:pt x="848" y="93"/>
                  </a:lnTo>
                  <a:lnTo>
                    <a:pt x="848" y="71"/>
                  </a:lnTo>
                  <a:lnTo>
                    <a:pt x="781" y="87"/>
                  </a:lnTo>
                  <a:lnTo>
                    <a:pt x="787" y="63"/>
                  </a:lnTo>
                  <a:lnTo>
                    <a:pt x="835" y="59"/>
                  </a:lnTo>
                  <a:lnTo>
                    <a:pt x="806" y="51"/>
                  </a:lnTo>
                  <a:lnTo>
                    <a:pt x="848" y="19"/>
                  </a:lnTo>
                  <a:lnTo>
                    <a:pt x="806" y="19"/>
                  </a:lnTo>
                  <a:lnTo>
                    <a:pt x="728" y="54"/>
                  </a:lnTo>
                  <a:lnTo>
                    <a:pt x="734" y="9"/>
                  </a:lnTo>
                  <a:lnTo>
                    <a:pt x="680" y="0"/>
                  </a:lnTo>
                  <a:lnTo>
                    <a:pt x="598" y="31"/>
                  </a:lnTo>
                  <a:lnTo>
                    <a:pt x="593" y="42"/>
                  </a:lnTo>
                  <a:lnTo>
                    <a:pt x="633" y="42"/>
                  </a:lnTo>
                  <a:lnTo>
                    <a:pt x="629" y="59"/>
                  </a:lnTo>
                  <a:lnTo>
                    <a:pt x="612" y="66"/>
                  </a:lnTo>
                  <a:lnTo>
                    <a:pt x="652" y="74"/>
                  </a:lnTo>
                  <a:lnTo>
                    <a:pt x="621" y="91"/>
                  </a:lnTo>
                  <a:lnTo>
                    <a:pt x="583" y="91"/>
                  </a:lnTo>
                  <a:lnTo>
                    <a:pt x="551" y="117"/>
                  </a:lnTo>
                  <a:lnTo>
                    <a:pt x="497" y="117"/>
                  </a:lnTo>
                  <a:lnTo>
                    <a:pt x="497" y="74"/>
                  </a:lnTo>
                  <a:lnTo>
                    <a:pt x="471" y="71"/>
                  </a:lnTo>
                  <a:lnTo>
                    <a:pt x="457" y="59"/>
                  </a:lnTo>
                  <a:lnTo>
                    <a:pt x="419" y="71"/>
                  </a:lnTo>
                  <a:lnTo>
                    <a:pt x="436" y="40"/>
                  </a:lnTo>
                  <a:lnTo>
                    <a:pt x="383" y="32"/>
                  </a:lnTo>
                  <a:lnTo>
                    <a:pt x="351" y="47"/>
                  </a:lnTo>
                  <a:lnTo>
                    <a:pt x="326" y="31"/>
                  </a:lnTo>
                  <a:lnTo>
                    <a:pt x="326" y="51"/>
                  </a:lnTo>
                  <a:lnTo>
                    <a:pt x="267" y="81"/>
                  </a:lnTo>
                  <a:lnTo>
                    <a:pt x="292" y="81"/>
                  </a:lnTo>
                  <a:lnTo>
                    <a:pt x="288" y="102"/>
                  </a:lnTo>
                  <a:lnTo>
                    <a:pt x="265" y="125"/>
                  </a:lnTo>
                  <a:lnTo>
                    <a:pt x="305" y="104"/>
                  </a:lnTo>
                  <a:lnTo>
                    <a:pt x="313" y="87"/>
                  </a:lnTo>
                  <a:lnTo>
                    <a:pt x="339" y="96"/>
                  </a:lnTo>
                  <a:lnTo>
                    <a:pt x="335" y="143"/>
                  </a:lnTo>
                  <a:lnTo>
                    <a:pt x="261" y="160"/>
                  </a:lnTo>
                  <a:lnTo>
                    <a:pt x="183" y="128"/>
                  </a:lnTo>
                  <a:lnTo>
                    <a:pt x="130" y="126"/>
                  </a:lnTo>
                  <a:lnTo>
                    <a:pt x="111" y="144"/>
                  </a:lnTo>
                  <a:lnTo>
                    <a:pt x="122" y="166"/>
                  </a:lnTo>
                  <a:lnTo>
                    <a:pt x="74" y="183"/>
                  </a:lnTo>
                  <a:lnTo>
                    <a:pt x="74" y="201"/>
                  </a:lnTo>
                  <a:lnTo>
                    <a:pt x="50" y="198"/>
                  </a:lnTo>
                  <a:lnTo>
                    <a:pt x="29" y="182"/>
                  </a:lnTo>
                  <a:lnTo>
                    <a:pt x="0" y="205"/>
                  </a:lnTo>
                  <a:lnTo>
                    <a:pt x="23" y="213"/>
                  </a:lnTo>
                  <a:lnTo>
                    <a:pt x="42" y="223"/>
                  </a:lnTo>
                  <a:lnTo>
                    <a:pt x="74" y="215"/>
                  </a:lnTo>
                  <a:lnTo>
                    <a:pt x="50" y="245"/>
                  </a:lnTo>
                  <a:lnTo>
                    <a:pt x="99" y="246"/>
                  </a:lnTo>
                  <a:lnTo>
                    <a:pt x="130" y="223"/>
                  </a:lnTo>
                  <a:lnTo>
                    <a:pt x="170" y="227"/>
                  </a:lnTo>
                  <a:lnTo>
                    <a:pt x="151" y="250"/>
                  </a:lnTo>
                  <a:lnTo>
                    <a:pt x="151" y="267"/>
                  </a:lnTo>
                  <a:lnTo>
                    <a:pt x="128" y="268"/>
                  </a:lnTo>
                  <a:lnTo>
                    <a:pt x="84" y="316"/>
                  </a:lnTo>
                  <a:lnTo>
                    <a:pt x="173" y="311"/>
                  </a:lnTo>
                  <a:lnTo>
                    <a:pt x="204" y="312"/>
                  </a:lnTo>
                  <a:lnTo>
                    <a:pt x="242" y="334"/>
                  </a:lnTo>
                  <a:lnTo>
                    <a:pt x="242" y="391"/>
                  </a:lnTo>
                  <a:lnTo>
                    <a:pt x="259" y="409"/>
                  </a:lnTo>
                  <a:lnTo>
                    <a:pt x="238" y="427"/>
                  </a:lnTo>
                  <a:lnTo>
                    <a:pt x="185" y="431"/>
                  </a:lnTo>
                  <a:lnTo>
                    <a:pt x="143" y="441"/>
                  </a:lnTo>
                  <a:lnTo>
                    <a:pt x="160" y="458"/>
                  </a:lnTo>
                  <a:lnTo>
                    <a:pt x="179" y="467"/>
                  </a:lnTo>
                  <a:lnTo>
                    <a:pt x="191" y="478"/>
                  </a:lnTo>
                  <a:lnTo>
                    <a:pt x="221" y="476"/>
                  </a:lnTo>
                  <a:lnTo>
                    <a:pt x="242" y="483"/>
                  </a:lnTo>
                  <a:lnTo>
                    <a:pt x="269" y="492"/>
                  </a:lnTo>
                  <a:lnTo>
                    <a:pt x="261" y="467"/>
                  </a:lnTo>
                  <a:lnTo>
                    <a:pt x="221" y="464"/>
                  </a:lnTo>
                  <a:lnTo>
                    <a:pt x="231" y="453"/>
                  </a:lnTo>
                  <a:lnTo>
                    <a:pt x="284" y="445"/>
                  </a:lnTo>
                  <a:lnTo>
                    <a:pt x="320" y="426"/>
                  </a:lnTo>
                  <a:lnTo>
                    <a:pt x="383" y="459"/>
                  </a:lnTo>
                  <a:lnTo>
                    <a:pt x="383" y="499"/>
                  </a:lnTo>
                  <a:lnTo>
                    <a:pt x="400" y="532"/>
                  </a:lnTo>
                  <a:lnTo>
                    <a:pt x="412" y="478"/>
                  </a:lnTo>
                  <a:lnTo>
                    <a:pt x="497" y="463"/>
                  </a:lnTo>
                  <a:lnTo>
                    <a:pt x="530" y="470"/>
                  </a:lnTo>
                  <a:lnTo>
                    <a:pt x="568" y="498"/>
                  </a:lnTo>
                  <a:lnTo>
                    <a:pt x="637" y="539"/>
                  </a:lnTo>
                  <a:lnTo>
                    <a:pt x="642" y="563"/>
                  </a:lnTo>
                  <a:lnTo>
                    <a:pt x="610" y="563"/>
                  </a:lnTo>
                  <a:lnTo>
                    <a:pt x="591" y="575"/>
                  </a:lnTo>
                  <a:lnTo>
                    <a:pt x="623" y="586"/>
                  </a:lnTo>
                  <a:lnTo>
                    <a:pt x="667" y="579"/>
                  </a:lnTo>
                  <a:lnTo>
                    <a:pt x="680" y="566"/>
                  </a:lnTo>
                  <a:lnTo>
                    <a:pt x="698" y="571"/>
                  </a:lnTo>
                  <a:lnTo>
                    <a:pt x="694" y="551"/>
                  </a:lnTo>
                  <a:lnTo>
                    <a:pt x="661" y="528"/>
                  </a:lnTo>
                  <a:lnTo>
                    <a:pt x="774" y="551"/>
                  </a:lnTo>
                  <a:lnTo>
                    <a:pt x="785" y="507"/>
                  </a:lnTo>
                  <a:lnTo>
                    <a:pt x="774" y="461"/>
                  </a:lnTo>
                  <a:lnTo>
                    <a:pt x="816" y="475"/>
                  </a:lnTo>
                  <a:lnTo>
                    <a:pt x="806" y="442"/>
                  </a:lnTo>
                  <a:lnTo>
                    <a:pt x="863" y="428"/>
                  </a:lnTo>
                  <a:lnTo>
                    <a:pt x="869" y="142"/>
                  </a:lnTo>
                  <a:lnTo>
                    <a:pt x="869" y="142"/>
                  </a:lnTo>
                  <a:close/>
                </a:path>
              </a:pathLst>
            </a:custGeom>
            <a:solidFill>
              <a:srgbClr val="173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2" name="Freeform 339"/>
            <p:cNvSpPr>
              <a:spLocks/>
            </p:cNvSpPr>
            <p:nvPr/>
          </p:nvSpPr>
          <p:spPr bwMode="auto">
            <a:xfrm>
              <a:off x="3968" y="2943"/>
              <a:ext cx="80" cy="47"/>
            </a:xfrm>
            <a:custGeom>
              <a:avLst/>
              <a:gdLst>
                <a:gd name="T0" fmla="*/ 70 w 80"/>
                <a:gd name="T1" fmla="*/ 14 h 47"/>
                <a:gd name="T2" fmla="*/ 32 w 80"/>
                <a:gd name="T3" fmla="*/ 0 h 47"/>
                <a:gd name="T4" fmla="*/ 4 w 80"/>
                <a:gd name="T5" fmla="*/ 35 h 47"/>
                <a:gd name="T6" fmla="*/ 0 w 80"/>
                <a:gd name="T7" fmla="*/ 47 h 47"/>
                <a:gd name="T8" fmla="*/ 80 w 80"/>
                <a:gd name="T9" fmla="*/ 46 h 47"/>
                <a:gd name="T10" fmla="*/ 32 w 80"/>
                <a:gd name="T11" fmla="*/ 26 h 47"/>
                <a:gd name="T12" fmla="*/ 70 w 80"/>
                <a:gd name="T13" fmla="*/ 14 h 47"/>
                <a:gd name="T14" fmla="*/ 70 w 80"/>
                <a:gd name="T15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47">
                  <a:moveTo>
                    <a:pt x="70" y="14"/>
                  </a:moveTo>
                  <a:lnTo>
                    <a:pt x="32" y="0"/>
                  </a:lnTo>
                  <a:lnTo>
                    <a:pt x="4" y="35"/>
                  </a:lnTo>
                  <a:lnTo>
                    <a:pt x="0" y="47"/>
                  </a:lnTo>
                  <a:lnTo>
                    <a:pt x="80" y="46"/>
                  </a:lnTo>
                  <a:lnTo>
                    <a:pt x="32" y="26"/>
                  </a:lnTo>
                  <a:lnTo>
                    <a:pt x="70" y="14"/>
                  </a:lnTo>
                  <a:lnTo>
                    <a:pt x="70" y="14"/>
                  </a:lnTo>
                  <a:close/>
                </a:path>
              </a:pathLst>
            </a:custGeom>
            <a:solidFill>
              <a:srgbClr val="4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3" name="Freeform 340"/>
            <p:cNvSpPr>
              <a:spLocks/>
            </p:cNvSpPr>
            <p:nvPr/>
          </p:nvSpPr>
          <p:spPr bwMode="auto">
            <a:xfrm>
              <a:off x="3520" y="3693"/>
              <a:ext cx="229" cy="70"/>
            </a:xfrm>
            <a:custGeom>
              <a:avLst/>
              <a:gdLst>
                <a:gd name="T0" fmla="*/ 145 w 229"/>
                <a:gd name="T1" fmla="*/ 5 h 70"/>
                <a:gd name="T2" fmla="*/ 196 w 229"/>
                <a:gd name="T3" fmla="*/ 0 h 70"/>
                <a:gd name="T4" fmla="*/ 189 w 229"/>
                <a:gd name="T5" fmla="*/ 25 h 70"/>
                <a:gd name="T6" fmla="*/ 229 w 229"/>
                <a:gd name="T7" fmla="*/ 27 h 70"/>
                <a:gd name="T8" fmla="*/ 143 w 229"/>
                <a:gd name="T9" fmla="*/ 38 h 70"/>
                <a:gd name="T10" fmla="*/ 168 w 229"/>
                <a:gd name="T11" fmla="*/ 49 h 70"/>
                <a:gd name="T12" fmla="*/ 128 w 229"/>
                <a:gd name="T13" fmla="*/ 66 h 70"/>
                <a:gd name="T14" fmla="*/ 0 w 229"/>
                <a:gd name="T15" fmla="*/ 70 h 70"/>
                <a:gd name="T16" fmla="*/ 61 w 229"/>
                <a:gd name="T17" fmla="*/ 49 h 70"/>
                <a:gd name="T18" fmla="*/ 61 w 229"/>
                <a:gd name="T19" fmla="*/ 16 h 70"/>
                <a:gd name="T20" fmla="*/ 90 w 229"/>
                <a:gd name="T21" fmla="*/ 10 h 70"/>
                <a:gd name="T22" fmla="*/ 137 w 229"/>
                <a:gd name="T23" fmla="*/ 31 h 70"/>
                <a:gd name="T24" fmla="*/ 154 w 229"/>
                <a:gd name="T25" fmla="*/ 22 h 70"/>
                <a:gd name="T26" fmla="*/ 145 w 229"/>
                <a:gd name="T27" fmla="*/ 5 h 70"/>
                <a:gd name="T28" fmla="*/ 145 w 229"/>
                <a:gd name="T29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9" h="70">
                  <a:moveTo>
                    <a:pt x="145" y="5"/>
                  </a:moveTo>
                  <a:lnTo>
                    <a:pt x="196" y="0"/>
                  </a:lnTo>
                  <a:lnTo>
                    <a:pt x="189" y="25"/>
                  </a:lnTo>
                  <a:lnTo>
                    <a:pt x="229" y="27"/>
                  </a:lnTo>
                  <a:lnTo>
                    <a:pt x="143" y="38"/>
                  </a:lnTo>
                  <a:lnTo>
                    <a:pt x="168" y="49"/>
                  </a:lnTo>
                  <a:lnTo>
                    <a:pt x="128" y="66"/>
                  </a:lnTo>
                  <a:lnTo>
                    <a:pt x="0" y="70"/>
                  </a:lnTo>
                  <a:lnTo>
                    <a:pt x="61" y="49"/>
                  </a:lnTo>
                  <a:lnTo>
                    <a:pt x="61" y="16"/>
                  </a:lnTo>
                  <a:lnTo>
                    <a:pt x="90" y="10"/>
                  </a:lnTo>
                  <a:lnTo>
                    <a:pt x="137" y="31"/>
                  </a:lnTo>
                  <a:lnTo>
                    <a:pt x="154" y="22"/>
                  </a:lnTo>
                  <a:lnTo>
                    <a:pt x="145" y="5"/>
                  </a:lnTo>
                  <a:lnTo>
                    <a:pt x="145" y="5"/>
                  </a:lnTo>
                  <a:close/>
                </a:path>
              </a:pathLst>
            </a:custGeom>
            <a:solidFill>
              <a:srgbClr val="173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4" name="Freeform 341"/>
            <p:cNvSpPr>
              <a:spLocks/>
            </p:cNvSpPr>
            <p:nvPr/>
          </p:nvSpPr>
          <p:spPr bwMode="auto">
            <a:xfrm>
              <a:off x="3560" y="3213"/>
              <a:ext cx="103" cy="24"/>
            </a:xfrm>
            <a:custGeom>
              <a:avLst/>
              <a:gdLst>
                <a:gd name="T0" fmla="*/ 103 w 103"/>
                <a:gd name="T1" fmla="*/ 11 h 24"/>
                <a:gd name="T2" fmla="*/ 36 w 103"/>
                <a:gd name="T3" fmla="*/ 24 h 24"/>
                <a:gd name="T4" fmla="*/ 10 w 103"/>
                <a:gd name="T5" fmla="*/ 19 h 24"/>
                <a:gd name="T6" fmla="*/ 0 w 103"/>
                <a:gd name="T7" fmla="*/ 3 h 24"/>
                <a:gd name="T8" fmla="*/ 55 w 103"/>
                <a:gd name="T9" fmla="*/ 0 h 24"/>
                <a:gd name="T10" fmla="*/ 103 w 103"/>
                <a:gd name="T11" fmla="*/ 11 h 24"/>
                <a:gd name="T12" fmla="*/ 103 w 103"/>
                <a:gd name="T13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24">
                  <a:moveTo>
                    <a:pt x="103" y="11"/>
                  </a:moveTo>
                  <a:lnTo>
                    <a:pt x="36" y="24"/>
                  </a:lnTo>
                  <a:lnTo>
                    <a:pt x="10" y="19"/>
                  </a:lnTo>
                  <a:lnTo>
                    <a:pt x="0" y="3"/>
                  </a:lnTo>
                  <a:lnTo>
                    <a:pt x="55" y="0"/>
                  </a:lnTo>
                  <a:lnTo>
                    <a:pt x="103" y="11"/>
                  </a:lnTo>
                  <a:lnTo>
                    <a:pt x="103" y="11"/>
                  </a:lnTo>
                  <a:close/>
                </a:path>
              </a:pathLst>
            </a:custGeom>
            <a:solidFill>
              <a:srgbClr val="2E4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5" name="Freeform 342"/>
            <p:cNvSpPr>
              <a:spLocks/>
            </p:cNvSpPr>
            <p:nvPr/>
          </p:nvSpPr>
          <p:spPr bwMode="auto">
            <a:xfrm>
              <a:off x="4172" y="2745"/>
              <a:ext cx="49" cy="17"/>
            </a:xfrm>
            <a:custGeom>
              <a:avLst/>
              <a:gdLst>
                <a:gd name="T0" fmla="*/ 49 w 49"/>
                <a:gd name="T1" fmla="*/ 4 h 17"/>
                <a:gd name="T2" fmla="*/ 0 w 49"/>
                <a:gd name="T3" fmla="*/ 0 h 17"/>
                <a:gd name="T4" fmla="*/ 23 w 49"/>
                <a:gd name="T5" fmla="*/ 17 h 17"/>
                <a:gd name="T6" fmla="*/ 49 w 49"/>
                <a:gd name="T7" fmla="*/ 4 h 17"/>
                <a:gd name="T8" fmla="*/ 49 w 49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7">
                  <a:moveTo>
                    <a:pt x="49" y="4"/>
                  </a:moveTo>
                  <a:lnTo>
                    <a:pt x="0" y="0"/>
                  </a:lnTo>
                  <a:lnTo>
                    <a:pt x="23" y="17"/>
                  </a:lnTo>
                  <a:lnTo>
                    <a:pt x="49" y="4"/>
                  </a:lnTo>
                  <a:lnTo>
                    <a:pt x="49" y="4"/>
                  </a:lnTo>
                  <a:close/>
                </a:path>
              </a:pathLst>
            </a:custGeom>
            <a:solidFill>
              <a:srgbClr val="FFD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6" name="Freeform 343"/>
            <p:cNvSpPr>
              <a:spLocks/>
            </p:cNvSpPr>
            <p:nvPr/>
          </p:nvSpPr>
          <p:spPr bwMode="auto">
            <a:xfrm>
              <a:off x="3000" y="2958"/>
              <a:ext cx="103" cy="89"/>
            </a:xfrm>
            <a:custGeom>
              <a:avLst/>
              <a:gdLst>
                <a:gd name="T0" fmla="*/ 0 w 103"/>
                <a:gd name="T1" fmla="*/ 89 h 89"/>
                <a:gd name="T2" fmla="*/ 103 w 103"/>
                <a:gd name="T3" fmla="*/ 89 h 89"/>
                <a:gd name="T4" fmla="*/ 99 w 103"/>
                <a:gd name="T5" fmla="*/ 17 h 89"/>
                <a:gd name="T6" fmla="*/ 93 w 103"/>
                <a:gd name="T7" fmla="*/ 0 h 89"/>
                <a:gd name="T8" fmla="*/ 9 w 103"/>
                <a:gd name="T9" fmla="*/ 4 h 89"/>
                <a:gd name="T10" fmla="*/ 0 w 103"/>
                <a:gd name="T11" fmla="*/ 89 h 89"/>
                <a:gd name="T12" fmla="*/ 0 w 103"/>
                <a:gd name="T1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89">
                  <a:moveTo>
                    <a:pt x="0" y="89"/>
                  </a:moveTo>
                  <a:lnTo>
                    <a:pt x="103" y="89"/>
                  </a:lnTo>
                  <a:lnTo>
                    <a:pt x="99" y="17"/>
                  </a:lnTo>
                  <a:lnTo>
                    <a:pt x="93" y="0"/>
                  </a:lnTo>
                  <a:lnTo>
                    <a:pt x="9" y="4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5C4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7" name="Freeform 344"/>
            <p:cNvSpPr>
              <a:spLocks/>
            </p:cNvSpPr>
            <p:nvPr/>
          </p:nvSpPr>
          <p:spPr bwMode="auto">
            <a:xfrm>
              <a:off x="3345" y="2578"/>
              <a:ext cx="135" cy="49"/>
            </a:xfrm>
            <a:custGeom>
              <a:avLst/>
              <a:gdLst>
                <a:gd name="T0" fmla="*/ 95 w 135"/>
                <a:gd name="T1" fmla="*/ 40 h 49"/>
                <a:gd name="T2" fmla="*/ 135 w 135"/>
                <a:gd name="T3" fmla="*/ 27 h 49"/>
                <a:gd name="T4" fmla="*/ 91 w 135"/>
                <a:gd name="T5" fmla="*/ 0 h 49"/>
                <a:gd name="T6" fmla="*/ 89 w 135"/>
                <a:gd name="T7" fmla="*/ 21 h 49"/>
                <a:gd name="T8" fmla="*/ 26 w 135"/>
                <a:gd name="T9" fmla="*/ 26 h 49"/>
                <a:gd name="T10" fmla="*/ 0 w 135"/>
                <a:gd name="T11" fmla="*/ 49 h 49"/>
                <a:gd name="T12" fmla="*/ 63 w 135"/>
                <a:gd name="T13" fmla="*/ 46 h 49"/>
                <a:gd name="T14" fmla="*/ 95 w 135"/>
                <a:gd name="T15" fmla="*/ 40 h 49"/>
                <a:gd name="T16" fmla="*/ 95 w 135"/>
                <a:gd name="T17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49">
                  <a:moveTo>
                    <a:pt x="95" y="40"/>
                  </a:moveTo>
                  <a:lnTo>
                    <a:pt x="135" y="27"/>
                  </a:lnTo>
                  <a:lnTo>
                    <a:pt x="91" y="0"/>
                  </a:lnTo>
                  <a:lnTo>
                    <a:pt x="89" y="21"/>
                  </a:lnTo>
                  <a:lnTo>
                    <a:pt x="26" y="26"/>
                  </a:lnTo>
                  <a:lnTo>
                    <a:pt x="0" y="49"/>
                  </a:lnTo>
                  <a:lnTo>
                    <a:pt x="63" y="46"/>
                  </a:lnTo>
                  <a:lnTo>
                    <a:pt x="95" y="40"/>
                  </a:lnTo>
                  <a:lnTo>
                    <a:pt x="95" y="40"/>
                  </a:lnTo>
                  <a:close/>
                </a:path>
              </a:pathLst>
            </a:custGeom>
            <a:solidFill>
              <a:srgbClr val="A69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8" name="Freeform 345"/>
            <p:cNvSpPr>
              <a:spLocks/>
            </p:cNvSpPr>
            <p:nvPr/>
          </p:nvSpPr>
          <p:spPr bwMode="auto">
            <a:xfrm>
              <a:off x="2434" y="2160"/>
              <a:ext cx="1101" cy="396"/>
            </a:xfrm>
            <a:custGeom>
              <a:avLst/>
              <a:gdLst>
                <a:gd name="T0" fmla="*/ 878 w 1101"/>
                <a:gd name="T1" fmla="*/ 0 h 396"/>
                <a:gd name="T2" fmla="*/ 884 w 1101"/>
                <a:gd name="T3" fmla="*/ 144 h 396"/>
                <a:gd name="T4" fmla="*/ 869 w 1101"/>
                <a:gd name="T5" fmla="*/ 215 h 396"/>
                <a:gd name="T6" fmla="*/ 796 w 1101"/>
                <a:gd name="T7" fmla="*/ 154 h 396"/>
                <a:gd name="T8" fmla="*/ 360 w 1101"/>
                <a:gd name="T9" fmla="*/ 135 h 396"/>
                <a:gd name="T10" fmla="*/ 183 w 1101"/>
                <a:gd name="T11" fmla="*/ 140 h 396"/>
                <a:gd name="T12" fmla="*/ 36 w 1101"/>
                <a:gd name="T13" fmla="*/ 120 h 396"/>
                <a:gd name="T14" fmla="*/ 36 w 1101"/>
                <a:gd name="T15" fmla="*/ 90 h 396"/>
                <a:gd name="T16" fmla="*/ 2 w 1101"/>
                <a:gd name="T17" fmla="*/ 90 h 396"/>
                <a:gd name="T18" fmla="*/ 0 w 1101"/>
                <a:gd name="T19" fmla="*/ 136 h 396"/>
                <a:gd name="T20" fmla="*/ 120 w 1101"/>
                <a:gd name="T21" fmla="*/ 275 h 396"/>
                <a:gd name="T22" fmla="*/ 188 w 1101"/>
                <a:gd name="T23" fmla="*/ 311 h 396"/>
                <a:gd name="T24" fmla="*/ 215 w 1101"/>
                <a:gd name="T25" fmla="*/ 315 h 396"/>
                <a:gd name="T26" fmla="*/ 183 w 1101"/>
                <a:gd name="T27" fmla="*/ 363 h 396"/>
                <a:gd name="T28" fmla="*/ 150 w 1101"/>
                <a:gd name="T29" fmla="*/ 396 h 396"/>
                <a:gd name="T30" fmla="*/ 230 w 1101"/>
                <a:gd name="T31" fmla="*/ 383 h 396"/>
                <a:gd name="T32" fmla="*/ 282 w 1101"/>
                <a:gd name="T33" fmla="*/ 310 h 396"/>
                <a:gd name="T34" fmla="*/ 257 w 1101"/>
                <a:gd name="T35" fmla="*/ 271 h 396"/>
                <a:gd name="T36" fmla="*/ 333 w 1101"/>
                <a:gd name="T37" fmla="*/ 249 h 396"/>
                <a:gd name="T38" fmla="*/ 545 w 1101"/>
                <a:gd name="T39" fmla="*/ 236 h 396"/>
                <a:gd name="T40" fmla="*/ 640 w 1101"/>
                <a:gd name="T41" fmla="*/ 221 h 396"/>
                <a:gd name="T42" fmla="*/ 690 w 1101"/>
                <a:gd name="T43" fmla="*/ 278 h 396"/>
                <a:gd name="T44" fmla="*/ 810 w 1101"/>
                <a:gd name="T45" fmla="*/ 377 h 396"/>
                <a:gd name="T46" fmla="*/ 789 w 1101"/>
                <a:gd name="T47" fmla="*/ 350 h 396"/>
                <a:gd name="T48" fmla="*/ 667 w 1101"/>
                <a:gd name="T49" fmla="*/ 237 h 396"/>
                <a:gd name="T50" fmla="*/ 747 w 1101"/>
                <a:gd name="T51" fmla="*/ 249 h 396"/>
                <a:gd name="T52" fmla="*/ 848 w 1101"/>
                <a:gd name="T53" fmla="*/ 249 h 396"/>
                <a:gd name="T54" fmla="*/ 909 w 1101"/>
                <a:gd name="T55" fmla="*/ 276 h 396"/>
                <a:gd name="T56" fmla="*/ 960 w 1101"/>
                <a:gd name="T57" fmla="*/ 295 h 396"/>
                <a:gd name="T58" fmla="*/ 920 w 1101"/>
                <a:gd name="T59" fmla="*/ 267 h 396"/>
                <a:gd name="T60" fmla="*/ 972 w 1101"/>
                <a:gd name="T61" fmla="*/ 257 h 396"/>
                <a:gd name="T62" fmla="*/ 890 w 1101"/>
                <a:gd name="T63" fmla="*/ 252 h 396"/>
                <a:gd name="T64" fmla="*/ 897 w 1101"/>
                <a:gd name="T65" fmla="*/ 233 h 396"/>
                <a:gd name="T66" fmla="*/ 960 w 1101"/>
                <a:gd name="T67" fmla="*/ 220 h 396"/>
                <a:gd name="T68" fmla="*/ 1006 w 1101"/>
                <a:gd name="T69" fmla="*/ 184 h 396"/>
                <a:gd name="T70" fmla="*/ 1084 w 1101"/>
                <a:gd name="T71" fmla="*/ 164 h 396"/>
                <a:gd name="T72" fmla="*/ 1101 w 1101"/>
                <a:gd name="T73" fmla="*/ 119 h 396"/>
                <a:gd name="T74" fmla="*/ 974 w 1101"/>
                <a:gd name="T75" fmla="*/ 117 h 396"/>
                <a:gd name="T76" fmla="*/ 958 w 1101"/>
                <a:gd name="T77" fmla="*/ 78 h 396"/>
                <a:gd name="T78" fmla="*/ 951 w 1101"/>
                <a:gd name="T79" fmla="*/ 5 h 396"/>
                <a:gd name="T80" fmla="*/ 924 w 1101"/>
                <a:gd name="T81" fmla="*/ 1 h 396"/>
                <a:gd name="T82" fmla="*/ 878 w 1101"/>
                <a:gd name="T83" fmla="*/ 0 h 396"/>
                <a:gd name="T84" fmla="*/ 878 w 1101"/>
                <a:gd name="T85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1" h="396">
                  <a:moveTo>
                    <a:pt x="878" y="0"/>
                  </a:moveTo>
                  <a:lnTo>
                    <a:pt x="884" y="144"/>
                  </a:lnTo>
                  <a:lnTo>
                    <a:pt x="869" y="215"/>
                  </a:lnTo>
                  <a:lnTo>
                    <a:pt x="796" y="154"/>
                  </a:lnTo>
                  <a:lnTo>
                    <a:pt x="360" y="135"/>
                  </a:lnTo>
                  <a:lnTo>
                    <a:pt x="183" y="140"/>
                  </a:lnTo>
                  <a:lnTo>
                    <a:pt x="36" y="120"/>
                  </a:lnTo>
                  <a:lnTo>
                    <a:pt x="36" y="90"/>
                  </a:lnTo>
                  <a:lnTo>
                    <a:pt x="2" y="90"/>
                  </a:lnTo>
                  <a:lnTo>
                    <a:pt x="0" y="136"/>
                  </a:lnTo>
                  <a:lnTo>
                    <a:pt x="120" y="275"/>
                  </a:lnTo>
                  <a:lnTo>
                    <a:pt x="188" y="311"/>
                  </a:lnTo>
                  <a:lnTo>
                    <a:pt x="215" y="315"/>
                  </a:lnTo>
                  <a:lnTo>
                    <a:pt x="183" y="363"/>
                  </a:lnTo>
                  <a:lnTo>
                    <a:pt x="150" y="396"/>
                  </a:lnTo>
                  <a:lnTo>
                    <a:pt x="230" y="383"/>
                  </a:lnTo>
                  <a:lnTo>
                    <a:pt x="282" y="310"/>
                  </a:lnTo>
                  <a:lnTo>
                    <a:pt x="257" y="271"/>
                  </a:lnTo>
                  <a:lnTo>
                    <a:pt x="333" y="249"/>
                  </a:lnTo>
                  <a:lnTo>
                    <a:pt x="545" y="236"/>
                  </a:lnTo>
                  <a:lnTo>
                    <a:pt x="640" y="221"/>
                  </a:lnTo>
                  <a:lnTo>
                    <a:pt x="690" y="278"/>
                  </a:lnTo>
                  <a:lnTo>
                    <a:pt x="810" y="377"/>
                  </a:lnTo>
                  <a:lnTo>
                    <a:pt x="789" y="350"/>
                  </a:lnTo>
                  <a:lnTo>
                    <a:pt x="667" y="237"/>
                  </a:lnTo>
                  <a:lnTo>
                    <a:pt x="747" y="249"/>
                  </a:lnTo>
                  <a:lnTo>
                    <a:pt x="848" y="249"/>
                  </a:lnTo>
                  <a:lnTo>
                    <a:pt x="909" y="276"/>
                  </a:lnTo>
                  <a:lnTo>
                    <a:pt x="960" y="295"/>
                  </a:lnTo>
                  <a:lnTo>
                    <a:pt x="920" y="267"/>
                  </a:lnTo>
                  <a:lnTo>
                    <a:pt x="972" y="257"/>
                  </a:lnTo>
                  <a:lnTo>
                    <a:pt x="890" y="252"/>
                  </a:lnTo>
                  <a:lnTo>
                    <a:pt x="897" y="233"/>
                  </a:lnTo>
                  <a:lnTo>
                    <a:pt x="960" y="220"/>
                  </a:lnTo>
                  <a:lnTo>
                    <a:pt x="1006" y="184"/>
                  </a:lnTo>
                  <a:lnTo>
                    <a:pt x="1084" y="164"/>
                  </a:lnTo>
                  <a:lnTo>
                    <a:pt x="1101" y="119"/>
                  </a:lnTo>
                  <a:lnTo>
                    <a:pt x="974" y="117"/>
                  </a:lnTo>
                  <a:lnTo>
                    <a:pt x="958" y="78"/>
                  </a:lnTo>
                  <a:lnTo>
                    <a:pt x="951" y="5"/>
                  </a:lnTo>
                  <a:lnTo>
                    <a:pt x="924" y="1"/>
                  </a:lnTo>
                  <a:lnTo>
                    <a:pt x="878" y="0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9" name="Freeform 346"/>
            <p:cNvSpPr>
              <a:spLocks/>
            </p:cNvSpPr>
            <p:nvPr/>
          </p:nvSpPr>
          <p:spPr bwMode="auto">
            <a:xfrm>
              <a:off x="3103" y="3167"/>
              <a:ext cx="106" cy="57"/>
            </a:xfrm>
            <a:custGeom>
              <a:avLst/>
              <a:gdLst>
                <a:gd name="T0" fmla="*/ 0 w 106"/>
                <a:gd name="T1" fmla="*/ 21 h 57"/>
                <a:gd name="T2" fmla="*/ 53 w 106"/>
                <a:gd name="T3" fmla="*/ 57 h 57"/>
                <a:gd name="T4" fmla="*/ 59 w 106"/>
                <a:gd name="T5" fmla="*/ 40 h 57"/>
                <a:gd name="T6" fmla="*/ 106 w 106"/>
                <a:gd name="T7" fmla="*/ 12 h 57"/>
                <a:gd name="T8" fmla="*/ 59 w 106"/>
                <a:gd name="T9" fmla="*/ 23 h 57"/>
                <a:gd name="T10" fmla="*/ 15 w 106"/>
                <a:gd name="T11" fmla="*/ 0 h 57"/>
                <a:gd name="T12" fmla="*/ 0 w 106"/>
                <a:gd name="T13" fmla="*/ 21 h 57"/>
                <a:gd name="T14" fmla="*/ 0 w 106"/>
                <a:gd name="T15" fmla="*/ 2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57">
                  <a:moveTo>
                    <a:pt x="0" y="21"/>
                  </a:moveTo>
                  <a:lnTo>
                    <a:pt x="53" y="57"/>
                  </a:lnTo>
                  <a:lnTo>
                    <a:pt x="59" y="40"/>
                  </a:lnTo>
                  <a:lnTo>
                    <a:pt x="106" y="12"/>
                  </a:lnTo>
                  <a:lnTo>
                    <a:pt x="59" y="23"/>
                  </a:lnTo>
                  <a:lnTo>
                    <a:pt x="15" y="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EE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9765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875" y="1372044"/>
            <a:ext cx="2026901" cy="1446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9911" y="1427117"/>
            <a:ext cx="1855161" cy="1391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990860" y="1935613"/>
            <a:ext cx="2846838" cy="21351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4204622"/>
            <a:ext cx="3034680" cy="227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090" y="4461010"/>
            <a:ext cx="2350980" cy="176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88640"/>
            <a:ext cx="6120680" cy="79208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южетно-ролевая игра «Семья»</a:t>
            </a:r>
            <a:endParaRPr lang="ru-RU" sz="2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9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55717" y="1598983"/>
            <a:ext cx="1569837" cy="122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505088" y="1582261"/>
            <a:ext cx="1569838" cy="1259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5339" y="1970027"/>
            <a:ext cx="2846837" cy="21351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4204622"/>
            <a:ext cx="3034680" cy="227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263962" y="4681414"/>
            <a:ext cx="1763235" cy="132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88640"/>
            <a:ext cx="6120680" cy="79208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Подарок для мамы</a:t>
            </a:r>
            <a:endParaRPr lang="ru-RU" sz="2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80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875" y="1052736"/>
            <a:ext cx="2350980" cy="1636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6692" y="980728"/>
            <a:ext cx="2805747" cy="1837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9855" y="2366878"/>
            <a:ext cx="2846837" cy="21351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4077072"/>
            <a:ext cx="2880320" cy="181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875" y="4223767"/>
            <a:ext cx="2350980" cy="166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88640"/>
            <a:ext cx="6120680" cy="79208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Акция «Спасибо»</a:t>
            </a:r>
            <a:endParaRPr lang="ru-RU" sz="2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81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268760"/>
            <a:ext cx="165379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7128" y="1268760"/>
            <a:ext cx="1831295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1509128"/>
            <a:ext cx="2808312" cy="32626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8812" y="4393219"/>
            <a:ext cx="2400796" cy="183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7" y="4149080"/>
            <a:ext cx="1653794" cy="2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88640"/>
            <a:ext cx="6120680" cy="79208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Помогаем  с удовольствуем</a:t>
            </a:r>
            <a:endParaRPr lang="ru-RU" sz="2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1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484785"/>
            <a:ext cx="2304256" cy="1700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1484786"/>
            <a:ext cx="2232247" cy="1700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2131960"/>
            <a:ext cx="2808312" cy="21062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4247781"/>
            <a:ext cx="2400796" cy="180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4318615"/>
            <a:ext cx="2304255" cy="172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88640"/>
            <a:ext cx="6120680" cy="79208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Самые активные  родители</a:t>
            </a:r>
            <a:endParaRPr lang="ru-RU" sz="2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206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562" y="980728"/>
            <a:ext cx="2498286" cy="1612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1403" y="980728"/>
            <a:ext cx="2537021" cy="1612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3409" y="2195665"/>
            <a:ext cx="2846837" cy="21351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3000" y="3887987"/>
            <a:ext cx="2535424" cy="170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3933057"/>
            <a:ext cx="252028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16632"/>
            <a:ext cx="6120680" cy="72008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«День матери»</a:t>
            </a:r>
            <a:endParaRPr lang="ru-RU" sz="2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70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90872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115616" y="764704"/>
            <a:ext cx="7200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Семья – это то, что очень сложно найти и страшно потерять. Семья – это самое значимое в жизни человека</a:t>
            </a:r>
            <a:endParaRPr lang="ru-RU" sz="5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ердце 2"/>
          <p:cNvSpPr/>
          <p:nvPr/>
        </p:nvSpPr>
        <p:spPr>
          <a:xfrm>
            <a:off x="658416" y="4365104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5050121"/>
            <a:ext cx="9509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559" y="5363120"/>
            <a:ext cx="9509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3535" y="4120128"/>
            <a:ext cx="9509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5133464"/>
            <a:ext cx="9509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94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7" y="692696"/>
            <a:ext cx="799288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Гипотеза</a:t>
            </a:r>
            <a:r>
              <a:rPr lang="ru-RU" sz="3200" b="1" dirty="0" smtClean="0">
                <a:solidFill>
                  <a:srgbClr val="002060"/>
                </a:solidFill>
                <a:effectLst/>
                <a:ea typeface="Calibri"/>
                <a:cs typeface="Times New Roman"/>
              </a:rPr>
              <a:t>.   </a:t>
            </a:r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Если  начать формировать семейные ценности с младшего  дошкольного возраста, то ценности семьи будут формироваться  с положительной динамикой.</a:t>
            </a:r>
            <a:endParaRPr lang="ru-RU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780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280920" cy="5423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  <a:t>Актуальность. </a:t>
            </a:r>
            <a:r>
              <a:rPr lang="ru-RU" b="1" dirty="0">
                <a:solidFill>
                  <a:srgbClr val="FFFF00"/>
                </a:solidFill>
                <a:ea typeface="Calibri"/>
                <a:cs typeface="Times New Roman"/>
              </a:rPr>
              <a:t>Семья – это интересный мир, прочный дом,  как кирпичики, плотно лежащие друг на друга. И именно семья  играет важную роль в мировоззрении  ребенка, чувства доброты, нежности, заботы, нравственных норм в поведении ребенка.   Именно традиции в семье, опыт взрослых и их близких,  имеет большое значение  в воспитании детей. И какую бы сторону развития не принял ребенок, мы должны его понять и принять его как личность на разных возрастных этапах.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FF00"/>
                </a:solidFill>
                <a:ea typeface="Calibri"/>
                <a:cs typeface="Times New Roman"/>
              </a:rPr>
              <a:t>	В современном мире, когда большинство семей озабочено решением проблем экономического, а иногда физического плана, усилилась тенденция устранения родителей плана воспитания и развития ребенка. Многие родители  не знают в достаточной степени, возрастных и индивидуальных особенностей детей, порой стараются воспитывать своих детей вслепую, не размышляя о том, к чему приведет то или иное решение проблем. А семья для ребенка – это мир, в котором он получает основы морали, чувства,  отношение к людям. Семью могут объединить интересы, родство и отношения между ними. </a:t>
            </a:r>
          </a:p>
        </p:txBody>
      </p:sp>
    </p:spTree>
    <p:extLst>
      <p:ext uri="{BB962C8B-B14F-4D97-AF65-F5344CB8AC3E}">
        <p14:creationId xmlns:p14="http://schemas.microsoft.com/office/powerpoint/2010/main" val="185225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484784"/>
            <a:ext cx="7488832" cy="4825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Цель: </a:t>
            </a:r>
            <a:r>
              <a:rPr lang="ru-RU" sz="3200" b="1" i="1" dirty="0">
                <a:solidFill>
                  <a:srgbClr val="FFFF00"/>
                </a:solidFill>
                <a:ea typeface="Calibri"/>
                <a:cs typeface="Times New Roman"/>
              </a:rPr>
              <a:t>формировать первичные </a:t>
            </a:r>
            <a:r>
              <a:rPr lang="ru-RU" sz="3200" b="1" i="1" dirty="0" smtClean="0">
                <a:solidFill>
                  <a:srgbClr val="FFFF00"/>
                </a:solidFill>
                <a:ea typeface="Calibri"/>
                <a:cs typeface="Times New Roman"/>
              </a:rPr>
              <a:t> </a:t>
            </a:r>
            <a:endParaRPr lang="ru-RU" sz="3200" b="1" i="1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solidFill>
                  <a:srgbClr val="FFFF00"/>
                </a:solidFill>
                <a:ea typeface="Calibri"/>
                <a:cs typeface="Times New Roman"/>
              </a:rPr>
              <a:t>           представления детей о </a:t>
            </a:r>
            <a:r>
              <a:rPr lang="ru-RU" sz="3200" b="1" i="1" dirty="0">
                <a:solidFill>
                  <a:srgbClr val="FFFF00"/>
                </a:solidFill>
                <a:ea typeface="Calibri"/>
                <a:cs typeface="Times New Roman"/>
              </a:rPr>
              <a:t>семье, 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solidFill>
                  <a:srgbClr val="FFFF00"/>
                </a:solidFill>
                <a:ea typeface="Calibri"/>
                <a:cs typeface="Times New Roman"/>
              </a:rPr>
              <a:t>          семейных </a:t>
            </a:r>
            <a:r>
              <a:rPr lang="ru-RU" sz="3200" b="1" i="1" dirty="0">
                <a:solidFill>
                  <a:srgbClr val="FFFF00"/>
                </a:solidFill>
                <a:ea typeface="Calibri"/>
                <a:cs typeface="Times New Roman"/>
              </a:rPr>
              <a:t>традициях, </a:t>
            </a:r>
            <a:r>
              <a:rPr lang="ru-RU" sz="3200" b="1" i="1" dirty="0" smtClean="0">
                <a:solidFill>
                  <a:srgbClr val="FFFF00"/>
                </a:solidFill>
                <a:ea typeface="Calibri"/>
                <a:cs typeface="Times New Roman"/>
              </a:rPr>
              <a:t> 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solidFill>
                  <a:srgbClr val="FFFF00"/>
                </a:solidFill>
                <a:ea typeface="Calibri"/>
                <a:cs typeface="Times New Roman"/>
              </a:rPr>
              <a:t> </a:t>
            </a:r>
            <a:r>
              <a:rPr lang="ru-RU" sz="3200" b="1" i="1" dirty="0" smtClean="0">
                <a:solidFill>
                  <a:srgbClr val="FFFF00"/>
                </a:solidFill>
                <a:ea typeface="Calibri"/>
                <a:cs typeface="Times New Roman"/>
              </a:rPr>
              <a:t>         обязанностях, воспитывать </a:t>
            </a:r>
            <a:r>
              <a:rPr lang="ru-RU" sz="3200" b="1" i="1" dirty="0">
                <a:solidFill>
                  <a:srgbClr val="FFFF00"/>
                </a:solidFill>
                <a:ea typeface="Calibri"/>
                <a:cs typeface="Times New Roman"/>
              </a:rPr>
              <a:t>у </a:t>
            </a:r>
            <a:r>
              <a:rPr lang="ru-RU" sz="3200" b="1" i="1" dirty="0" smtClean="0">
                <a:solidFill>
                  <a:srgbClr val="FFFF00"/>
                </a:solidFill>
                <a:ea typeface="Calibri"/>
                <a:cs typeface="Times New Roman"/>
              </a:rPr>
              <a:t> 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solidFill>
                  <a:srgbClr val="FFFF00"/>
                </a:solidFill>
                <a:ea typeface="Calibri"/>
                <a:cs typeface="Times New Roman"/>
              </a:rPr>
              <a:t> </a:t>
            </a:r>
            <a:r>
              <a:rPr lang="ru-RU" sz="3200" b="1" i="1" dirty="0" smtClean="0">
                <a:solidFill>
                  <a:srgbClr val="FFFF00"/>
                </a:solidFill>
                <a:ea typeface="Calibri"/>
                <a:cs typeface="Times New Roman"/>
              </a:rPr>
              <a:t>         детей </a:t>
            </a:r>
            <a:r>
              <a:rPr lang="ru-RU" sz="3200" b="1" i="1" dirty="0">
                <a:solidFill>
                  <a:srgbClr val="FFFF00"/>
                </a:solidFill>
                <a:ea typeface="Calibri"/>
                <a:cs typeface="Times New Roman"/>
              </a:rPr>
              <a:t>любовь и уважение </a:t>
            </a:r>
            <a:endParaRPr lang="ru-RU" sz="3200" b="1" i="1" dirty="0" smtClean="0">
              <a:solidFill>
                <a:srgbClr val="FFFF00"/>
              </a:solidFill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solidFill>
                  <a:srgbClr val="FFFF00"/>
                </a:solidFill>
                <a:ea typeface="Calibri"/>
                <a:cs typeface="Times New Roman"/>
              </a:rPr>
              <a:t>          ко всем </a:t>
            </a:r>
            <a:r>
              <a:rPr lang="ru-RU" sz="3200" b="1" i="1" dirty="0">
                <a:solidFill>
                  <a:srgbClr val="FFFF00"/>
                </a:solidFill>
                <a:ea typeface="Calibri"/>
                <a:cs typeface="Times New Roman"/>
              </a:rPr>
              <a:t>членам семьи.</a:t>
            </a: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solidFill>
                  <a:srgbClr val="FFFF00"/>
                </a:solidFill>
                <a:ea typeface="Calibri"/>
                <a:cs typeface="Times New Roman"/>
              </a:rPr>
              <a:t> </a:t>
            </a:r>
            <a:endParaRPr lang="ru-RU" sz="3200" b="1" i="1" dirty="0">
              <a:solidFill>
                <a:srgbClr val="FFFF00"/>
              </a:solidFill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793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>
            <a:off x="3475111" y="2364012"/>
            <a:ext cx="2880319" cy="1994520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Задачи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1934" y="116632"/>
            <a:ext cx="2398852" cy="224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6592" y="309068"/>
            <a:ext cx="2380204" cy="222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745103"/>
            <a:ext cx="2427282" cy="199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280" y="4618163"/>
            <a:ext cx="2257494" cy="201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851" y="4618163"/>
            <a:ext cx="2400887" cy="210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0881" y="2708920"/>
            <a:ext cx="2430819" cy="219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 flipH="1">
            <a:off x="6805562" y="620688"/>
            <a:ext cx="20187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i="1" dirty="0">
                <a:solidFill>
                  <a:srgbClr val="002060"/>
                </a:solidFill>
              </a:rPr>
              <a:t>Продолжать вызывать у ребенка гордость и радость за то, что у него есть семья, воспитывать уважение к старшему поколению.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3217851"/>
            <a:ext cx="20882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  <a:ea typeface="Calibri"/>
              </a:rPr>
              <a:t>Обогащать детско-родительские отношения опытом совместной творческой деятельности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5085184"/>
            <a:ext cx="18002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Воспитывать уважение к труду и </a:t>
            </a:r>
            <a:r>
              <a:rPr lang="ru-RU" sz="1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занятиях членов семьи</a:t>
            </a:r>
            <a:endParaRPr lang="ru-RU" sz="14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17445" y="3217851"/>
            <a:ext cx="23042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  <a:ea typeface="Calibri"/>
              </a:rPr>
              <a:t>Продолжать упражнять детей в умении рассказывать о своих впечатлениях, активизировать словарь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68122" y="5096506"/>
            <a:ext cx="2174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  <a:ea typeface="Calibri"/>
              </a:rPr>
              <a:t>Продолжать развивать продуктивную деятельность детей, совершенствовать навыки и умения в рисовании, лепке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309068"/>
            <a:ext cx="1656183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Закреплять знание имен, фамилий родителей, бабушек и дедушек.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915" y="243409"/>
            <a:ext cx="2395537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620688"/>
            <a:ext cx="18722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002060"/>
                </a:solidFill>
                <a:ea typeface="Calibri"/>
                <a:cs typeface="Times New Roman"/>
              </a:rPr>
              <a:t>Продолжать расширять знания у детей о семье: понимать роль взрослых и детей в семье.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6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лако 10"/>
          <p:cNvSpPr/>
          <p:nvPr/>
        </p:nvSpPr>
        <p:spPr>
          <a:xfrm>
            <a:off x="3974232" y="260648"/>
            <a:ext cx="4259324" cy="2448271"/>
          </a:xfrm>
          <a:prstGeom prst="cloud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Участники проекта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1" name="Капля 20"/>
          <p:cNvSpPr/>
          <p:nvPr/>
        </p:nvSpPr>
        <p:spPr>
          <a:xfrm>
            <a:off x="4283968" y="3573016"/>
            <a:ext cx="1231900" cy="1103459"/>
          </a:xfrm>
          <a:prstGeom prst="teardrop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Воспитатели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2" name="Капля 21"/>
          <p:cNvSpPr/>
          <p:nvPr/>
        </p:nvSpPr>
        <p:spPr>
          <a:xfrm>
            <a:off x="1558783" y="4514840"/>
            <a:ext cx="1202432" cy="1081755"/>
          </a:xfrm>
          <a:prstGeom prst="teardrop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Роди</a:t>
            </a:r>
          </a:p>
          <a:p>
            <a:pPr algn="ctr"/>
            <a:r>
              <a:rPr lang="ru-RU" sz="1600" b="1" dirty="0" err="1" smtClean="0">
                <a:solidFill>
                  <a:srgbClr val="002060"/>
                </a:solidFill>
              </a:rPr>
              <a:t>тели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460" y="2374299"/>
            <a:ext cx="1224136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256565"/>
            <a:ext cx="1225550" cy="125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6050" y="5301208"/>
            <a:ext cx="12319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5387716"/>
            <a:ext cx="1047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Музыкальный руководитель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3432357"/>
            <a:ext cx="10815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srgbClr val="002060"/>
                </a:solidFill>
              </a:rPr>
              <a:t>Инструктор по физической культуре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492896"/>
            <a:ext cx="1152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srgbClr val="002060"/>
                </a:solidFill>
              </a:rPr>
              <a:t>Заведующий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708919"/>
            <a:ext cx="12255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Капля 8"/>
          <p:cNvSpPr/>
          <p:nvPr/>
        </p:nvSpPr>
        <p:spPr>
          <a:xfrm>
            <a:off x="6516216" y="5241574"/>
            <a:ext cx="1225550" cy="1123279"/>
          </a:xfrm>
          <a:prstGeom prst="teardrop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Старший воспитатель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Вид проекта: </a:t>
            </a:r>
            <a:r>
              <a:rPr lang="ru-RU" sz="2800" b="1" i="1" dirty="0">
                <a:solidFill>
                  <a:srgbClr val="FFFF00"/>
                </a:solidFill>
                <a:ea typeface="Calibri"/>
              </a:rPr>
              <a:t>творческий, </a:t>
            </a:r>
            <a:r>
              <a:rPr lang="ru-RU" sz="2800" b="1" i="1" dirty="0" smtClean="0">
                <a:solidFill>
                  <a:srgbClr val="FFFF00"/>
                </a:solidFill>
                <a:ea typeface="Calibri"/>
              </a:rPr>
              <a:t>информационно- </a:t>
            </a:r>
          </a:p>
          <a:p>
            <a:r>
              <a:rPr lang="ru-RU" sz="2800" b="1" i="1" dirty="0">
                <a:solidFill>
                  <a:srgbClr val="FFFF00"/>
                </a:solidFill>
                <a:ea typeface="Calibri"/>
              </a:rPr>
              <a:t> </a:t>
            </a:r>
            <a:r>
              <a:rPr lang="ru-RU" sz="2800" b="1" i="1" dirty="0" smtClean="0">
                <a:solidFill>
                  <a:srgbClr val="FFFF00"/>
                </a:solidFill>
                <a:ea typeface="Calibri"/>
              </a:rPr>
              <a:t>                        исследовательский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8707408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818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Особенности проекта: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i="1" dirty="0">
                <a:solidFill>
                  <a:srgbClr val="FFFF00"/>
                </a:solidFill>
                <a:ea typeface="Calibri"/>
                <a:cs typeface="Times New Roman"/>
              </a:rPr>
              <a:t>Доступность материала для детей дошкольного  возраста.</a:t>
            </a:r>
            <a:endParaRPr lang="ru-RU" sz="2800" b="1" i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i="1" dirty="0">
                <a:solidFill>
                  <a:srgbClr val="FFFF00"/>
                </a:solidFill>
                <a:ea typeface="Calibri"/>
                <a:cs typeface="Times New Roman"/>
              </a:rPr>
              <a:t>Привлечение родителей к творческой мастерской </a:t>
            </a:r>
            <a:r>
              <a:rPr lang="ru-RU" sz="2800" b="1" i="1" dirty="0" smtClean="0">
                <a:solidFill>
                  <a:srgbClr val="FFFF00"/>
                </a:solidFill>
                <a:ea typeface="Calibri"/>
                <a:cs typeface="Times New Roman"/>
              </a:rPr>
              <a:t>.</a:t>
            </a:r>
            <a:endParaRPr lang="ru-RU" sz="2800" b="1" i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i="1" dirty="0">
                <a:solidFill>
                  <a:srgbClr val="FFFF00"/>
                </a:solidFill>
                <a:ea typeface="Calibri"/>
                <a:cs typeface="Times New Roman"/>
              </a:rPr>
              <a:t>Интеграция совместной деятельности детей и родителей  дома с их деятельностью  в дошкольном образовательном учреждении.</a:t>
            </a:r>
            <a:endParaRPr lang="ru-RU" sz="2800" b="1" i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906780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ea typeface="Calibri"/>
                <a:cs typeface="Times New Roman"/>
              </a:rPr>
              <a:t> </a:t>
            </a:r>
            <a:endParaRPr lang="ru-RU" sz="2800" b="1" i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525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046"/>
            <a:ext cx="7920880" cy="664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8180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Особенности проекта: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b="1" i="1" dirty="0" smtClean="0">
                <a:solidFill>
                  <a:srgbClr val="FFFF00"/>
                </a:solidFill>
                <a:ea typeface="Calibri"/>
                <a:cs typeface="Times New Roman"/>
              </a:rPr>
              <a:t>Доступность материала для детей дошкольного  возраста.</a:t>
            </a:r>
            <a:endParaRPr lang="ru-RU" sz="3200" b="1" i="1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b="1" i="1" dirty="0" smtClean="0">
                <a:solidFill>
                  <a:srgbClr val="FFFF00"/>
                </a:solidFill>
                <a:ea typeface="Calibri"/>
                <a:cs typeface="Times New Roman"/>
              </a:rPr>
              <a:t>Привлечение </a:t>
            </a:r>
            <a:r>
              <a:rPr lang="ru-RU" sz="3200" b="1" i="1" dirty="0">
                <a:solidFill>
                  <a:srgbClr val="FFFF00"/>
                </a:solidFill>
                <a:ea typeface="Calibri"/>
                <a:cs typeface="Times New Roman"/>
              </a:rPr>
              <a:t>родителей к творческой мастерской и использование фотоматериала по ознакомлению семейных традиций.</a:t>
            </a:r>
            <a:endParaRPr lang="ru-RU" sz="3200" b="1" i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b="1" i="1" dirty="0" smtClean="0">
                <a:solidFill>
                  <a:srgbClr val="FFFF00"/>
                </a:solidFill>
                <a:ea typeface="Calibri"/>
                <a:cs typeface="Times New Roman"/>
              </a:rPr>
              <a:t>Интеграция совместной деятельности детей и родителей  дома с их деятельностью  в дошкольном образовательном учреждении.</a:t>
            </a:r>
            <a:endParaRPr lang="ru-RU" sz="3200" b="1" i="1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90678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FF00"/>
                </a:solidFill>
                <a:ea typeface="Calibri"/>
                <a:cs typeface="Times New Roman"/>
              </a:rPr>
              <a:t> </a:t>
            </a:r>
            <a:endParaRPr lang="ru-RU" sz="1400" b="1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681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6">
      <a:dk1>
        <a:sysClr val="windowText" lastClr="000000"/>
      </a:dk1>
      <a:lt1>
        <a:srgbClr val="6ADAFA"/>
      </a:lt1>
      <a:dk2>
        <a:srgbClr val="20C8F7"/>
      </a:dk2>
      <a:lt2>
        <a:srgbClr val="DBF5F9"/>
      </a:lt2>
      <a:accent1>
        <a:srgbClr val="0F6FC6"/>
      </a:accent1>
      <a:accent2>
        <a:srgbClr val="009DD9"/>
      </a:accent2>
      <a:accent3>
        <a:srgbClr val="6ADAFA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1229</TotalTime>
  <Words>776</Words>
  <Application>Microsoft Office PowerPoint</Application>
  <PresentationFormat>Экран (4:3)</PresentationFormat>
  <Paragraphs>130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Aharoni</vt:lpstr>
      <vt:lpstr>Arial</vt:lpstr>
      <vt:lpstr>Book Antiqua</vt:lpstr>
      <vt:lpstr>Calibri</vt:lpstr>
      <vt:lpstr>Lucida Sans</vt:lpstr>
      <vt:lpstr>Monotype Corsiva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Колокольчик</dc:creator>
  <cp:lastModifiedBy>Пользователь Windows</cp:lastModifiedBy>
  <cp:revision>108</cp:revision>
  <dcterms:created xsi:type="dcterms:W3CDTF">2014-02-15T15:56:34Z</dcterms:created>
  <dcterms:modified xsi:type="dcterms:W3CDTF">2020-07-09T19:27:31Z</dcterms:modified>
</cp:coreProperties>
</file>