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9"/>
  </p:notesMasterIdLst>
  <p:sldIdLst>
    <p:sldId id="256" r:id="rId3"/>
    <p:sldId id="257" r:id="rId4"/>
    <p:sldId id="298" r:id="rId5"/>
    <p:sldId id="258" r:id="rId6"/>
    <p:sldId id="300" r:id="rId7"/>
    <p:sldId id="263" r:id="rId8"/>
    <p:sldId id="304" r:id="rId9"/>
    <p:sldId id="346" r:id="rId10"/>
    <p:sldId id="305" r:id="rId11"/>
    <p:sldId id="373" r:id="rId12"/>
    <p:sldId id="374" r:id="rId13"/>
    <p:sldId id="301" r:id="rId14"/>
    <p:sldId id="326" r:id="rId15"/>
    <p:sldId id="273" r:id="rId16"/>
    <p:sldId id="323" r:id="rId17"/>
    <p:sldId id="375" r:id="rId18"/>
    <p:sldId id="262" r:id="rId19"/>
    <p:sldId id="325" r:id="rId20"/>
    <p:sldId id="272" r:id="rId21"/>
    <p:sldId id="327" r:id="rId22"/>
    <p:sldId id="369" r:id="rId23"/>
    <p:sldId id="303" r:id="rId24"/>
    <p:sldId id="370" r:id="rId25"/>
    <p:sldId id="318" r:id="rId26"/>
    <p:sldId id="372" r:id="rId27"/>
    <p:sldId id="31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ma" initials="D" lastIdx="0" clrIdx="0"/>
  <p:cmAuthor id="1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A22E0"/>
    <a:srgbClr val="008000"/>
    <a:srgbClr val="660066"/>
    <a:srgbClr val="FF2C09"/>
    <a:srgbClr val="00FF00"/>
    <a:srgbClr val="0033CC"/>
    <a:srgbClr val="F37F4B"/>
    <a:srgbClr val="DE2222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4579" autoAdjust="0"/>
  </p:normalViewPr>
  <p:slideViewPr>
    <p:cSldViewPr>
      <p:cViewPr>
        <p:scale>
          <a:sx n="100" d="100"/>
          <a:sy n="100" d="100"/>
        </p:scale>
        <p:origin x="-534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29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80292-D375-4FC6-9322-CD43B813DF2E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655C4-9189-40EA-9449-C73614327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714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99"/>
            </a:gs>
            <a:gs pos="25000">
              <a:srgbClr val="FF6633"/>
            </a:gs>
            <a:gs pos="50000">
              <a:srgbClr val="FFFF00"/>
            </a:gs>
            <a:gs pos="75000">
              <a:srgbClr val="15C5DD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BA0CD-0A95-4F14-8BE3-1A59D92F0E1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[WallpapersMania.nnm.ru]_vol50-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629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"/>
            <a:ext cx="7772400" cy="2204863"/>
          </a:xfrm>
        </p:spPr>
        <p:txBody>
          <a:bodyPr>
            <a:noAutofit/>
          </a:bodyPr>
          <a:lstStyle/>
          <a:p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Segoe Print" pitchFamily="2" charset="0"/>
              </a:rPr>
              <a:t>МУНИЦИПАЛЬНОЕ КАЗЕННОЕЕ ДОШКОЛЬНОЕ ОБРАЗОВАТЕЛЬНОЕ УЧРЕЖДЕНИЕ</a:t>
            </a:r>
            <a:b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Segoe Print" pitchFamily="2" charset="0"/>
              </a:rPr>
            </a:br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Segoe Print" pitchFamily="2" charset="0"/>
              </a:rPr>
              <a:t>«Детский сад №1 п.Теплое»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420888"/>
            <a:ext cx="7128792" cy="3024336"/>
          </a:xfrm>
        </p:spPr>
        <p:txBody>
          <a:bodyPr>
            <a:prstTxWarp prst="textWave4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loresCyr Black" pitchFamily="82" charset="0"/>
              </a:rPr>
              <a:t>Нетрадиционные</a:t>
            </a: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loresCyr Black" pitchFamily="82" charset="0"/>
              </a:rPr>
              <a:t> </a:t>
            </a:r>
          </a:p>
          <a:p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loresCyr Black" pitchFamily="82" charset="0"/>
              </a:rPr>
              <a:t>техники рисования</a:t>
            </a:r>
          </a:p>
          <a:p>
            <a:endParaRPr lang="ru-RU" b="1" dirty="0" smtClean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loresCyr Black" pitchFamily="82" charset="0"/>
            </a:endParaRPr>
          </a:p>
          <a:p>
            <a:r>
              <a:rPr lang="ru-RU" sz="1800" b="1" dirty="0" smtClean="0">
                <a:ln w="11430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Ebrima" panose="02000000000000000000" pitchFamily="2" charset="0"/>
                <a:cs typeface="Arabic Typesetting" panose="03020402040406030203" pitchFamily="66" charset="-78"/>
              </a:rPr>
              <a:t>Воспитатель</a:t>
            </a:r>
            <a:r>
              <a:rPr lang="ru-RU" sz="1800" b="1" smtClean="0">
                <a:ln w="11430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Ebrima" panose="02000000000000000000" pitchFamily="2" charset="0"/>
                <a:cs typeface="Arabic Typesetting" panose="03020402040406030203" pitchFamily="66" charset="-78"/>
              </a:rPr>
              <a:t>: Голованова Н.А.</a:t>
            </a:r>
            <a:endParaRPr lang="ru-RU" sz="1800" b="1" dirty="0">
              <a:ln w="11430">
                <a:solidFill>
                  <a:schemeClr val="tx1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ea typeface="Ebrima" panose="02000000000000000000" pitchFamily="2" charset="0"/>
              <a:cs typeface="Arabic Typesetting" panose="03020402040406030203" pitchFamily="66" charset="-78"/>
            </a:endParaRPr>
          </a:p>
        </p:txBody>
      </p:sp>
      <p:pic>
        <p:nvPicPr>
          <p:cNvPr id="8" name="Рисунок 7" descr="83356878_large_oillica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42087" y="928670"/>
            <a:ext cx="2101913" cy="18863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[WallpapersMania.nnm.ru]_vol65-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00100" y="285728"/>
            <a:ext cx="3000395" cy="4000528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86315" y="2189348"/>
            <a:ext cx="3395336" cy="4527115"/>
          </a:xfrm>
          <a:prstGeom prst="rect">
            <a:avLst/>
          </a:prstGeom>
          <a:noFill/>
        </p:spPr>
      </p:pic>
      <p:pic>
        <p:nvPicPr>
          <p:cNvPr id="5" name="Рисунок 4" descr="83356878_large_oillica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04248" y="116632"/>
            <a:ext cx="2101913" cy="188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[WallpapersMania.nnm.ru]_vol65-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34" y="1000108"/>
            <a:ext cx="3881464" cy="2911098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86315" y="2189348"/>
            <a:ext cx="3395336" cy="4527114"/>
          </a:xfrm>
          <a:prstGeom prst="rect">
            <a:avLst/>
          </a:prstGeom>
          <a:noFill/>
        </p:spPr>
      </p:pic>
      <p:pic>
        <p:nvPicPr>
          <p:cNvPr id="5" name="Рисунок 4" descr="83356878_large_oillica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04248" y="116632"/>
            <a:ext cx="2101913" cy="188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[WallpapersMania.nnm.ru]_vol126-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3600400"/>
          </a:xfrm>
        </p:spPr>
        <p:txBody>
          <a:bodyPr>
            <a:noAutofit/>
          </a:bodyPr>
          <a:lstStyle/>
          <a:p>
            <a:pPr algn="l"/>
            <a:r>
              <a:rPr lang="ru-RU" sz="2200" b="1" u="sng" dirty="0" smtClean="0">
                <a:latin typeface="Segoe Print" pitchFamily="2" charset="0"/>
              </a:rPr>
              <a:t>Возраст: </a:t>
            </a:r>
            <a:r>
              <a:rPr lang="ru-RU" sz="2200" b="1" i="1" dirty="0" smtClean="0">
                <a:latin typeface="Segoe Print" pitchFamily="2" charset="0"/>
              </a:rPr>
              <a:t>от 3 лет.</a:t>
            </a:r>
            <a:br>
              <a:rPr lang="ru-RU" sz="2200" b="1" i="1" dirty="0" smtClean="0">
                <a:latin typeface="Segoe Print" pitchFamily="2" charset="0"/>
              </a:rPr>
            </a:br>
            <a:r>
              <a:rPr lang="ru-RU" sz="2200" b="1" u="sng" dirty="0" smtClean="0">
                <a:latin typeface="Segoe Print" pitchFamily="2" charset="0"/>
              </a:rPr>
              <a:t>Средства выразительности: </a:t>
            </a:r>
            <a:r>
              <a:rPr lang="ru-RU" sz="2200" b="1" i="1" dirty="0" smtClean="0">
                <a:latin typeface="Segoe Print" pitchFamily="2" charset="0"/>
              </a:rPr>
              <a:t>пятно, фактура, цвет.</a:t>
            </a:r>
            <a:br>
              <a:rPr lang="ru-RU" sz="2200" b="1" i="1" dirty="0" smtClean="0">
                <a:latin typeface="Segoe Print" pitchFamily="2" charset="0"/>
              </a:rPr>
            </a:br>
            <a:r>
              <a:rPr lang="ru-RU" sz="2200" b="1" u="sng" dirty="0" smtClean="0">
                <a:latin typeface="Segoe Print" pitchFamily="2" charset="0"/>
              </a:rPr>
              <a:t>Материалы:</a:t>
            </a:r>
            <a:r>
              <a:rPr lang="ru-RU" sz="2200" b="1" i="1" dirty="0" smtClean="0">
                <a:latin typeface="Segoe Print" pitchFamily="2" charset="0"/>
              </a:rPr>
              <a:t> блюдце либо пластиковая коробочка, в которую вложена штемпельная подушка из тонкого поролона, пропитанного гуашью, плотная бумага любого цвета и размера, смятая бумага.</a:t>
            </a:r>
            <a:br>
              <a:rPr lang="ru-RU" sz="2200" b="1" i="1" dirty="0" smtClean="0">
                <a:latin typeface="Segoe Print" pitchFamily="2" charset="0"/>
              </a:rPr>
            </a:br>
            <a:r>
              <a:rPr lang="ru-RU" sz="2200" b="1" u="sng" dirty="0" smtClean="0">
                <a:latin typeface="Segoe Print" pitchFamily="2" charset="0"/>
              </a:rPr>
              <a:t>Способ получения изображения: </a:t>
            </a:r>
            <a:r>
              <a:rPr lang="ru-RU" sz="2200" b="1" i="1" dirty="0" smtClean="0">
                <a:latin typeface="Segoe Print" pitchFamily="2" charset="0"/>
              </a:rPr>
              <a:t>ребенок прижимает ватную палочку или карандаш к штемпельной подушке с краской и наносит оттиск на бумагу. Чтобы получить другой цвет, меняются и блюдце и смятая бумага.</a:t>
            </a:r>
            <a:endParaRPr lang="ru-RU" sz="2200" b="1" i="1" dirty="0">
              <a:latin typeface="Segoe Print" pitchFamily="2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512" y="194882"/>
            <a:ext cx="871296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baseline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  <a:ea typeface="Times New Roman" pitchFamily="18" charset="0"/>
                <a:cs typeface="Arial" pitchFamily="34" charset="0"/>
              </a:rPr>
              <a:t>Тампонирование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baseline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  <a:ea typeface="Times New Roman" pitchFamily="18" charset="0"/>
                <a:cs typeface="Arial" pitchFamily="34" charset="0"/>
              </a:rPr>
              <a:t>ватными палочками, карандашом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normalizeH="0" baseline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oloresCyr Black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i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oloresCyr Black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normalizeH="0" baseline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oloresCyr Black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800" b="1" i="0" u="none" strike="noStrike" normalizeH="0" baseline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oloresCyr Black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1-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659156"/>
            <a:ext cx="2887473" cy="384996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29124" y="2067292"/>
            <a:ext cx="4391348" cy="3293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[WallpapersMania.nnm.ru]_vol126-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  Оттиск смятой бумагой</a:t>
            </a:r>
            <a:br>
              <a:rPr lang="ru-RU" sz="3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u="sng" dirty="0" smtClean="0">
                <a:latin typeface="Segoe Print" pitchFamily="2" charset="0"/>
              </a:rPr>
              <a:t>Возраст:</a:t>
            </a:r>
            <a:r>
              <a:rPr lang="ru-RU" sz="2400" b="1" i="1" dirty="0" smtClean="0">
                <a:latin typeface="Segoe Print" pitchFamily="2" charset="0"/>
              </a:rPr>
              <a:t> от четырех лет.</a:t>
            </a:r>
            <a:br>
              <a:rPr lang="ru-RU" sz="2400" b="1" i="1" dirty="0" smtClean="0">
                <a:latin typeface="Segoe Print" pitchFamily="2" charset="0"/>
              </a:rPr>
            </a:br>
            <a:r>
              <a:rPr lang="ru-RU" sz="2400" b="1" u="sng" dirty="0" smtClean="0">
                <a:latin typeface="Segoe Print" pitchFamily="2" charset="0"/>
              </a:rPr>
              <a:t>Средства выразительности: </a:t>
            </a:r>
            <a:r>
              <a:rPr lang="ru-RU" sz="2400" b="1" i="1" dirty="0" smtClean="0">
                <a:latin typeface="Segoe Print" pitchFamily="2" charset="0"/>
              </a:rPr>
              <a:t>пятно, фактура, цвет.</a:t>
            </a:r>
            <a:br>
              <a:rPr lang="ru-RU" sz="2400" b="1" i="1" dirty="0" smtClean="0">
                <a:latin typeface="Segoe Print" pitchFamily="2" charset="0"/>
              </a:rPr>
            </a:br>
            <a:r>
              <a:rPr lang="ru-RU" sz="2400" b="1" u="sng" dirty="0" smtClean="0">
                <a:latin typeface="Segoe Print" pitchFamily="2" charset="0"/>
              </a:rPr>
              <a:t>Материалы: </a:t>
            </a:r>
            <a:r>
              <a:rPr lang="ru-RU" sz="2400" b="1" i="1" dirty="0" smtClean="0">
                <a:latin typeface="Segoe Print" pitchFamily="2" charset="0"/>
              </a:rPr>
              <a:t>блюдце либо пластиковая коробочка, в которую вложена штемпельная подушка из тонкого поролона, пропитанного гуашью, плотная бумага любого цвета и размера, смятая бумага.</a:t>
            </a:r>
            <a:br>
              <a:rPr lang="ru-RU" sz="2400" b="1" i="1" dirty="0" smtClean="0">
                <a:latin typeface="Segoe Print" pitchFamily="2" charset="0"/>
              </a:rPr>
            </a:br>
            <a:r>
              <a:rPr lang="ru-RU" sz="2400" b="1" u="sng" dirty="0" smtClean="0">
                <a:latin typeface="Segoe Print" pitchFamily="2" charset="0"/>
              </a:rPr>
              <a:t>Способ получения изображения: </a:t>
            </a:r>
            <a:r>
              <a:rPr lang="ru-RU" sz="2400" b="1" i="1" dirty="0" smtClean="0">
                <a:latin typeface="Segoe Print" pitchFamily="2" charset="0"/>
              </a:rPr>
              <a:t>ребенок прижимает смятую бумагу к штемпельной подушке с краской и наносит оттиск на бумагу. Чтобы получить другой цвет, меняются и блюдце и смятая бумага. 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endParaRPr lang="ru-RU" sz="2200" dirty="0">
              <a:latin typeface="Segoe Print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1-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4" y="548680"/>
            <a:ext cx="4548126" cy="3517217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1" y="3428999"/>
            <a:ext cx="4576110" cy="3053483"/>
          </a:xfrm>
          <a:prstGeom prst="rect">
            <a:avLst/>
          </a:prstGeom>
          <a:noFill/>
        </p:spPr>
      </p:pic>
      <p:pic>
        <p:nvPicPr>
          <p:cNvPr id="5" name="Рисунок 4" descr="83356878_large_oillica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60056" y="188640"/>
            <a:ext cx="2101913" cy="188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1-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357166"/>
            <a:ext cx="2477462" cy="440437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4389" y="3111970"/>
            <a:ext cx="6659611" cy="3746030"/>
          </a:xfrm>
          <a:prstGeom prst="rect">
            <a:avLst/>
          </a:prstGeom>
          <a:noFill/>
        </p:spPr>
      </p:pic>
      <p:pic>
        <p:nvPicPr>
          <p:cNvPr id="5" name="Рисунок 4" descr="83356878_large_oillica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60056" y="188640"/>
            <a:ext cx="2101913" cy="188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[WallpapersMania.nnm.ru]_vol126-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448272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DoloresCyr Black" pitchFamily="82" charset="0"/>
              </a:rPr>
              <a:t>      Тычок жесткой        </a:t>
            </a:r>
            <a:br>
              <a:rPr lang="ru-RU" sz="4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DoloresCyr Black" pitchFamily="82" charset="0"/>
              </a:rPr>
            </a:br>
            <a:r>
              <a:rPr lang="ru-RU" sz="4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DoloresCyr Black" pitchFamily="82" charset="0"/>
              </a:rPr>
              <a:t>    полусухой кистью</a:t>
            </a:r>
            <a:br>
              <a:rPr lang="ru-RU" sz="4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DoloresCyr Black" pitchFamily="82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400" b="1" u="sng" dirty="0" smtClean="0">
                <a:latin typeface="Segoe Print" pitchFamily="2" charset="0"/>
              </a:rPr>
              <a:t>Возраст:</a:t>
            </a:r>
            <a:r>
              <a:rPr lang="ru-RU" sz="2400" b="1" i="1" dirty="0" smtClean="0">
                <a:latin typeface="Segoe Print" pitchFamily="2" charset="0"/>
              </a:rPr>
              <a:t> с 4-х лет</a:t>
            </a:r>
            <a:br>
              <a:rPr lang="ru-RU" sz="2400" b="1" i="1" dirty="0" smtClean="0">
                <a:latin typeface="Segoe Print" pitchFamily="2" charset="0"/>
              </a:rPr>
            </a:br>
            <a:r>
              <a:rPr lang="ru-RU" sz="2400" b="1" u="sng" dirty="0" smtClean="0">
                <a:latin typeface="Segoe Print" pitchFamily="2" charset="0"/>
              </a:rPr>
              <a:t> Средства выразительности: </a:t>
            </a:r>
            <a:r>
              <a:rPr lang="ru-RU" sz="2400" b="1" i="1" dirty="0" smtClean="0">
                <a:latin typeface="Segoe Print" pitchFamily="2" charset="0"/>
              </a:rPr>
              <a:t>фактурность окраски, цвет.</a:t>
            </a:r>
            <a:br>
              <a:rPr lang="ru-RU" sz="2400" b="1" i="1" dirty="0" smtClean="0">
                <a:latin typeface="Segoe Print" pitchFamily="2" charset="0"/>
              </a:rPr>
            </a:br>
            <a:r>
              <a:rPr lang="ru-RU" sz="2400" b="1" u="sng" dirty="0" smtClean="0">
                <a:latin typeface="Segoe Print" pitchFamily="2" charset="0"/>
              </a:rPr>
              <a:t> Материалы: </a:t>
            </a:r>
            <a:r>
              <a:rPr lang="ru-RU" sz="2400" b="1" i="1" dirty="0" smtClean="0">
                <a:latin typeface="Segoe Print" pitchFamily="2" charset="0"/>
              </a:rPr>
              <a:t>жесткая кисть, гуашь, бумага любого цвета и формата либо вырезанный силуэт пушистого или колючего животного.</a:t>
            </a:r>
            <a:br>
              <a:rPr lang="ru-RU" sz="2400" b="1" i="1" dirty="0" smtClean="0">
                <a:latin typeface="Segoe Print" pitchFamily="2" charset="0"/>
              </a:rPr>
            </a:br>
            <a:r>
              <a:rPr lang="ru-RU" sz="2400" b="1" u="sng" dirty="0" smtClean="0">
                <a:latin typeface="Segoe Print" pitchFamily="2" charset="0"/>
              </a:rPr>
              <a:t> Способ  получения  изображения: </a:t>
            </a:r>
            <a:r>
              <a:rPr lang="ru-RU" sz="2400" b="1" i="1" dirty="0" smtClean="0">
                <a:latin typeface="Segoe Print" pitchFamily="2" charset="0"/>
              </a:rPr>
              <a:t>ребенок опускает в гуашь кисть и ударяет ею по бумаге, держа вертикально. При работе кисть в воду не опускается. Таким образом заполняется весь лист, контур или шаблон. Получается имитация фактурности пушистой или колючей поверхности.</a:t>
            </a:r>
            <a:r>
              <a:rPr lang="ru-RU" sz="1800" b="1" dirty="0" smtClean="0">
                <a:latin typeface="Segoe Print" pitchFamily="2" charset="0"/>
              </a:rPr>
              <a:t/>
            </a:r>
            <a:br>
              <a:rPr lang="ru-RU" sz="1800" b="1" dirty="0" smtClean="0">
                <a:latin typeface="Segoe Print" pitchFamily="2" charset="0"/>
              </a:rPr>
            </a:br>
            <a:endParaRPr lang="ru-RU" sz="1800" dirty="0">
              <a:latin typeface="Segoe Print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1-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122" name="Picture 2" descr="D:\СЕМЬЯ\мамина папка\1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897994" cy="2952328"/>
          </a:xfrm>
          <a:prstGeom prst="rect">
            <a:avLst/>
          </a:prstGeom>
          <a:noFill/>
        </p:spPr>
      </p:pic>
      <p:pic>
        <p:nvPicPr>
          <p:cNvPr id="5123" name="Picture 3" descr="D:\СЕМЬЯ\мамина папка\2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980728"/>
            <a:ext cx="2737851" cy="477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[WallpapersMania.nnm.ru]_vol126-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640960" cy="3010346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b="1" dirty="0" smtClean="0">
                <a:solidFill>
                  <a:srgbClr val="C00000"/>
                </a:solidFill>
              </a:rPr>
              <a:t>             </a:t>
            </a:r>
            <a:r>
              <a:rPr lang="ru-RU" sz="4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Восковые мелки</a:t>
            </a:r>
            <a:br>
              <a:rPr lang="ru-RU" sz="4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</a:br>
            <a:r>
              <a:rPr lang="ru-RU" sz="4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       (свеча) + акварель</a:t>
            </a:r>
            <a:br>
              <a:rPr lang="ru-RU" sz="4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300" b="1" u="sng" dirty="0" smtClean="0">
                <a:latin typeface="Segoe Print" pitchFamily="2" charset="0"/>
              </a:rPr>
              <a:t>Возраст: </a:t>
            </a:r>
            <a:r>
              <a:rPr lang="ru-RU" sz="2300" b="1" i="1" dirty="0" smtClean="0">
                <a:latin typeface="Segoe Print" pitchFamily="2" charset="0"/>
              </a:rPr>
              <a:t>от четырех лет.</a:t>
            </a:r>
            <a:br>
              <a:rPr lang="ru-RU" sz="2300" b="1" i="1" dirty="0" smtClean="0">
                <a:latin typeface="Segoe Print" pitchFamily="2" charset="0"/>
              </a:rPr>
            </a:br>
            <a:r>
              <a:rPr lang="ru-RU" sz="2300" b="1" u="sng" dirty="0" smtClean="0">
                <a:latin typeface="Segoe Print" pitchFamily="2" charset="0"/>
              </a:rPr>
              <a:t>Средства выразительности: </a:t>
            </a:r>
            <a:r>
              <a:rPr lang="ru-RU" sz="2300" b="1" i="1" dirty="0" smtClean="0">
                <a:latin typeface="Segoe Print" pitchFamily="2" charset="0"/>
              </a:rPr>
              <a:t>цвет, линия, пятно, фактура. </a:t>
            </a:r>
            <a:r>
              <a:rPr lang="ru-RU" sz="2300" b="1" u="sng" dirty="0" smtClean="0">
                <a:latin typeface="Segoe Print" pitchFamily="2" charset="0"/>
              </a:rPr>
              <a:t>Материалы:</a:t>
            </a:r>
            <a:r>
              <a:rPr lang="ru-RU" sz="2300" b="1" i="1" dirty="0" smtClean="0">
                <a:latin typeface="Segoe Print" pitchFamily="2" charset="0"/>
              </a:rPr>
              <a:t> восковые мелки, плотная белая бумага, акварель, кисти. </a:t>
            </a:r>
            <a:br>
              <a:rPr lang="ru-RU" sz="2300" b="1" i="1" dirty="0" smtClean="0">
                <a:latin typeface="Segoe Print" pitchFamily="2" charset="0"/>
              </a:rPr>
            </a:br>
            <a:r>
              <a:rPr lang="ru-RU" sz="2300" b="1" u="sng" dirty="0" smtClean="0">
                <a:latin typeface="Segoe Print" pitchFamily="2" charset="0"/>
              </a:rPr>
              <a:t>Способ получения изображения: </a:t>
            </a:r>
            <a:r>
              <a:rPr lang="ru-RU" sz="2300" b="1" i="1" dirty="0" smtClean="0">
                <a:latin typeface="Segoe Print" pitchFamily="2" charset="0"/>
              </a:rPr>
              <a:t>ребенок рисует восковыми мелками на белой бумаге. Затем закрашивает лист акварелью в один или несколько цветов. Рисунок мелками остается </a:t>
            </a:r>
            <a:r>
              <a:rPr lang="ru-RU" sz="2300" b="1" i="1" dirty="0" err="1" smtClean="0">
                <a:latin typeface="Segoe Print" pitchFamily="2" charset="0"/>
              </a:rPr>
              <a:t>незакрашенным</a:t>
            </a:r>
            <a:r>
              <a:rPr lang="ru-RU" sz="2300" b="1" i="1" dirty="0" smtClean="0">
                <a:latin typeface="Segoe Print" pitchFamily="2" charset="0"/>
              </a:rPr>
              <a:t>.</a:t>
            </a:r>
            <a:br>
              <a:rPr lang="ru-RU" sz="2300" b="1" i="1" dirty="0" smtClean="0">
                <a:latin typeface="Segoe Print" pitchFamily="2" charset="0"/>
              </a:rPr>
            </a:br>
            <a:r>
              <a:rPr lang="ru-RU" sz="2300" b="1" i="1" dirty="0" smtClean="0">
                <a:latin typeface="Segoe Print" pitchFamily="2" charset="0"/>
              </a:rPr>
              <a:t>Свеча + акварель Возраст: от четырех лет.</a:t>
            </a:r>
            <a:br>
              <a:rPr lang="ru-RU" sz="2300" b="1" i="1" dirty="0" smtClean="0">
                <a:latin typeface="Segoe Print" pitchFamily="2" charset="0"/>
              </a:rPr>
            </a:br>
            <a:r>
              <a:rPr lang="ru-RU" sz="2300" b="1" u="sng" dirty="0" smtClean="0">
                <a:latin typeface="Segoe Print" pitchFamily="2" charset="0"/>
              </a:rPr>
              <a:t>Средства выразительности: </a:t>
            </a:r>
            <a:r>
              <a:rPr lang="ru-RU" sz="2300" b="1" i="1" dirty="0" smtClean="0">
                <a:latin typeface="Segoe Print" pitchFamily="2" charset="0"/>
              </a:rPr>
              <a:t>цвет, линия, пятно, фактура. Материалы: свеча, плотная бумага, акварель, кисти. Способ получения изображения: ребенок рисует свечой" на бумаге. Затем закрашивает лист акварелью в один или несколько цветов. Рисунок свечой остается белым.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endParaRPr lang="ru-RU" sz="2200" dirty="0">
              <a:latin typeface="Segoe Print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[WallpapersMania.nnm.ru]_vol54-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7488832" cy="4824536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DoloresCyr Black" pitchFamily="82" charset="0"/>
                <a:cs typeface="Angsana New" pitchFamily="18" charset="-34"/>
              </a:rPr>
              <a:t>«… Это правда! </a:t>
            </a:r>
          </a:p>
          <a:p>
            <a:pPr algn="ctr"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DoloresCyr Black" pitchFamily="82" charset="0"/>
                <a:cs typeface="Angsana New" pitchFamily="18" charset="-34"/>
              </a:rPr>
              <a:t>Ну чего же тут скрывать? </a:t>
            </a:r>
          </a:p>
          <a:p>
            <a:pPr algn="ctr">
              <a:buNone/>
              <a:defRPr/>
            </a:pPr>
            <a:r>
              <a:rPr lang="ru-RU" sz="3600" b="1" i="1" dirty="0" smtClean="0">
                <a:solidFill>
                  <a:srgbClr val="008000"/>
                </a:solidFill>
                <a:latin typeface="DoloresCyr Black" pitchFamily="82" charset="0"/>
                <a:cs typeface="Angsana New" pitchFamily="18" charset="-34"/>
              </a:rPr>
              <a:t>Дети любят, очень любят рисовать! </a:t>
            </a:r>
          </a:p>
          <a:p>
            <a:pPr algn="ctr">
              <a:buNone/>
              <a:defRPr/>
            </a:pPr>
            <a:r>
              <a:rPr lang="ru-RU" sz="3600" b="1" i="1" dirty="0" smtClean="0">
                <a:solidFill>
                  <a:srgbClr val="3333CC"/>
                </a:solidFill>
                <a:latin typeface="DoloresCyr Black" pitchFamily="82" charset="0"/>
                <a:cs typeface="Angsana New" pitchFamily="18" charset="-34"/>
              </a:rPr>
              <a:t>На бумаге, на асфальте, на стене. </a:t>
            </a:r>
          </a:p>
          <a:p>
            <a:pPr algn="ctr">
              <a:buNone/>
              <a:defRPr/>
            </a:pPr>
            <a:r>
              <a:rPr lang="ru-RU" sz="3600" b="1" i="1" dirty="0" smtClean="0">
                <a:solidFill>
                  <a:srgbClr val="CC3399"/>
                </a:solidFill>
                <a:latin typeface="DoloresCyr Black" pitchFamily="82" charset="0"/>
                <a:cs typeface="Angsana New" pitchFamily="18" charset="-34"/>
              </a:rPr>
              <a:t>И в трамвае на окне….»</a:t>
            </a:r>
            <a:r>
              <a:rPr lang="ru-RU" sz="3600" b="1" i="1" dirty="0" smtClean="0">
                <a:solidFill>
                  <a:srgbClr val="CC3399"/>
                </a:solidFill>
                <a:latin typeface="Segoe Print" pitchFamily="2" charset="0"/>
                <a:cs typeface="Angsana New" pitchFamily="18" charset="-34"/>
              </a:rPr>
              <a:t> </a:t>
            </a:r>
            <a:r>
              <a:rPr lang="ru-RU" b="1" i="1" dirty="0" smtClean="0">
                <a:solidFill>
                  <a:srgbClr val="CC3399"/>
                </a:solidFill>
                <a:latin typeface="Segoe Print" pitchFamily="2" charset="0"/>
                <a:cs typeface="Angsana New" pitchFamily="18" charset="-34"/>
              </a:rPr>
              <a:t>                        </a:t>
            </a:r>
          </a:p>
          <a:p>
            <a:endParaRPr lang="ru-RU" dirty="0"/>
          </a:p>
        </p:txBody>
      </p:sp>
      <p:pic>
        <p:nvPicPr>
          <p:cNvPr id="7" name="Рисунок 6" descr="83356878_large_oillica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04248" y="332656"/>
            <a:ext cx="2101913" cy="188631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1-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098" name="Picture 2" descr="D:\СЕМЬЯ\мамина папка\3582489-6e408908ae922c6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214422"/>
            <a:ext cx="2397272" cy="4261819"/>
          </a:xfrm>
          <a:prstGeom prst="rect">
            <a:avLst/>
          </a:prstGeom>
          <a:noFill/>
        </p:spPr>
      </p:pic>
      <p:pic>
        <p:nvPicPr>
          <p:cNvPr id="4099" name="Picture 3" descr="D:\СЕМЬЯ\мамина папка\0_31a32_e31f1bf8_L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14942" y="1571612"/>
            <a:ext cx="2512899" cy="446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1-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200219_1557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500174"/>
            <a:ext cx="2545854" cy="4525963"/>
          </a:xfrm>
        </p:spPr>
      </p:pic>
      <p:pic>
        <p:nvPicPr>
          <p:cNvPr id="6" name="Содержимое 3" descr="83356878_large_oillic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1643050"/>
            <a:ext cx="244827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[WallpapersMania.nnm.ru]_vol126-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828092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Ниткография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/>
            </a:r>
            <a:b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u="sng" dirty="0" smtClean="0">
                <a:latin typeface="Segoe Print" pitchFamily="2" charset="0"/>
              </a:rPr>
              <a:t>Возраст:</a:t>
            </a:r>
            <a:r>
              <a:rPr lang="ru-RU" sz="2200" b="1" i="1" dirty="0" smtClean="0">
                <a:latin typeface="Segoe Print" pitchFamily="2" charset="0"/>
              </a:rPr>
              <a:t> от пяти лет.</a:t>
            </a:r>
            <a:br>
              <a:rPr lang="ru-RU" sz="2200" b="1" i="1" dirty="0" smtClean="0">
                <a:latin typeface="Segoe Print" pitchFamily="2" charset="0"/>
              </a:rPr>
            </a:br>
            <a:r>
              <a:rPr lang="ru-RU" sz="2200" b="1" u="sng" dirty="0" smtClean="0">
                <a:latin typeface="Segoe Print" pitchFamily="2" charset="0"/>
              </a:rPr>
              <a:t>Средства выразительности</a:t>
            </a:r>
            <a:r>
              <a:rPr lang="ru-RU" sz="2200" b="1" i="1" dirty="0" smtClean="0">
                <a:latin typeface="Segoe Print" pitchFamily="2" charset="0"/>
              </a:rPr>
              <a:t>: пятно.</a:t>
            </a:r>
            <a:br>
              <a:rPr lang="ru-RU" sz="2200" b="1" i="1" dirty="0" smtClean="0">
                <a:latin typeface="Segoe Print" pitchFamily="2" charset="0"/>
              </a:rPr>
            </a:br>
            <a:r>
              <a:rPr lang="ru-RU" sz="2200" b="1" u="sng" dirty="0" smtClean="0">
                <a:latin typeface="Segoe Print" pitchFamily="2" charset="0"/>
              </a:rPr>
              <a:t>Материалы: </a:t>
            </a:r>
            <a:r>
              <a:rPr lang="ru-RU" sz="2200" b="1" i="1" dirty="0" smtClean="0">
                <a:latin typeface="Segoe Print" pitchFamily="2" charset="0"/>
              </a:rPr>
              <a:t>бумага, тушь либо жидко разведенная гуашь в мисочке, пластиковая ложечка, нитка средней толщины.</a:t>
            </a:r>
            <a:br>
              <a:rPr lang="ru-RU" sz="2200" b="1" i="1" dirty="0" smtClean="0">
                <a:latin typeface="Segoe Print" pitchFamily="2" charset="0"/>
              </a:rPr>
            </a:br>
            <a:r>
              <a:rPr lang="ru-RU" sz="2200" b="1" i="1" dirty="0" smtClean="0">
                <a:latin typeface="Segoe Print" pitchFamily="2" charset="0"/>
              </a:rPr>
              <a:t> </a:t>
            </a:r>
            <a:r>
              <a:rPr lang="ru-RU" sz="2200" b="1" u="sng" dirty="0" smtClean="0">
                <a:latin typeface="Segoe Print" pitchFamily="2" charset="0"/>
              </a:rPr>
              <a:t>Способ получения изображения: </a:t>
            </a:r>
            <a:r>
              <a:rPr lang="ru-RU" sz="2200" b="1" i="1" dirty="0" smtClean="0">
                <a:latin typeface="Segoe Print" pitchFamily="2" charset="0"/>
              </a:rPr>
              <a:t>ребенок опускает нитку в краску, отжимает ее. Затем на листе бумаги выкладывает из нитки изображение, оставляя один ее конец свободным. После этого сверху накладывает другой  лист, прижимает, придерживая рукой, и вытягивает нитку за кончик. Недостающие детали дорисовываются.</a:t>
            </a:r>
            <a:endParaRPr lang="ru-RU" sz="22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1-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Рисунок 2" descr="83356878_large_oillica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47388" y="620688"/>
            <a:ext cx="2101913" cy="1886314"/>
          </a:xfrm>
          <a:prstGeom prst="rect">
            <a:avLst/>
          </a:prstGeom>
        </p:spPr>
      </p:pic>
      <p:pic>
        <p:nvPicPr>
          <p:cNvPr id="5" name="Рисунок 4" descr="image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10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126-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Рекомендации педагогам</a:t>
            </a:r>
            <a:b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</a:b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oloresCyr Black" pitchFamily="8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используйте разные формы художественной деятельности: коллективное творчество, самостоятельную и игровую деятельность детей по освоению нетрадиционных техник изображения;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в планировании занятий по изобразительной деятельности соблюдайте систему и преемственность использования нетрадиционных изобразительных техник, учитывая возрастные и индивидуальные способности детей;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повышайте свой профессиональный уровень и мастерство через ознакомление, и овладение новыми нетрадиционными способами и приемами изображения</a:t>
            </a:r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tskiy-fon-dlya-prezentacii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394018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latin typeface="Monotype Corsiva" pitchFamily="66" charset="0"/>
              </a:rPr>
              <a:t>Заключение</a:t>
            </a:r>
            <a:br>
              <a:rPr lang="ru-RU" u="sng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Рисование необычными  материалами, оригинальными техниками позволяет детям ощутить незабываемые положительные эмоции. Результат обычно очень эффективный (</a:t>
            </a:r>
            <a:r>
              <a:rPr lang="ru-RU" sz="1600" dirty="0" err="1" smtClean="0">
                <a:latin typeface="Monotype Corsiva" pitchFamily="66" charset="0"/>
              </a:rPr>
              <a:t>сюрпризность</a:t>
            </a:r>
            <a:r>
              <a:rPr lang="ru-RU" sz="1600" dirty="0" smtClean="0">
                <a:latin typeface="Monotype Corsiva" pitchFamily="66" charset="0"/>
              </a:rPr>
              <a:t>) и почти не зависит от умелости и способностей.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Нетрадиционные способы изображения достаточно просты по технологии и напоминают игру. Какому ребенку будет неинтерессно рисовать пальчиками, делать рисунок собственной ладошкой, ставить на бумаге кляксы и получать забавный рисунок.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Нетрадиционные техники рисования – это толчок к развитию воображения, творчества, появлению самостоятельности, инициативы, воображения, индивидуальности. Применяя и комбинируя разные способы изображения в одном рисунке, дошкольники учатся думать, самостоятельно решать, какую технику использовать, чтобы тот или иной образ получился выразительным. Рисование с использованием нетрадиционных техник изображения не утомляет дошкольников, у них сохраняется высокая активность, работоспособность на протяжении всего времени, отведенного на выполнение занятия.</a:t>
            </a:r>
            <a:endParaRPr lang="ru-RU" sz="1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[WallpapersMania.nnm.ru]_vol126-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3744416"/>
          </a:xfrm>
        </p:spPr>
        <p:txBody>
          <a:bodyPr>
            <a:prstTxWarp prst="textSlantDown">
              <a:avLst/>
            </a:prstTxWarp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Большое спасибо за внимание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83356878_large_oillica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39552" y="4149080"/>
            <a:ext cx="2448272" cy="2448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2480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[WallpapersMania.nnm.ru]_vol126-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Рисование </a:t>
            </a:r>
            <a:b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</a:b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с использованием нетрадиционной техники – </a:t>
            </a:r>
            <a:endParaRPr lang="ru-RU" sz="3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oloresCyr Black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это рисование, направленное на умение отходить от стандарта…</a:t>
            </a:r>
            <a:endParaRPr lang="ru-RU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3555507" cy="2376264"/>
          </a:xfrm>
          <a:prstGeom prst="rect">
            <a:avLst/>
          </a:prstGeom>
        </p:spPr>
      </p:pic>
      <p:pic>
        <p:nvPicPr>
          <p:cNvPr id="8" name="Рисунок 7" descr="0_164be_fe3e059d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356992"/>
            <a:ext cx="2339840" cy="3501008"/>
          </a:xfrm>
          <a:prstGeom prst="rect">
            <a:avLst/>
          </a:prstGeom>
        </p:spPr>
      </p:pic>
      <p:pic>
        <p:nvPicPr>
          <p:cNvPr id="9" name="Рисунок 8" descr="0_164e7_d0ab5c75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354908"/>
            <a:ext cx="2376264" cy="350309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7a11da3efac96b8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08000" cy="86409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Применение</a:t>
            </a:r>
            <a:r>
              <a:rPr lang="ru-RU" sz="31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 </a:t>
            </a:r>
            <a:r>
              <a:rPr lang="ru-RU" sz="31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нетрадиционных техник изобразительной деятельности: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589640" cy="494116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000" b="1" dirty="0" smtClean="0">
                <a:latin typeface="Segoe Print" pitchFamily="2" charset="0"/>
              </a:rPr>
              <a:t>способствует обогащению знаний и представлений детей о предметах и их использовании, материалах, их свойствах, способах применения;</a:t>
            </a:r>
          </a:p>
          <a:p>
            <a:pPr lvl="0"/>
            <a:r>
              <a:rPr lang="ru-RU" sz="8000" b="1" dirty="0" smtClean="0">
                <a:latin typeface="Segoe Print" pitchFamily="2" charset="0"/>
              </a:rPr>
              <a:t>стимулирует положительную мотивацию у ребенка, вызывает радостное настроение, снимает страх перед процессом рисования;</a:t>
            </a:r>
          </a:p>
          <a:p>
            <a:pPr lvl="0"/>
            <a:r>
              <a:rPr lang="ru-RU" sz="8000" b="1" dirty="0" smtClean="0">
                <a:latin typeface="Segoe Print" pitchFamily="2" charset="0"/>
              </a:rPr>
              <a:t>дает возможность экспериментировать;</a:t>
            </a:r>
          </a:p>
          <a:p>
            <a:pPr lvl="0"/>
            <a:r>
              <a:rPr lang="ru-RU" sz="8000" b="1" dirty="0" smtClean="0">
                <a:latin typeface="Segoe Print" pitchFamily="2" charset="0"/>
              </a:rPr>
              <a:t>развивает тактильную чувствительность, </a:t>
            </a:r>
            <a:r>
              <a:rPr lang="ru-RU" sz="8000" b="1" dirty="0" err="1" smtClean="0">
                <a:latin typeface="Segoe Print" pitchFamily="2" charset="0"/>
              </a:rPr>
              <a:t>цветовосприятие</a:t>
            </a:r>
            <a:r>
              <a:rPr lang="ru-RU" sz="8000" b="1" dirty="0" smtClean="0">
                <a:latin typeface="Segoe Print" pitchFamily="2" charset="0"/>
              </a:rPr>
              <a:t>;</a:t>
            </a:r>
          </a:p>
          <a:p>
            <a:pPr lvl="0"/>
            <a:r>
              <a:rPr lang="ru-RU" sz="8000" b="1" dirty="0" smtClean="0">
                <a:latin typeface="Segoe Print" pitchFamily="2" charset="0"/>
              </a:rPr>
              <a:t>способствует развитию зрительно-моторной координации;</a:t>
            </a:r>
          </a:p>
          <a:p>
            <a:pPr lvl="0"/>
            <a:r>
              <a:rPr lang="ru-RU" sz="8000" b="1" dirty="0" smtClean="0">
                <a:latin typeface="Segoe Print" pitchFamily="2" charset="0"/>
              </a:rPr>
              <a:t>не утомляет дошкольников, повышает работоспособность;</a:t>
            </a:r>
          </a:p>
          <a:p>
            <a:pPr lvl="0"/>
            <a:r>
              <a:rPr lang="ru-RU" sz="8000" b="1" dirty="0" smtClean="0">
                <a:latin typeface="Segoe Print" pitchFamily="2" charset="0"/>
              </a:rPr>
              <a:t>развивает нестандартность мышления, раскрепощенность, индивидуальность</a:t>
            </a:r>
            <a:r>
              <a:rPr lang="ru-RU" sz="7400" b="1" dirty="0" smtClean="0">
                <a:latin typeface="Segoe Print" pitchFamily="2" charset="0"/>
              </a:rPr>
              <a:t>.</a:t>
            </a:r>
          </a:p>
          <a:p>
            <a:pPr>
              <a:buNone/>
            </a:pPr>
            <a:endParaRPr lang="ru-RU" dirty="0">
              <a:ln>
                <a:solidFill>
                  <a:schemeClr val="accent6"/>
                </a:solidFill>
              </a:ln>
              <a:solidFill>
                <a:srgbClr val="FF99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[WallpapersMania.nnm.ru]_vol51-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6851104" cy="7249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hlink"/>
                </a:solidFill>
                <a:latin typeface="DoloresCyr Black" pitchFamily="82" charset="0"/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DoloresCyr Black" pitchFamily="82" charset="0"/>
              </a:rPr>
              <a:t>Нетрадиционные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DoloresCyr Black" pitchFamily="82" charset="0"/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DoloresCyr Black" pitchFamily="82" charset="0"/>
              </a:rPr>
              <a:t>способы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DoloresCyr Black" pitchFamily="82" charset="0"/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DoloresCyr Black" pitchFamily="82" charset="0"/>
              </a:rPr>
              <a:t>изображения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DoloresCyr Black" pitchFamily="82" charset="0"/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DoloresCyr Black" pitchFamily="82" charset="0"/>
              </a:rPr>
              <a:t>в рисовании</a:t>
            </a:r>
            <a:endParaRPr lang="ru-RU" sz="2800" b="1" dirty="0" smtClean="0">
              <a:solidFill>
                <a:srgbClr val="C00000"/>
              </a:solidFill>
              <a:latin typeface="DoloresCyr Black" pitchFamily="82" charset="0"/>
            </a:endParaRPr>
          </a:p>
        </p:txBody>
      </p:sp>
      <p:sp>
        <p:nvSpPr>
          <p:cNvPr id="23" name="Oval 11"/>
          <p:cNvSpPr>
            <a:spLocks noGrp="1" noChangeArrowheads="1"/>
          </p:cNvSpPr>
          <p:nvPr>
            <p:ph idx="1"/>
          </p:nvPr>
        </p:nvSpPr>
        <p:spPr bwMode="auto">
          <a:xfrm>
            <a:off x="2051720" y="1484785"/>
            <a:ext cx="2952328" cy="57606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Segoe Print" pitchFamily="2" charset="0"/>
              </a:rPr>
              <a:t>Рисование крупами</a:t>
            </a:r>
            <a:endParaRPr lang="ru-RU" sz="1800" b="1" dirty="0">
              <a:latin typeface="Segoe Print" pitchFamily="2" charset="0"/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4356100" y="3644900"/>
            <a:ext cx="1871663" cy="863600"/>
          </a:xfrm>
          <a:prstGeom prst="ellipse">
            <a:avLst/>
          </a:prstGeom>
          <a:solidFill>
            <a:srgbClr val="EA22E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Segoe Print" pitchFamily="2" charset="0"/>
              </a:rPr>
              <a:t>Способы </a:t>
            </a:r>
          </a:p>
          <a:p>
            <a:pPr algn="ctr"/>
            <a:r>
              <a:rPr lang="ru-RU" b="1" dirty="0">
                <a:latin typeface="Segoe Print" pitchFamily="2" charset="0"/>
              </a:rPr>
              <a:t>изображения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95536" y="2204864"/>
            <a:ext cx="4032250" cy="1008063"/>
          </a:xfrm>
          <a:prstGeom prst="ellipse">
            <a:avLst/>
          </a:prstGeom>
          <a:solidFill>
            <a:srgbClr val="5EAE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Segoe Print" pitchFamily="2" charset="0"/>
              </a:rPr>
              <a:t>Рисунок своими</a:t>
            </a:r>
          </a:p>
          <a:p>
            <a:pPr algn="ctr"/>
            <a:r>
              <a:rPr lang="ru-RU" b="1" dirty="0">
                <a:latin typeface="Segoe Print" pitchFamily="2" charset="0"/>
              </a:rPr>
              <a:t>руками (рисование </a:t>
            </a:r>
            <a:r>
              <a:rPr lang="ru-RU" b="1" dirty="0" smtClean="0">
                <a:latin typeface="Segoe Print" pitchFamily="2" charset="0"/>
              </a:rPr>
              <a:t>пальцами</a:t>
            </a:r>
          </a:p>
          <a:p>
            <a:pPr algn="ctr"/>
            <a:r>
              <a:rPr lang="ru-RU" b="1" dirty="0" smtClean="0">
                <a:latin typeface="Segoe Print" pitchFamily="2" charset="0"/>
              </a:rPr>
              <a:t> и ладошками)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5219700" y="1412874"/>
            <a:ext cx="3312740" cy="93600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Segoe Print" pitchFamily="2" charset="0"/>
              </a:rPr>
              <a:t>Рисование по сырому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5867400" y="2565400"/>
            <a:ext cx="3097213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>
                <a:latin typeface="Segoe Print" pitchFamily="2" charset="0"/>
              </a:rPr>
              <a:t>Ниткография</a:t>
            </a:r>
            <a:r>
              <a:rPr lang="ru-RU" b="1" dirty="0">
                <a:latin typeface="Segoe Print" pitchFamily="2" charset="0"/>
              </a:rPr>
              <a:t> 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323850" y="3357562"/>
            <a:ext cx="3168650" cy="1079549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Segoe Print" pitchFamily="2" charset="0"/>
              </a:rPr>
              <a:t>Рисование штампом, </a:t>
            </a:r>
          </a:p>
          <a:p>
            <a:pPr algn="ctr"/>
            <a:r>
              <a:rPr lang="ru-RU" sz="1600" b="1" dirty="0" smtClean="0">
                <a:latin typeface="Segoe Print" pitchFamily="2" charset="0"/>
              </a:rPr>
              <a:t>тычковое рисование,</a:t>
            </a:r>
          </a:p>
          <a:p>
            <a:pPr algn="ctr"/>
            <a:r>
              <a:rPr lang="ru-RU" sz="1600" b="1" dirty="0" smtClean="0">
                <a:latin typeface="Segoe Print" pitchFamily="2" charset="0"/>
              </a:rPr>
              <a:t>оттиск</a:t>
            </a:r>
            <a:endParaRPr lang="ru-RU" sz="1600" b="1" dirty="0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6659563" y="4365104"/>
            <a:ext cx="2233612" cy="719659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Segoe Print" pitchFamily="2" charset="0"/>
              </a:rPr>
              <a:t>Монотипия</a:t>
            </a:r>
            <a:r>
              <a:rPr lang="ru-RU" dirty="0">
                <a:latin typeface="Segoe Print" pitchFamily="2" charset="0"/>
              </a:rPr>
              <a:t> 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3779912" y="4941168"/>
            <a:ext cx="1944216" cy="576014"/>
          </a:xfrm>
          <a:prstGeom prst="ellipse">
            <a:avLst/>
          </a:prstGeom>
          <a:solidFill>
            <a:srgbClr val="F37F4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Segoe Print" pitchFamily="2" charset="0"/>
              </a:rPr>
              <a:t>И другое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971600" y="4941168"/>
            <a:ext cx="2232223" cy="50413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 smtClean="0">
                <a:latin typeface="Segoe Print" pitchFamily="2" charset="0"/>
              </a:rPr>
              <a:t>Граттаж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3131839" y="4292600"/>
            <a:ext cx="1368723" cy="648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4860031" y="4437112"/>
            <a:ext cx="28803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011863" y="4292600"/>
            <a:ext cx="792385" cy="2885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5940425" y="3500438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 flipV="1">
            <a:off x="5219701" y="2276872"/>
            <a:ext cx="720452" cy="1368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 flipH="1" flipV="1">
            <a:off x="4067943" y="2996952"/>
            <a:ext cx="791394" cy="7193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 flipH="1" flipV="1">
            <a:off x="3348038" y="3860800"/>
            <a:ext cx="10795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5" name="Oval 20"/>
          <p:cNvSpPr>
            <a:spLocks noChangeArrowheads="1"/>
          </p:cNvSpPr>
          <p:nvPr/>
        </p:nvSpPr>
        <p:spPr bwMode="auto">
          <a:xfrm>
            <a:off x="6588125" y="5516563"/>
            <a:ext cx="2305050" cy="1081087"/>
          </a:xfrm>
          <a:prstGeom prst="ellipse">
            <a:avLst/>
          </a:prstGeom>
          <a:solidFill>
            <a:srgbClr val="6B44D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 smtClean="0">
                <a:latin typeface="Segoe Print" pitchFamily="2" charset="0"/>
              </a:rPr>
              <a:t>Кляксография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4356" name="Line 21"/>
          <p:cNvSpPr>
            <a:spLocks noChangeShapeType="1"/>
          </p:cNvSpPr>
          <p:nvPr/>
        </p:nvSpPr>
        <p:spPr bwMode="auto">
          <a:xfrm>
            <a:off x="5795963" y="4437063"/>
            <a:ext cx="1152301" cy="1224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7" name="Oval 23"/>
          <p:cNvSpPr>
            <a:spLocks noChangeArrowheads="1"/>
          </p:cNvSpPr>
          <p:nvPr/>
        </p:nvSpPr>
        <p:spPr bwMode="auto">
          <a:xfrm>
            <a:off x="755576" y="5589240"/>
            <a:ext cx="2447925" cy="100811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Segoe Print" pitchFamily="2" charset="0"/>
              </a:rPr>
              <a:t>Рисование расческой, </a:t>
            </a:r>
            <a:endParaRPr lang="en-US" sz="1600" b="1" dirty="0" smtClean="0">
              <a:latin typeface="Segoe Print" pitchFamily="2" charset="0"/>
            </a:endParaRPr>
          </a:p>
          <a:p>
            <a:pPr algn="ctr"/>
            <a:r>
              <a:rPr lang="ru-RU" sz="1600" b="1" dirty="0" smtClean="0">
                <a:latin typeface="Segoe Print" pitchFamily="2" charset="0"/>
              </a:rPr>
              <a:t>зубной щеткой</a:t>
            </a:r>
            <a:endParaRPr lang="ru-RU" sz="1600" b="1" dirty="0">
              <a:latin typeface="Segoe Print" pitchFamily="2" charset="0"/>
            </a:endParaRPr>
          </a:p>
        </p:txBody>
      </p:sp>
      <p:sp>
        <p:nvSpPr>
          <p:cNvPr id="14358" name="Line 24"/>
          <p:cNvSpPr>
            <a:spLocks noChangeShapeType="1"/>
          </p:cNvSpPr>
          <p:nvPr/>
        </p:nvSpPr>
        <p:spPr bwMode="auto">
          <a:xfrm flipH="1">
            <a:off x="3059113" y="4437063"/>
            <a:ext cx="165735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 flipV="1">
            <a:off x="4572000" y="1988840"/>
            <a:ext cx="504056" cy="1655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3995936" y="5805264"/>
            <a:ext cx="2592287" cy="7207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Segoe Print" pitchFamily="2" charset="0"/>
              </a:rPr>
              <a:t>Рисунок капустным</a:t>
            </a:r>
          </a:p>
          <a:p>
            <a:pPr algn="ctr"/>
            <a:r>
              <a:rPr lang="ru-RU" sz="1600" b="1" dirty="0" smtClean="0">
                <a:latin typeface="Segoe Print" pitchFamily="2" charset="0"/>
              </a:rPr>
              <a:t> листом</a:t>
            </a:r>
            <a:endParaRPr lang="ru-RU" sz="1600" b="1" dirty="0">
              <a:latin typeface="Segoe Print" pitchFamily="2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5724129" y="4509120"/>
            <a:ext cx="144016" cy="13681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[WallpapersMania.nnm.ru]_vol50-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3888432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DoloresCyr Black" pitchFamily="82" charset="0"/>
              </a:rPr>
              <a:t>Рисование пальчиками 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DoloresCyr Black" pitchFamily="82" charset="0"/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DoloresCyr Black" pitchFamily="82" charset="0"/>
              </a:rPr>
              <a:t>            и ладошкой.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DoloresCyr Black" pitchFamily="82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u="sng" dirty="0" smtClean="0">
                <a:latin typeface="Segoe Print" pitchFamily="2" charset="0"/>
              </a:rPr>
              <a:t>Возраст: </a:t>
            </a:r>
            <a:r>
              <a:rPr lang="ru-RU" sz="2400" b="1" i="1" dirty="0" smtClean="0">
                <a:latin typeface="Segoe Print" pitchFamily="2" charset="0"/>
              </a:rPr>
              <a:t>от двух лет.</a:t>
            </a:r>
            <a:br>
              <a:rPr lang="ru-RU" sz="2400" b="1" i="1" dirty="0" smtClean="0">
                <a:latin typeface="Segoe Print" pitchFamily="2" charset="0"/>
              </a:rPr>
            </a:br>
            <a:r>
              <a:rPr lang="ru-RU" sz="2400" b="1" u="sng" dirty="0" smtClean="0">
                <a:latin typeface="Segoe Print" pitchFamily="2" charset="0"/>
              </a:rPr>
              <a:t>Средства выразительности: </a:t>
            </a:r>
            <a:r>
              <a:rPr lang="ru-RU" sz="2400" b="1" i="1" dirty="0" smtClean="0">
                <a:latin typeface="Segoe Print" pitchFamily="2" charset="0"/>
              </a:rPr>
              <a:t>пятно, цвет, фантастический силуэт.</a:t>
            </a:r>
            <a:br>
              <a:rPr lang="ru-RU" sz="2400" b="1" i="1" dirty="0" smtClean="0">
                <a:latin typeface="Segoe Print" pitchFamily="2" charset="0"/>
              </a:rPr>
            </a:br>
            <a:r>
              <a:rPr lang="ru-RU" sz="2400" b="1" u="sng" dirty="0" smtClean="0">
                <a:latin typeface="Segoe Print" pitchFamily="2" charset="0"/>
              </a:rPr>
              <a:t>Материалы: </a:t>
            </a:r>
            <a:r>
              <a:rPr lang="ru-RU" sz="2400" b="1" i="1" dirty="0" smtClean="0">
                <a:latin typeface="Segoe Print" pitchFamily="2" charset="0"/>
              </a:rPr>
              <a:t>широкие блюдечки с гуашью, кисть, плотная бумага любого цвета, листы большого формата, салфетки.</a:t>
            </a:r>
            <a:br>
              <a:rPr lang="ru-RU" sz="2400" b="1" i="1" dirty="0" smtClean="0">
                <a:latin typeface="Segoe Print" pitchFamily="2" charset="0"/>
              </a:rPr>
            </a:br>
            <a:r>
              <a:rPr lang="ru-RU" sz="2400" b="1" i="1" u="sng" dirty="0" smtClean="0">
                <a:latin typeface="Segoe Print" pitchFamily="2" charset="0"/>
              </a:rPr>
              <a:t>Способ получения изображения</a:t>
            </a:r>
            <a:r>
              <a:rPr lang="ru-RU" sz="2400" b="1" dirty="0" smtClean="0">
                <a:latin typeface="Segoe Print" pitchFamily="2" charset="0"/>
              </a:rPr>
              <a:t>: </a:t>
            </a:r>
            <a:r>
              <a:rPr lang="ru-RU" sz="2400" b="1" i="1" dirty="0" smtClean="0">
                <a:latin typeface="Segoe Print" pitchFamily="2" charset="0"/>
              </a:rPr>
              <a:t>ребенок опускает в гуашь ладошку (палец)или окрашивает с помощью кисточки (с двух лет) и делает отпечаток на бумаге. Рисуют и правой и левой руками, окрашенными разными цветами. После работы руки вытираются салфеткой, затем гуашь легко смывается.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endParaRPr lang="ru-RU" sz="2200" dirty="0">
              <a:latin typeface="Segoe Print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[WallpapersMania.nnm.ru]_vol50-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Рисунок 4" descr="[WallpapersMania.nnm.ru]_vol54-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453990"/>
            <a:ext cx="3340557" cy="4454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500174"/>
            <a:ext cx="3286148" cy="438153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[WallpapersMania.nnm.ru]_vol50-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0" cy="6858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714356"/>
            <a:ext cx="3786214" cy="5048286"/>
          </a:xfrm>
          <a:prstGeom prst="rect">
            <a:avLst/>
          </a:prstGeom>
        </p:spPr>
      </p:pic>
      <p:pic>
        <p:nvPicPr>
          <p:cNvPr id="10" name="Рисунок 9" descr="83356878_large_oillic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04248" y="116632"/>
            <a:ext cx="2101913" cy="1886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130370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[WallpapersMania.nnm.ru]_vol65-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85728"/>
            <a:ext cx="5214942" cy="3071834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911" y="3356992"/>
            <a:ext cx="4481875" cy="3359471"/>
          </a:xfrm>
          <a:prstGeom prst="rect">
            <a:avLst/>
          </a:prstGeom>
          <a:noFill/>
        </p:spPr>
      </p:pic>
      <p:pic>
        <p:nvPicPr>
          <p:cNvPr id="5" name="Рисунок 4" descr="83356878_large_oillica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04248" y="116632"/>
            <a:ext cx="2101913" cy="188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799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6F49AF-1D87-48F1-8DA1-7EA342316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2585</TotalTime>
  <Words>267</Words>
  <Application>Microsoft Office PowerPoint</Application>
  <PresentationFormat>Экран (4:3)</PresentationFormat>
  <Paragraphs>57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TS030007997</vt:lpstr>
      <vt:lpstr>МУНИЦИПАЛЬНОЕ КАЗЕННОЕЕ ДОШКОЛЬНОЕ ОБРАЗОВАТЕЛЬНОЕ УЧРЕЖДЕНИЕ «Детский сад №1 п.Теплое»</vt:lpstr>
      <vt:lpstr>Слайд 2</vt:lpstr>
      <vt:lpstr>Рисование  с использованием нетрадиционной техники – </vt:lpstr>
      <vt:lpstr>Применение нетрадиционных техник изобразительной деятельности: </vt:lpstr>
      <vt:lpstr> Нетрадиционные способы изображения в рисовании</vt:lpstr>
      <vt:lpstr>       Рисование пальчиками              и ладошкой.  Возраст: от двух лет. Средства выразительности: пятно, цвет, фантастический силуэт. Материалы: широкие блюдечки с гуашью, кисть, плотная бумага любого цвета, листы большого формата, салфетки. Способ получения изображения: ребенок опускает в гуашь ладошку (палец)или окрашивает с помощью кисточки (с двух лет) и делает отпечаток на бумаге. Рисуют и правой и левой руками, окрашенными разными цветами. После работы руки вытираются салфеткой, затем гуашь легко смывается. </vt:lpstr>
      <vt:lpstr>Слайд 7</vt:lpstr>
      <vt:lpstr>Слайд 8</vt:lpstr>
      <vt:lpstr>Слайд 9</vt:lpstr>
      <vt:lpstr>Слайд 10</vt:lpstr>
      <vt:lpstr>Слайд 11</vt:lpstr>
      <vt:lpstr>Возраст: от 3 лет. Средства выразительности: пятно, фактура, цвет. Материалы: блюдце либо пластиковая коробочка, в которую вложена штемпельная подушка из тонкого поролона, пропитанного гуашью, плотная бумага любого цвета и размера, смятая бумага. Способ получения изображения: ребенок прижимает ватную палочку или карандаш к штемпельной подушке с краской и наносит оттиск на бумагу. Чтобы получить другой цвет, меняются и блюдце и смятая бумага.</vt:lpstr>
      <vt:lpstr>Слайд 13</vt:lpstr>
      <vt:lpstr>  Оттиск смятой бумагой  Возраст: от четырех лет. Средства выразительности: пятно, фактура, цвет. Материалы: блюдце либо пластиковая коробочка, в которую вложена штемпельная подушка из тонкого поролона, пропитанного гуашью, плотная бумага любого цвета и размера, смятая бумага. Способ получения изображения: ребенок прижимает смятую бумагу к штемпельной подушке с краской и наносит оттиск на бумагу. Чтобы получить другой цвет, меняются и блюдце и смятая бумага.  </vt:lpstr>
      <vt:lpstr>Слайд 15</vt:lpstr>
      <vt:lpstr>Слайд 16</vt:lpstr>
      <vt:lpstr>      Тычок жесткой             полусухой кистью   Возраст: с 4-х лет  Средства выразительности: фактурность окраски, цвет.  Материалы: жесткая кисть, гуашь, бумага любого цвета и формата либо вырезанный силуэт пушистого или колючего животного.  Способ  получения  изображения: ребенок опускает в гуашь кисть и ударяет ею по бумаге, держа вертикально. При работе кисть в воду не опускается. Таким образом заполняется весь лист, контур или шаблон. Получается имитация фактурности пушистой или колючей поверхности. </vt:lpstr>
      <vt:lpstr>Слайд 18</vt:lpstr>
      <vt:lpstr>             Восковые мелки        (свеча) + акварель  Возраст: от четырех лет. Средства выразительности: цвет, линия, пятно, фактура. Материалы: восковые мелки, плотная белая бумага, акварель, кисти.  Способ получения изображения: ребенок рисует восковыми мелками на белой бумаге. Затем закрашивает лист акварелью в один или несколько цветов. Рисунок мелками остается незакрашенным. Свеча + акварель Возраст: от четырех лет. Средства выразительности: цвет, линия, пятно, фактура. Материалы: свеча, плотная бумага, акварель, кисти. Способ получения изображения: ребенок рисует свечой" на бумаге. Затем закрашивает лист акварелью в один или несколько цветов. Рисунок свечой остается белым. </vt:lpstr>
      <vt:lpstr>Слайд 20</vt:lpstr>
      <vt:lpstr>Слайд 21</vt:lpstr>
      <vt:lpstr> </vt:lpstr>
      <vt:lpstr>Слайд 23</vt:lpstr>
      <vt:lpstr>Рекомендации педагогам </vt:lpstr>
      <vt:lpstr>Заключение  Рисование необычными  материалами, оригинальными техниками позволяет детям ощутить незабываемые положительные эмоции. Результат обычно очень эффективный (сюрпризность) и почти не зависит от умелости и способностей. Нетрадиционные способы изображения достаточно просты по технологии и напоминают игру. Какому ребенку будет неинтерессно рисовать пальчиками, делать рисунок собственной ладошкой, ставить на бумаге кляксы и получать забавный рисунок. Нетрадиционные техники рисования – это толчок к развитию воображения, творчества, появлению самостоятельности, инициативы, воображения, индивидуальности. Применяя и комбинируя разные способы изображения в одном рисунке, дошкольники учатся думать, самостоятельно решать, какую технику использовать, чтобы тот или иной образ получился выразительным. Рисование с использованием нетрадиционных техник изображения не утомляет дошкольников, у них сохраняется высокая активность, работоспособность на протяжении всего времени, отведенного на выполнение занятия.</vt:lpstr>
      <vt:lpstr>Большое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Нетрадиционная техника рисования</dc:title>
  <dc:creator>Dima;Татьяна</dc:creator>
  <cp:lastModifiedBy>user</cp:lastModifiedBy>
  <cp:revision>247</cp:revision>
  <dcterms:created xsi:type="dcterms:W3CDTF">2012-12-08T09:19:48Z</dcterms:created>
  <dcterms:modified xsi:type="dcterms:W3CDTF">2021-01-24T10:30:39Z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TC300079979990</vt:lpwstr>
  </property>
</Properties>
</file>